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Lst>
  <p:sldSz cx="9144000" cy="6858000" type="screen4x3"/>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20113;&#30424;&#21516;&#27493;&#25991;&#20214;&#22841;\&#20445;&#38505;&#25237;&#36164;\&#22312;&#20570;&#39033;&#30446;\&#25307;&#21830;&#36718;&#33337;&#39033;&#30446;\&#25237;&#36164;&#20998;&#26512;\&#25237;&#36164;&#25910;&#30410;&#21450;&#25935;&#24863;&#24615;&#20998;&#26512;-2015092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file:///D:\&#20113;&#30424;&#21516;&#27493;&#25991;&#20214;&#22841;\&#20445;&#38505;&#25237;&#36164;\&#22312;&#20570;&#39033;&#30446;\&#25307;&#21830;&#36718;&#33337;&#39033;&#30446;\&#25237;&#36164;&#20998;&#26512;\&#25237;&#36164;&#25910;&#30410;&#21450;&#25935;&#24863;&#24615;&#20998;&#26512;-2015092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20113;&#30424;&#21516;&#27493;&#25991;&#20214;&#22841;\&#20445;&#38505;&#25237;&#36164;\&#22312;&#20570;&#39033;&#30446;\&#25307;&#21830;&#36718;&#33337;&#39033;&#30446;\&#25237;&#36164;&#20998;&#26512;\&#25237;&#36164;&#25910;&#30410;&#21450;&#25935;&#24863;&#24615;&#20998;&#26512;-20150924.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sz="1800" b="1" dirty="0"/>
              <a:t>招商银行的分红情况</a:t>
            </a:r>
            <a:endParaRPr lang="en-US" altLang="zh-CN" sz="1800" b="1" dirty="0"/>
          </a:p>
        </c:rich>
      </c:tx>
      <c:layout/>
      <c:overlay val="0"/>
      <c:spPr>
        <a:noFill/>
        <a:ln>
          <a:noFill/>
        </a:ln>
        <a:effectLst/>
      </c:spPr>
    </c:title>
    <c:autoTitleDeleted val="0"/>
    <c:plotArea>
      <c:layout/>
      <c:barChart>
        <c:barDir val="col"/>
        <c:grouping val="clustered"/>
        <c:varyColors val="0"/>
        <c:ser>
          <c:idx val="0"/>
          <c:order val="0"/>
          <c:tx>
            <c:strRef>
              <c:f>分红!$A$6</c:f>
              <c:strCache>
                <c:ptCount val="1"/>
                <c:pt idx="0">
                  <c:v>现金分红(亿元)</c:v>
                </c:pt>
              </c:strCache>
            </c:strRef>
          </c:tx>
          <c:spPr>
            <a:solidFill>
              <a:schemeClr val="accent1"/>
            </a:solidFill>
            <a:ln>
              <a:noFill/>
            </a:ln>
            <a:effectLst/>
          </c:spPr>
          <c:invertIfNegative val="0"/>
          <c:cat>
            <c:strRef>
              <c:f>分红!$B$4:$G$4</c:f>
              <c:strCache>
                <c:ptCount val="6"/>
                <c:pt idx="0">
                  <c:v>2014年</c:v>
                </c:pt>
                <c:pt idx="1">
                  <c:v>2013年</c:v>
                </c:pt>
                <c:pt idx="2">
                  <c:v>2012年</c:v>
                </c:pt>
                <c:pt idx="3">
                  <c:v>2011年</c:v>
                </c:pt>
                <c:pt idx="4">
                  <c:v>2010年</c:v>
                </c:pt>
                <c:pt idx="5">
                  <c:v>2009年</c:v>
                </c:pt>
              </c:strCache>
            </c:strRef>
          </c:cat>
          <c:val>
            <c:numRef>
              <c:f>分红!$B$6:$G$6</c:f>
              <c:numCache>
                <c:formatCode>General</c:formatCode>
                <c:ptCount val="6"/>
                <c:pt idx="0">
                  <c:v>168.97</c:v>
                </c:pt>
                <c:pt idx="1">
                  <c:v>156.36000000000001</c:v>
                </c:pt>
                <c:pt idx="2">
                  <c:v>135.93</c:v>
                </c:pt>
                <c:pt idx="3">
                  <c:v>90.62</c:v>
                </c:pt>
                <c:pt idx="4">
                  <c:v>62.57</c:v>
                </c:pt>
                <c:pt idx="5">
                  <c:v>45.31</c:v>
                </c:pt>
              </c:numCache>
            </c:numRef>
          </c:val>
        </c:ser>
        <c:dLbls>
          <c:showLegendKey val="0"/>
          <c:showVal val="0"/>
          <c:showCatName val="0"/>
          <c:showSerName val="0"/>
          <c:showPercent val="0"/>
          <c:showBubbleSize val="0"/>
        </c:dLbls>
        <c:gapWidth val="150"/>
        <c:axId val="74238976"/>
        <c:axId val="74642176"/>
      </c:barChart>
      <c:lineChart>
        <c:grouping val="standard"/>
        <c:varyColors val="0"/>
        <c:ser>
          <c:idx val="1"/>
          <c:order val="1"/>
          <c:tx>
            <c:strRef>
              <c:f>分红!$A$7</c:f>
              <c:strCache>
                <c:ptCount val="1"/>
                <c:pt idx="0">
                  <c:v>现金分红率</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分红!$B$7:$G$7</c:f>
              <c:numCache>
                <c:formatCode>0.00%</c:formatCode>
                <c:ptCount val="6"/>
                <c:pt idx="0">
                  <c:v>0.30220000000000002</c:v>
                </c:pt>
                <c:pt idx="1">
                  <c:v>0.30220000000000002</c:v>
                </c:pt>
                <c:pt idx="2">
                  <c:v>0.30030000000000001</c:v>
                </c:pt>
                <c:pt idx="3">
                  <c:v>0.25080000000000002</c:v>
                </c:pt>
                <c:pt idx="4">
                  <c:v>0.24279999999999999</c:v>
                </c:pt>
                <c:pt idx="5">
                  <c:v>0.2485</c:v>
                </c:pt>
              </c:numCache>
            </c:numRef>
          </c:val>
          <c:smooth val="0"/>
        </c:ser>
        <c:dLbls>
          <c:showLegendKey val="0"/>
          <c:showVal val="0"/>
          <c:showCatName val="0"/>
          <c:showSerName val="0"/>
          <c:showPercent val="0"/>
          <c:showBubbleSize val="0"/>
        </c:dLbls>
        <c:marker val="1"/>
        <c:smooth val="0"/>
        <c:axId val="76681984"/>
        <c:axId val="74643712"/>
      </c:lineChart>
      <c:catAx>
        <c:axId val="7423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4642176"/>
        <c:crosses val="autoZero"/>
        <c:auto val="1"/>
        <c:lblAlgn val="ctr"/>
        <c:lblOffset val="100"/>
        <c:noMultiLvlLbl val="0"/>
      </c:catAx>
      <c:valAx>
        <c:axId val="7464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4238976"/>
        <c:crosses val="autoZero"/>
        <c:crossBetween val="between"/>
      </c:valAx>
      <c:valAx>
        <c:axId val="7464371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6681984"/>
        <c:crosses val="max"/>
        <c:crossBetween val="between"/>
      </c:valAx>
      <c:catAx>
        <c:axId val="76681984"/>
        <c:scaling>
          <c:orientation val="minMax"/>
        </c:scaling>
        <c:delete val="1"/>
        <c:axPos val="b"/>
        <c:majorTickMark val="out"/>
        <c:minorTickMark val="none"/>
        <c:tickLblPos val="nextTo"/>
        <c:crossAx val="7464371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zh-CN"/>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sz="1800" b="1" dirty="0"/>
              <a:t>招商证券的分红情况</a:t>
            </a:r>
            <a:endParaRPr lang="en-US" altLang="zh-CN" sz="1800" b="1" dirty="0"/>
          </a:p>
        </c:rich>
      </c:tx>
      <c:layout/>
      <c:overlay val="0"/>
      <c:spPr>
        <a:noFill/>
        <a:ln>
          <a:noFill/>
        </a:ln>
        <a:effectLst/>
      </c:spPr>
    </c:title>
    <c:autoTitleDeleted val="0"/>
    <c:plotArea>
      <c:layout/>
      <c:barChart>
        <c:barDir val="col"/>
        <c:grouping val="clustered"/>
        <c:varyColors val="0"/>
        <c:ser>
          <c:idx val="0"/>
          <c:order val="0"/>
          <c:tx>
            <c:strRef>
              <c:f>分红!$A$14</c:f>
              <c:strCache>
                <c:ptCount val="1"/>
                <c:pt idx="0">
                  <c:v>现金分红(亿元)</c:v>
                </c:pt>
              </c:strCache>
            </c:strRef>
          </c:tx>
          <c:spPr>
            <a:solidFill>
              <a:schemeClr val="accent1"/>
            </a:solidFill>
            <a:ln>
              <a:noFill/>
            </a:ln>
            <a:effectLst/>
          </c:spPr>
          <c:invertIfNegative val="0"/>
          <c:cat>
            <c:strRef>
              <c:f>分红!$B$12:$G$12</c:f>
              <c:strCache>
                <c:ptCount val="6"/>
                <c:pt idx="0">
                  <c:v>2014年</c:v>
                </c:pt>
                <c:pt idx="1">
                  <c:v>2013年</c:v>
                </c:pt>
                <c:pt idx="2">
                  <c:v>2012年</c:v>
                </c:pt>
                <c:pt idx="3">
                  <c:v>2011年</c:v>
                </c:pt>
                <c:pt idx="4">
                  <c:v>2010年</c:v>
                </c:pt>
                <c:pt idx="5">
                  <c:v>2009年</c:v>
                </c:pt>
              </c:strCache>
            </c:strRef>
          </c:cat>
          <c:val>
            <c:numRef>
              <c:f>分红!$B$14:$G$14</c:f>
              <c:numCache>
                <c:formatCode>General</c:formatCode>
                <c:ptCount val="6"/>
                <c:pt idx="0">
                  <c:v>15.39</c:v>
                </c:pt>
                <c:pt idx="1">
                  <c:v>8.89</c:v>
                </c:pt>
                <c:pt idx="2">
                  <c:v>6.62</c:v>
                </c:pt>
                <c:pt idx="3">
                  <c:v>6.99</c:v>
                </c:pt>
                <c:pt idx="4">
                  <c:v>10.76</c:v>
                </c:pt>
                <c:pt idx="5">
                  <c:v>17.93</c:v>
                </c:pt>
              </c:numCache>
            </c:numRef>
          </c:val>
        </c:ser>
        <c:dLbls>
          <c:showLegendKey val="0"/>
          <c:showVal val="0"/>
          <c:showCatName val="0"/>
          <c:showSerName val="0"/>
          <c:showPercent val="0"/>
          <c:showBubbleSize val="0"/>
        </c:dLbls>
        <c:gapWidth val="150"/>
        <c:axId val="123736448"/>
        <c:axId val="123737984"/>
      </c:barChart>
      <c:lineChart>
        <c:grouping val="standard"/>
        <c:varyColors val="0"/>
        <c:ser>
          <c:idx val="1"/>
          <c:order val="1"/>
          <c:tx>
            <c:strRef>
              <c:f>分红!$A$15</c:f>
              <c:strCache>
                <c:ptCount val="1"/>
                <c:pt idx="0">
                  <c:v>现金分红率</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分红!$B$15:$G$15</c:f>
              <c:numCache>
                <c:formatCode>0.00%</c:formatCode>
                <c:ptCount val="6"/>
                <c:pt idx="0">
                  <c:v>0.3997</c:v>
                </c:pt>
                <c:pt idx="1">
                  <c:v>0.39810000000000001</c:v>
                </c:pt>
                <c:pt idx="2">
                  <c:v>0.40210000000000001</c:v>
                </c:pt>
                <c:pt idx="3">
                  <c:v>0.34810000000000002</c:v>
                </c:pt>
                <c:pt idx="4">
                  <c:v>0.33310000000000001</c:v>
                </c:pt>
                <c:pt idx="5">
                  <c:v>0.48089999999999999</c:v>
                </c:pt>
              </c:numCache>
            </c:numRef>
          </c:val>
          <c:smooth val="0"/>
        </c:ser>
        <c:dLbls>
          <c:showLegendKey val="0"/>
          <c:showVal val="0"/>
          <c:showCatName val="0"/>
          <c:showSerName val="0"/>
          <c:showPercent val="0"/>
          <c:showBubbleSize val="0"/>
        </c:dLbls>
        <c:marker val="1"/>
        <c:smooth val="0"/>
        <c:axId val="123749504"/>
        <c:axId val="123739520"/>
      </c:lineChart>
      <c:catAx>
        <c:axId val="12373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737984"/>
        <c:crosses val="autoZero"/>
        <c:auto val="1"/>
        <c:lblAlgn val="ctr"/>
        <c:lblOffset val="100"/>
        <c:noMultiLvlLbl val="0"/>
      </c:catAx>
      <c:valAx>
        <c:axId val="123737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736448"/>
        <c:crosses val="autoZero"/>
        <c:crossBetween val="between"/>
      </c:valAx>
      <c:valAx>
        <c:axId val="123739520"/>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749504"/>
        <c:crosses val="max"/>
        <c:crossBetween val="between"/>
      </c:valAx>
      <c:catAx>
        <c:axId val="123749504"/>
        <c:scaling>
          <c:orientation val="minMax"/>
        </c:scaling>
        <c:delete val="1"/>
        <c:axPos val="b"/>
        <c:majorTickMark val="out"/>
        <c:minorTickMark val="none"/>
        <c:tickLblPos val="nextTo"/>
        <c:crossAx val="12373952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zh-CN"/>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华文楷体" pitchFamily="2" charset="-122"/>
                <a:ea typeface="华文楷体" pitchFamily="2" charset="-122"/>
                <a:cs typeface="+mn-cs"/>
              </a:defRPr>
            </a:pPr>
            <a:r>
              <a:rPr lang="zh-CN" altLang="en-US" sz="1800" b="1" dirty="0">
                <a:latin typeface="华文楷体" pitchFamily="2" charset="-122"/>
                <a:ea typeface="华文楷体" pitchFamily="2" charset="-122"/>
              </a:rPr>
              <a:t>招商轮船的分红情况</a:t>
            </a:r>
            <a:endParaRPr lang="en-US" altLang="zh-CN" sz="1800" b="1" dirty="0">
              <a:latin typeface="华文楷体" pitchFamily="2" charset="-122"/>
              <a:ea typeface="华文楷体" pitchFamily="2" charset="-122"/>
            </a:endParaRPr>
          </a:p>
        </c:rich>
      </c:tx>
      <c:layout/>
      <c:overlay val="0"/>
      <c:spPr>
        <a:noFill/>
        <a:ln>
          <a:noFill/>
        </a:ln>
        <a:effectLst/>
      </c:spPr>
    </c:title>
    <c:autoTitleDeleted val="0"/>
    <c:plotArea>
      <c:layout/>
      <c:barChart>
        <c:barDir val="col"/>
        <c:grouping val="clustered"/>
        <c:varyColors val="0"/>
        <c:ser>
          <c:idx val="0"/>
          <c:order val="0"/>
          <c:tx>
            <c:strRef>
              <c:f>分红!$A$23</c:f>
              <c:strCache>
                <c:ptCount val="1"/>
                <c:pt idx="0">
                  <c:v>现金分红(亿元)</c:v>
                </c:pt>
              </c:strCache>
            </c:strRef>
          </c:tx>
          <c:spPr>
            <a:solidFill>
              <a:schemeClr val="accent1"/>
            </a:solidFill>
            <a:ln>
              <a:noFill/>
            </a:ln>
            <a:effectLst/>
          </c:spPr>
          <c:invertIfNegative val="0"/>
          <c:cat>
            <c:strRef>
              <c:f>分红!$B$21:$G$21</c:f>
              <c:strCache>
                <c:ptCount val="6"/>
                <c:pt idx="0">
                  <c:v>2014年</c:v>
                </c:pt>
                <c:pt idx="1">
                  <c:v>2013年</c:v>
                </c:pt>
                <c:pt idx="2">
                  <c:v>2012年</c:v>
                </c:pt>
                <c:pt idx="3">
                  <c:v>2011年</c:v>
                </c:pt>
                <c:pt idx="4">
                  <c:v>2010年</c:v>
                </c:pt>
                <c:pt idx="5">
                  <c:v>2009年</c:v>
                </c:pt>
              </c:strCache>
            </c:strRef>
          </c:cat>
          <c:val>
            <c:numRef>
              <c:f>分红!$B$23:$G$23</c:f>
              <c:numCache>
                <c:formatCode>0.00</c:formatCode>
                <c:ptCount val="6"/>
                <c:pt idx="0">
                  <c:v>0.61371999999999993</c:v>
                </c:pt>
                <c:pt idx="1">
                  <c:v>0</c:v>
                </c:pt>
                <c:pt idx="2">
                  <c:v>0.28325500000000003</c:v>
                </c:pt>
                <c:pt idx="3">
                  <c:v>0.42917499999999997</c:v>
                </c:pt>
                <c:pt idx="4">
                  <c:v>1.5106950000000001</c:v>
                </c:pt>
                <c:pt idx="5">
                  <c:v>0.68668000000000007</c:v>
                </c:pt>
              </c:numCache>
            </c:numRef>
          </c:val>
        </c:ser>
        <c:dLbls>
          <c:showLegendKey val="0"/>
          <c:showVal val="0"/>
          <c:showCatName val="0"/>
          <c:showSerName val="0"/>
          <c:showPercent val="0"/>
          <c:showBubbleSize val="0"/>
        </c:dLbls>
        <c:gapWidth val="150"/>
        <c:axId val="76740480"/>
        <c:axId val="76742016"/>
      </c:barChart>
      <c:lineChart>
        <c:grouping val="standard"/>
        <c:varyColors val="0"/>
        <c:ser>
          <c:idx val="1"/>
          <c:order val="1"/>
          <c:tx>
            <c:strRef>
              <c:f>分红!$A$24</c:f>
              <c:strCache>
                <c:ptCount val="1"/>
                <c:pt idx="0">
                  <c:v>现金分红率</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分红!$B$21:$G$21</c:f>
              <c:strCache>
                <c:ptCount val="6"/>
                <c:pt idx="0">
                  <c:v>2014年</c:v>
                </c:pt>
                <c:pt idx="1">
                  <c:v>2013年</c:v>
                </c:pt>
                <c:pt idx="2">
                  <c:v>2012年</c:v>
                </c:pt>
                <c:pt idx="3">
                  <c:v>2011年</c:v>
                </c:pt>
                <c:pt idx="4">
                  <c:v>2010年</c:v>
                </c:pt>
                <c:pt idx="5">
                  <c:v>2009年</c:v>
                </c:pt>
              </c:strCache>
            </c:strRef>
          </c:cat>
          <c:val>
            <c:numRef>
              <c:f>分红!$B$24:$G$24</c:f>
              <c:numCache>
                <c:formatCode>0.00</c:formatCode>
                <c:ptCount val="6"/>
                <c:pt idx="0" formatCode="0.00%">
                  <c:v>0.30645517271684103</c:v>
                </c:pt>
                <c:pt idx="1">
                  <c:v>0</c:v>
                </c:pt>
                <c:pt idx="2" formatCode="0.00%">
                  <c:v>0.31102622017302967</c:v>
                </c:pt>
                <c:pt idx="3" formatCode="0.00%">
                  <c:v>0.26408234040301359</c:v>
                </c:pt>
                <c:pt idx="4" formatCode="0.00%">
                  <c:v>0.24532214572739061</c:v>
                </c:pt>
                <c:pt idx="5" formatCode="0.00%">
                  <c:v>0.20012811836784897</c:v>
                </c:pt>
              </c:numCache>
            </c:numRef>
          </c:val>
          <c:smooth val="0"/>
        </c:ser>
        <c:dLbls>
          <c:showLegendKey val="0"/>
          <c:showVal val="0"/>
          <c:showCatName val="0"/>
          <c:showSerName val="0"/>
          <c:showPercent val="0"/>
          <c:showBubbleSize val="0"/>
        </c:dLbls>
        <c:marker val="1"/>
        <c:smooth val="0"/>
        <c:axId val="76561024"/>
        <c:axId val="76559488"/>
      </c:lineChart>
      <c:catAx>
        <c:axId val="7674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6742016"/>
        <c:crosses val="autoZero"/>
        <c:auto val="1"/>
        <c:lblAlgn val="ctr"/>
        <c:lblOffset val="100"/>
        <c:noMultiLvlLbl val="0"/>
      </c:catAx>
      <c:valAx>
        <c:axId val="767420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6740480"/>
        <c:crosses val="autoZero"/>
        <c:crossBetween val="between"/>
      </c:valAx>
      <c:valAx>
        <c:axId val="76559488"/>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6561024"/>
        <c:crosses val="max"/>
        <c:crossBetween val="between"/>
      </c:valAx>
      <c:catAx>
        <c:axId val="76561024"/>
        <c:scaling>
          <c:orientation val="minMax"/>
        </c:scaling>
        <c:delete val="1"/>
        <c:axPos val="b"/>
        <c:numFmt formatCode="General" sourceLinked="1"/>
        <c:majorTickMark val="out"/>
        <c:minorTickMark val="none"/>
        <c:tickLblPos val="nextTo"/>
        <c:crossAx val="7655948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zh-CN"/>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华文楷体" pitchFamily="2" charset="-122"/>
                <a:ea typeface="华文楷体" pitchFamily="2" charset="-122"/>
                <a:cs typeface="+mn-cs"/>
              </a:defRPr>
            </a:pPr>
            <a:r>
              <a:rPr lang="zh-CN" altLang="en-US" sz="1800" b="1" dirty="0">
                <a:latin typeface="华文楷体" pitchFamily="2" charset="-122"/>
                <a:ea typeface="华文楷体" pitchFamily="2" charset="-122"/>
              </a:rPr>
              <a:t>招商局国际的分红情况</a:t>
            </a:r>
            <a:endParaRPr lang="en-US" altLang="zh-CN" sz="1800" b="1" dirty="0">
              <a:latin typeface="华文楷体" pitchFamily="2" charset="-122"/>
              <a:ea typeface="华文楷体" pitchFamily="2" charset="-122"/>
            </a:endParaRPr>
          </a:p>
        </c:rich>
      </c:tx>
      <c:layout/>
      <c:overlay val="0"/>
      <c:spPr>
        <a:noFill/>
        <a:ln>
          <a:noFill/>
        </a:ln>
        <a:effectLst/>
      </c:spPr>
    </c:title>
    <c:autoTitleDeleted val="0"/>
    <c:plotArea>
      <c:layout/>
      <c:barChart>
        <c:barDir val="col"/>
        <c:grouping val="clustered"/>
        <c:varyColors val="0"/>
        <c:ser>
          <c:idx val="0"/>
          <c:order val="0"/>
          <c:tx>
            <c:strRef>
              <c:f>分红!$A$23</c:f>
              <c:strCache>
                <c:ptCount val="1"/>
                <c:pt idx="0">
                  <c:v>现金分红(亿元)</c:v>
                </c:pt>
              </c:strCache>
            </c:strRef>
          </c:tx>
          <c:spPr>
            <a:solidFill>
              <a:schemeClr val="accent1"/>
            </a:solidFill>
            <a:ln>
              <a:noFill/>
            </a:ln>
            <a:effectLst/>
          </c:spPr>
          <c:invertIfNegative val="0"/>
          <c:cat>
            <c:strRef>
              <c:f>分红!$B$21:$G$21</c:f>
              <c:strCache>
                <c:ptCount val="6"/>
                <c:pt idx="0">
                  <c:v>2014年</c:v>
                </c:pt>
                <c:pt idx="1">
                  <c:v>2013年</c:v>
                </c:pt>
                <c:pt idx="2">
                  <c:v>2012年</c:v>
                </c:pt>
                <c:pt idx="3">
                  <c:v>2011年</c:v>
                </c:pt>
                <c:pt idx="4">
                  <c:v>2010年</c:v>
                </c:pt>
                <c:pt idx="5">
                  <c:v>2009年</c:v>
                </c:pt>
              </c:strCache>
            </c:strRef>
          </c:cat>
          <c:val>
            <c:numRef>
              <c:f>分红!$B$38:$G$38</c:f>
              <c:numCache>
                <c:formatCode>0.00</c:formatCode>
                <c:ptCount val="6"/>
                <c:pt idx="0">
                  <c:v>15.572523</c:v>
                </c:pt>
                <c:pt idx="1">
                  <c:v>15.290926999999998</c:v>
                </c:pt>
                <c:pt idx="2">
                  <c:v>14.140136999999999</c:v>
                </c:pt>
                <c:pt idx="3">
                  <c:v>19.652462</c:v>
                </c:pt>
                <c:pt idx="4">
                  <c:v>21.514342000000003</c:v>
                </c:pt>
                <c:pt idx="5">
                  <c:v>12.190792</c:v>
                </c:pt>
              </c:numCache>
            </c:numRef>
          </c:val>
        </c:ser>
        <c:dLbls>
          <c:showLegendKey val="0"/>
          <c:showVal val="0"/>
          <c:showCatName val="0"/>
          <c:showSerName val="0"/>
          <c:showPercent val="0"/>
          <c:showBubbleSize val="0"/>
        </c:dLbls>
        <c:gapWidth val="150"/>
        <c:axId val="76593408"/>
        <c:axId val="76599296"/>
      </c:barChart>
      <c:lineChart>
        <c:grouping val="standard"/>
        <c:varyColors val="0"/>
        <c:ser>
          <c:idx val="1"/>
          <c:order val="1"/>
          <c:tx>
            <c:strRef>
              <c:f>分红!$A$24</c:f>
              <c:strCache>
                <c:ptCount val="1"/>
                <c:pt idx="0">
                  <c:v>现金分红率</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分红!$B$21:$G$21</c:f>
              <c:strCache>
                <c:ptCount val="6"/>
                <c:pt idx="0">
                  <c:v>2014年</c:v>
                </c:pt>
                <c:pt idx="1">
                  <c:v>2013年</c:v>
                </c:pt>
                <c:pt idx="2">
                  <c:v>2012年</c:v>
                </c:pt>
                <c:pt idx="3">
                  <c:v>2011年</c:v>
                </c:pt>
                <c:pt idx="4">
                  <c:v>2010年</c:v>
                </c:pt>
                <c:pt idx="5">
                  <c:v>2009年</c:v>
                </c:pt>
              </c:strCache>
            </c:strRef>
          </c:cat>
          <c:val>
            <c:numRef>
              <c:f>分红!$B$39:$G$39</c:f>
              <c:numCache>
                <c:formatCode>0.00%</c:formatCode>
                <c:ptCount val="6"/>
                <c:pt idx="0">
                  <c:v>0.43615312975573556</c:v>
                </c:pt>
                <c:pt idx="1">
                  <c:v>0.46162863819958228</c:v>
                </c:pt>
                <c:pt idx="2">
                  <c:v>0.45674854456419095</c:v>
                </c:pt>
                <c:pt idx="3">
                  <c:v>0.43529088617510592</c:v>
                </c:pt>
                <c:pt idx="4">
                  <c:v>0.43028127216033829</c:v>
                </c:pt>
                <c:pt idx="5">
                  <c:v>0.42759792355943765</c:v>
                </c:pt>
              </c:numCache>
            </c:numRef>
          </c:val>
          <c:smooth val="0"/>
        </c:ser>
        <c:dLbls>
          <c:showLegendKey val="0"/>
          <c:showVal val="0"/>
          <c:showCatName val="0"/>
          <c:showSerName val="0"/>
          <c:showPercent val="0"/>
          <c:showBubbleSize val="0"/>
        </c:dLbls>
        <c:marker val="1"/>
        <c:smooth val="0"/>
        <c:axId val="76602368"/>
        <c:axId val="76600832"/>
      </c:lineChart>
      <c:catAx>
        <c:axId val="7659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6599296"/>
        <c:crosses val="autoZero"/>
        <c:auto val="1"/>
        <c:lblAlgn val="ctr"/>
        <c:lblOffset val="100"/>
        <c:noMultiLvlLbl val="0"/>
      </c:catAx>
      <c:valAx>
        <c:axId val="76599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6593408"/>
        <c:crosses val="autoZero"/>
        <c:crossBetween val="between"/>
      </c:valAx>
      <c:valAx>
        <c:axId val="7660083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6602368"/>
        <c:crosses val="max"/>
        <c:crossBetween val="between"/>
      </c:valAx>
      <c:catAx>
        <c:axId val="76602368"/>
        <c:scaling>
          <c:orientation val="minMax"/>
        </c:scaling>
        <c:delete val="1"/>
        <c:axPos val="b"/>
        <c:numFmt formatCode="General" sourceLinked="1"/>
        <c:majorTickMark val="out"/>
        <c:minorTickMark val="none"/>
        <c:tickLblPos val="nextTo"/>
        <c:crossAx val="7660083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zh-CN"/>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zh-CN"/>
              <a:t>未分配利润及其增速</a:t>
            </a:r>
          </a:p>
        </c:rich>
      </c:tx>
      <c:layout/>
      <c:overlay val="0"/>
      <c:spPr>
        <a:noFill/>
        <a:ln>
          <a:noFill/>
        </a:ln>
        <a:effectLst/>
      </c:spPr>
    </c:title>
    <c:autoTitleDeleted val="0"/>
    <c:plotArea>
      <c:layout/>
      <c:barChart>
        <c:barDir val="col"/>
        <c:grouping val="clustered"/>
        <c:varyColors val="0"/>
        <c:ser>
          <c:idx val="0"/>
          <c:order val="0"/>
          <c:tx>
            <c:strRef>
              <c:f>未分配利润!$A$2</c:f>
              <c:strCache>
                <c:ptCount val="1"/>
                <c:pt idx="0">
                  <c:v>未分配利润：亿元</c:v>
                </c:pt>
              </c:strCache>
            </c:strRef>
          </c:tx>
          <c:spPr>
            <a:solidFill>
              <a:schemeClr val="accent1"/>
            </a:solidFill>
            <a:ln>
              <a:noFill/>
            </a:ln>
            <a:effectLst/>
          </c:spPr>
          <c:invertIfNegative val="0"/>
          <c:cat>
            <c:numRef>
              <c:f>未分配利润!$B$1:$G$1</c:f>
              <c:numCache>
                <c:formatCode>General</c:formatCode>
                <c:ptCount val="4"/>
                <c:pt idx="0">
                  <c:v>2011</c:v>
                </c:pt>
                <c:pt idx="1">
                  <c:v>2012</c:v>
                </c:pt>
                <c:pt idx="2">
                  <c:v>2013</c:v>
                </c:pt>
                <c:pt idx="3">
                  <c:v>2014</c:v>
                </c:pt>
              </c:numCache>
            </c:numRef>
          </c:cat>
          <c:val>
            <c:numRef>
              <c:f>未分配利润!$B$2:$G$2</c:f>
              <c:numCache>
                <c:formatCode>0.00</c:formatCode>
                <c:ptCount val="4"/>
                <c:pt idx="0">
                  <c:v>117.03</c:v>
                </c:pt>
                <c:pt idx="1">
                  <c:v>167.49</c:v>
                </c:pt>
                <c:pt idx="2">
                  <c:v>215.83</c:v>
                </c:pt>
                <c:pt idx="3">
                  <c:v>278.86</c:v>
                </c:pt>
              </c:numCache>
            </c:numRef>
          </c:val>
        </c:ser>
        <c:dLbls>
          <c:showLegendKey val="0"/>
          <c:showVal val="0"/>
          <c:showCatName val="0"/>
          <c:showSerName val="0"/>
          <c:showPercent val="0"/>
          <c:showBubbleSize val="0"/>
        </c:dLbls>
        <c:gapWidth val="150"/>
        <c:axId val="125123584"/>
        <c:axId val="125125376"/>
      </c:barChart>
      <c:lineChart>
        <c:grouping val="standard"/>
        <c:varyColors val="0"/>
        <c:ser>
          <c:idx val="1"/>
          <c:order val="1"/>
          <c:tx>
            <c:strRef>
              <c:f>未分配利润!$A$3</c:f>
              <c:strCache>
                <c:ptCount val="1"/>
                <c:pt idx="0">
                  <c:v>增长率</c:v>
                </c:pt>
              </c:strCache>
            </c:strRef>
          </c:tx>
          <c:spPr>
            <a:ln w="28575" cap="rnd">
              <a:solidFill>
                <a:schemeClr val="accent2"/>
              </a:solidFill>
              <a:round/>
            </a:ln>
            <a:effectLst/>
          </c:spPr>
          <c:marker>
            <c:symbol val="none"/>
          </c:marker>
          <c:cat>
            <c:numRef>
              <c:f>未分配利润!$B$1:$G$1</c:f>
              <c:numCache>
                <c:formatCode>General</c:formatCode>
                <c:ptCount val="4"/>
                <c:pt idx="0">
                  <c:v>2011</c:v>
                </c:pt>
                <c:pt idx="1">
                  <c:v>2012</c:v>
                </c:pt>
                <c:pt idx="2">
                  <c:v>2013</c:v>
                </c:pt>
                <c:pt idx="3">
                  <c:v>2014</c:v>
                </c:pt>
              </c:numCache>
            </c:numRef>
          </c:cat>
          <c:val>
            <c:numRef>
              <c:f>未分配利润!$D$3:$G$3</c:f>
              <c:numCache>
                <c:formatCode>0.00%</c:formatCode>
                <c:ptCount val="4"/>
                <c:pt idx="0">
                  <c:v>0</c:v>
                </c:pt>
                <c:pt idx="1">
                  <c:v>0.43117149448859271</c:v>
                </c:pt>
                <c:pt idx="2">
                  <c:v>0.28861424562660454</c:v>
                </c:pt>
                <c:pt idx="3">
                  <c:v>0.29203539823008851</c:v>
                </c:pt>
              </c:numCache>
            </c:numRef>
          </c:val>
          <c:smooth val="0"/>
        </c:ser>
        <c:dLbls>
          <c:showLegendKey val="0"/>
          <c:showVal val="0"/>
          <c:showCatName val="0"/>
          <c:showSerName val="0"/>
          <c:showPercent val="0"/>
          <c:showBubbleSize val="0"/>
        </c:dLbls>
        <c:marker val="1"/>
        <c:smooth val="0"/>
        <c:axId val="125136896"/>
        <c:axId val="125126912"/>
      </c:lineChart>
      <c:catAx>
        <c:axId val="12512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125125376"/>
        <c:crosses val="autoZero"/>
        <c:auto val="1"/>
        <c:lblAlgn val="ctr"/>
        <c:lblOffset val="100"/>
        <c:noMultiLvlLbl val="0"/>
      </c:catAx>
      <c:valAx>
        <c:axId val="1251253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zh-CN"/>
          </a:p>
        </c:txPr>
        <c:crossAx val="125123584"/>
        <c:crosses val="autoZero"/>
        <c:crossBetween val="between"/>
      </c:valAx>
      <c:valAx>
        <c:axId val="125126912"/>
        <c:scaling>
          <c:orientation val="minMax"/>
        </c:scaling>
        <c:delete val="0"/>
        <c:axPos val="r"/>
        <c:numFmt formatCode="0.00%" sourceLinked="1"/>
        <c:majorTickMark val="out"/>
        <c:minorTickMark val="none"/>
        <c:tickLblPos val="nextTo"/>
        <c:spPr>
          <a:noFill/>
          <a:ln>
            <a:noFill/>
          </a:ln>
          <a:effectLst/>
        </c:spPr>
        <c:txPr>
          <a:bodyPr rot="-60000000" vert="horz"/>
          <a:lstStyle/>
          <a:p>
            <a:pPr>
              <a:defRPr/>
            </a:pPr>
            <a:endParaRPr lang="zh-CN"/>
          </a:p>
        </c:txPr>
        <c:crossAx val="125136896"/>
        <c:crosses val="max"/>
        <c:crossBetween val="between"/>
      </c:valAx>
      <c:catAx>
        <c:axId val="125136896"/>
        <c:scaling>
          <c:orientation val="minMax"/>
        </c:scaling>
        <c:delete val="1"/>
        <c:axPos val="b"/>
        <c:numFmt formatCode="General" sourceLinked="1"/>
        <c:majorTickMark val="out"/>
        <c:minorTickMark val="none"/>
        <c:tickLblPos val="nextTo"/>
        <c:crossAx val="12512691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华文楷体" pitchFamily="2" charset="-122"/>
          <a:ea typeface="华文楷体" pitchFamily="2" charset="-122"/>
        </a:defRPr>
      </a:pPr>
      <a:endParaRPr lang="zh-CN"/>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C1E92-8EA6-4132-8C36-871CF4A58658}" type="doc">
      <dgm:prSet loTypeId="urn:microsoft.com/office/officeart/2005/8/layout/process2" loCatId="process" qsTypeId="urn:microsoft.com/office/officeart/2005/8/quickstyle/simple1" qsCatId="simple" csTypeId="urn:microsoft.com/office/officeart/2005/8/colors/colorful1#1" csCatId="colorful" phldr="1"/>
      <dgm:spPr/>
    </dgm:pt>
    <dgm:pt modelId="{3C26E01B-C4AC-4FA0-9AF7-D1D7AD0FAC6A}">
      <dgm:prSet phldrT="[文本]"/>
      <dgm:spPr>
        <a:xfrm>
          <a:off x="482754" y="914"/>
          <a:ext cx="2006411" cy="948865"/>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b="1" dirty="0" smtClean="0">
              <a:solidFill>
                <a:schemeClr val="bg1"/>
              </a:solidFill>
              <a:latin typeface="华文楷体" pitchFamily="2" charset="-122"/>
              <a:ea typeface="华文楷体" pitchFamily="2" charset="-122"/>
              <a:cs typeface="+mn-cs"/>
            </a:rPr>
            <a:t>招商局集团</a:t>
          </a:r>
          <a:endParaRPr lang="en-US" altLang="zh-CN" b="1" dirty="0" smtClean="0">
            <a:solidFill>
              <a:schemeClr val="bg1"/>
            </a:solidFill>
            <a:latin typeface="华文楷体" pitchFamily="2" charset="-122"/>
            <a:ea typeface="华文楷体" pitchFamily="2" charset="-122"/>
            <a:cs typeface="+mn-cs"/>
          </a:endParaRPr>
        </a:p>
        <a:p>
          <a:r>
            <a:rPr lang="zh-CN" altLang="en-US" b="1" dirty="0" smtClean="0">
              <a:solidFill>
                <a:schemeClr val="bg1"/>
              </a:solidFill>
              <a:latin typeface="华文楷体" pitchFamily="2" charset="-122"/>
              <a:ea typeface="华文楷体" pitchFamily="2" charset="-122"/>
              <a:cs typeface="+mn-cs"/>
            </a:rPr>
            <a:t>有限公司（中国注册）</a:t>
          </a:r>
          <a:endParaRPr lang="zh-CN" altLang="en-US" b="1" dirty="0">
            <a:solidFill>
              <a:schemeClr val="bg1"/>
            </a:solidFill>
            <a:latin typeface="华文楷体" pitchFamily="2" charset="-122"/>
            <a:ea typeface="华文楷体" pitchFamily="2" charset="-122"/>
            <a:cs typeface="+mn-cs"/>
          </a:endParaRPr>
        </a:p>
      </dgm:t>
    </dgm:pt>
    <dgm:pt modelId="{05DCDEB6-E33C-4BCD-8605-1F42C71595D7}" type="parTrans" cxnId="{F2E159CA-F1FB-426B-92E9-78C20BCDF4DF}">
      <dgm:prSet/>
      <dgm:spPr/>
      <dgm:t>
        <a:bodyPr/>
        <a:lstStyle/>
        <a:p>
          <a:endParaRPr lang="zh-CN" altLang="en-US"/>
        </a:p>
      </dgm:t>
    </dgm:pt>
    <dgm:pt modelId="{15A93952-57B0-4C80-A6AD-6CE1FD495C73}" type="sibTrans" cxnId="{F2E159CA-F1FB-426B-92E9-78C20BCDF4DF}">
      <dgm:prSet/>
      <dgm:spPr>
        <a:xfrm rot="5400000">
          <a:off x="1183655" y="990086"/>
          <a:ext cx="604609" cy="725530"/>
        </a:xfrm>
        <a:solidFill>
          <a:srgbClr val="C0504D">
            <a:hueOff val="0"/>
            <a:satOff val="0"/>
            <a:lumOff val="0"/>
            <a:alphaOff val="0"/>
          </a:srgbClr>
        </a:solidFill>
        <a:ln>
          <a:noFill/>
        </a:ln>
        <a:effectLst/>
      </dgm:spPr>
      <dgm:t>
        <a:bodyPr/>
        <a:lstStyle/>
        <a:p>
          <a:endParaRPr lang="zh-CN" altLang="en-US">
            <a:solidFill>
              <a:sysClr val="window" lastClr="FFFFFF"/>
            </a:solidFill>
            <a:latin typeface="Calibri"/>
            <a:ea typeface="宋体"/>
            <a:cs typeface="+mn-cs"/>
          </a:endParaRPr>
        </a:p>
      </dgm:t>
    </dgm:pt>
    <dgm:pt modelId="{F102688D-379D-4393-B416-7A7523C52914}">
      <dgm:prSet phldrT="[文本]"/>
      <dgm:spPr>
        <a:xfrm>
          <a:off x="482754" y="3369323"/>
          <a:ext cx="2006411" cy="763306"/>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b="1" dirty="0" smtClean="0">
              <a:solidFill>
                <a:sysClr val="window" lastClr="FFFFFF"/>
              </a:solidFill>
              <a:latin typeface="华文楷体" pitchFamily="2" charset="-122"/>
              <a:ea typeface="华文楷体" pitchFamily="2" charset="-122"/>
              <a:cs typeface="+mn-cs"/>
            </a:rPr>
            <a:t>招商局集团</a:t>
          </a:r>
          <a:endParaRPr lang="en-US" altLang="zh-CN" b="1" dirty="0" smtClean="0">
            <a:solidFill>
              <a:sysClr val="window" lastClr="FFFFFF"/>
            </a:solidFill>
            <a:latin typeface="华文楷体" pitchFamily="2" charset="-122"/>
            <a:ea typeface="华文楷体" pitchFamily="2" charset="-122"/>
            <a:cs typeface="+mn-cs"/>
          </a:endParaRPr>
        </a:p>
        <a:p>
          <a:r>
            <a:rPr lang="zh-CN" altLang="en-US" b="1" dirty="0" smtClean="0">
              <a:solidFill>
                <a:sysClr val="window" lastClr="FFFFFF"/>
              </a:solidFill>
              <a:latin typeface="华文楷体" pitchFamily="2" charset="-122"/>
              <a:ea typeface="华文楷体" pitchFamily="2" charset="-122"/>
              <a:cs typeface="+mn-cs"/>
            </a:rPr>
            <a:t>（香港）有限公司</a:t>
          </a:r>
          <a:endParaRPr lang="zh-CN" altLang="en-US" b="1" dirty="0">
            <a:solidFill>
              <a:sysClr val="window" lastClr="FFFFFF"/>
            </a:solidFill>
            <a:latin typeface="华文楷体" pitchFamily="2" charset="-122"/>
            <a:ea typeface="华文楷体" pitchFamily="2" charset="-122"/>
            <a:cs typeface="+mn-cs"/>
          </a:endParaRPr>
        </a:p>
      </dgm:t>
    </dgm:pt>
    <dgm:pt modelId="{ED042234-94FF-42D3-8E60-552E32E24C51}" type="parTrans" cxnId="{2A6DDFEA-E84A-4899-A17C-82B7851753C6}">
      <dgm:prSet/>
      <dgm:spPr/>
      <dgm:t>
        <a:bodyPr/>
        <a:lstStyle/>
        <a:p>
          <a:endParaRPr lang="zh-CN" altLang="en-US"/>
        </a:p>
      </dgm:t>
    </dgm:pt>
    <dgm:pt modelId="{F71AA319-DAC8-4B25-8818-15710254822C}" type="sibTrans" cxnId="{2A6DDFEA-E84A-4899-A17C-82B7851753C6}">
      <dgm:prSet/>
      <dgm:spPr/>
      <dgm:t>
        <a:bodyPr/>
        <a:lstStyle/>
        <a:p>
          <a:endParaRPr lang="zh-CN" altLang="en-US"/>
        </a:p>
      </dgm:t>
    </dgm:pt>
    <dgm:pt modelId="{AE712586-794B-488B-BD78-616193ABE9BB}">
      <dgm:prSet phldrT="[文本]"/>
      <dgm:spPr>
        <a:xfrm>
          <a:off x="482754" y="1755924"/>
          <a:ext cx="2006411" cy="806338"/>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b="1" dirty="0" smtClean="0">
              <a:solidFill>
                <a:sysClr val="window" lastClr="FFFFFF"/>
              </a:solidFill>
              <a:latin typeface="华文楷体" pitchFamily="2" charset="-122"/>
              <a:ea typeface="华文楷体" pitchFamily="2" charset="-122"/>
              <a:cs typeface="+mn-cs"/>
            </a:rPr>
            <a:t>招商局轮船股份</a:t>
          </a:r>
          <a:endParaRPr lang="en-US" altLang="zh-CN" b="1" dirty="0" smtClean="0">
            <a:solidFill>
              <a:sysClr val="window" lastClr="FFFFFF"/>
            </a:solidFill>
            <a:latin typeface="华文楷体" pitchFamily="2" charset="-122"/>
            <a:ea typeface="华文楷体" pitchFamily="2" charset="-122"/>
            <a:cs typeface="+mn-cs"/>
          </a:endParaRPr>
        </a:p>
        <a:p>
          <a:r>
            <a:rPr lang="zh-CN" altLang="en-US" b="1" dirty="0" smtClean="0">
              <a:solidFill>
                <a:sysClr val="window" lastClr="FFFFFF"/>
              </a:solidFill>
              <a:latin typeface="华文楷体" pitchFamily="2" charset="-122"/>
              <a:ea typeface="华文楷体" pitchFamily="2" charset="-122"/>
              <a:cs typeface="+mn-cs"/>
            </a:rPr>
            <a:t>有限公司（中国注册）</a:t>
          </a:r>
          <a:endParaRPr lang="zh-CN" altLang="en-US" b="1" dirty="0">
            <a:solidFill>
              <a:sysClr val="window" lastClr="FFFFFF"/>
            </a:solidFill>
            <a:latin typeface="华文楷体" pitchFamily="2" charset="-122"/>
            <a:ea typeface="华文楷体" pitchFamily="2" charset="-122"/>
            <a:cs typeface="+mn-cs"/>
          </a:endParaRPr>
        </a:p>
      </dgm:t>
    </dgm:pt>
    <dgm:pt modelId="{22C009B7-E055-4BA3-8807-8F4FC927680A}" type="sibTrans" cxnId="{B129240F-65D7-4887-8544-47C6DD79BE0F}">
      <dgm:prSet/>
      <dgm:spPr>
        <a:xfrm rot="5400000">
          <a:off x="1183312" y="2603028"/>
          <a:ext cx="605294" cy="725530"/>
        </a:xfrm>
        <a:solidFill>
          <a:srgbClr val="9BBB59">
            <a:hueOff val="0"/>
            <a:satOff val="0"/>
            <a:lumOff val="0"/>
            <a:alphaOff val="0"/>
          </a:srgbClr>
        </a:solidFill>
        <a:ln>
          <a:noFill/>
        </a:ln>
        <a:effectLst/>
      </dgm:spPr>
      <dgm:t>
        <a:bodyPr/>
        <a:lstStyle/>
        <a:p>
          <a:endParaRPr lang="zh-CN" altLang="en-US">
            <a:solidFill>
              <a:sysClr val="window" lastClr="FFFFFF"/>
            </a:solidFill>
            <a:latin typeface="Calibri"/>
            <a:ea typeface="宋体"/>
            <a:cs typeface="+mn-cs"/>
          </a:endParaRPr>
        </a:p>
      </dgm:t>
    </dgm:pt>
    <dgm:pt modelId="{DA73A102-5C26-4C2F-B445-AB5EB52432BE}" type="parTrans" cxnId="{B129240F-65D7-4887-8544-47C6DD79BE0F}">
      <dgm:prSet/>
      <dgm:spPr/>
      <dgm:t>
        <a:bodyPr/>
        <a:lstStyle/>
        <a:p>
          <a:endParaRPr lang="zh-CN" altLang="en-US"/>
        </a:p>
      </dgm:t>
    </dgm:pt>
    <dgm:pt modelId="{7FABF470-95F0-44F3-9D72-2B2E05322BF9}" type="pres">
      <dgm:prSet presAssocID="{162C1E92-8EA6-4132-8C36-871CF4A58658}" presName="linearFlow" presStyleCnt="0">
        <dgm:presLayoutVars>
          <dgm:resizeHandles val="exact"/>
        </dgm:presLayoutVars>
      </dgm:prSet>
      <dgm:spPr/>
    </dgm:pt>
    <dgm:pt modelId="{3F680424-8687-4D51-8206-7F3D630CB30F}" type="pres">
      <dgm:prSet presAssocID="{3C26E01B-C4AC-4FA0-9AF7-D1D7AD0FAC6A}" presName="node" presStyleLbl="node1" presStyleIdx="0" presStyleCnt="3" custScaleX="69136" custScaleY="58852">
        <dgm:presLayoutVars>
          <dgm:bulletEnabled val="1"/>
        </dgm:presLayoutVars>
      </dgm:prSet>
      <dgm:spPr>
        <a:prstGeom prst="roundRect">
          <a:avLst>
            <a:gd name="adj" fmla="val 10000"/>
          </a:avLst>
        </a:prstGeom>
      </dgm:spPr>
      <dgm:t>
        <a:bodyPr/>
        <a:lstStyle/>
        <a:p>
          <a:endParaRPr lang="zh-CN" altLang="en-US"/>
        </a:p>
      </dgm:t>
    </dgm:pt>
    <dgm:pt modelId="{209582AA-CD26-4B27-8DED-CAAE6C194C21}" type="pres">
      <dgm:prSet presAssocID="{15A93952-57B0-4C80-A6AD-6CE1FD495C73}" presName="sibTrans" presStyleLbl="sibTrans2D1" presStyleIdx="0" presStyleCnt="2"/>
      <dgm:spPr>
        <a:prstGeom prst="rightArrow">
          <a:avLst>
            <a:gd name="adj1" fmla="val 60000"/>
            <a:gd name="adj2" fmla="val 50000"/>
          </a:avLst>
        </a:prstGeom>
      </dgm:spPr>
      <dgm:t>
        <a:bodyPr/>
        <a:lstStyle/>
        <a:p>
          <a:endParaRPr lang="zh-CN" altLang="en-US"/>
        </a:p>
      </dgm:t>
    </dgm:pt>
    <dgm:pt modelId="{714409C3-2040-4698-8E12-3DD95ACBC8F0}" type="pres">
      <dgm:prSet presAssocID="{15A93952-57B0-4C80-A6AD-6CE1FD495C73}" presName="connectorText" presStyleLbl="sibTrans2D1" presStyleIdx="0" presStyleCnt="2"/>
      <dgm:spPr/>
      <dgm:t>
        <a:bodyPr/>
        <a:lstStyle/>
        <a:p>
          <a:endParaRPr lang="zh-CN" altLang="en-US"/>
        </a:p>
      </dgm:t>
    </dgm:pt>
    <dgm:pt modelId="{249510BC-115C-4C57-BCB8-BABC1B32AEFF}" type="pres">
      <dgm:prSet presAssocID="{AE712586-794B-488B-BD78-616193ABE9BB}" presName="node" presStyleLbl="node1" presStyleIdx="1" presStyleCnt="3" custScaleX="69136" custScaleY="50012">
        <dgm:presLayoutVars>
          <dgm:bulletEnabled val="1"/>
        </dgm:presLayoutVars>
      </dgm:prSet>
      <dgm:spPr>
        <a:prstGeom prst="roundRect">
          <a:avLst>
            <a:gd name="adj" fmla="val 10000"/>
          </a:avLst>
        </a:prstGeom>
      </dgm:spPr>
      <dgm:t>
        <a:bodyPr/>
        <a:lstStyle/>
        <a:p>
          <a:endParaRPr lang="zh-CN" altLang="en-US"/>
        </a:p>
      </dgm:t>
    </dgm:pt>
    <dgm:pt modelId="{90274D7F-3FEE-4666-B400-CBC1BDBF0369}" type="pres">
      <dgm:prSet presAssocID="{22C009B7-E055-4BA3-8807-8F4FC927680A}" presName="sibTrans" presStyleLbl="sibTrans2D1" presStyleIdx="1" presStyleCnt="2"/>
      <dgm:spPr>
        <a:prstGeom prst="rightArrow">
          <a:avLst>
            <a:gd name="adj1" fmla="val 60000"/>
            <a:gd name="adj2" fmla="val 50000"/>
          </a:avLst>
        </a:prstGeom>
      </dgm:spPr>
      <dgm:t>
        <a:bodyPr/>
        <a:lstStyle/>
        <a:p>
          <a:endParaRPr lang="zh-CN" altLang="en-US"/>
        </a:p>
      </dgm:t>
    </dgm:pt>
    <dgm:pt modelId="{03DD66B5-A9E6-41DA-BB7D-BE04C085B760}" type="pres">
      <dgm:prSet presAssocID="{22C009B7-E055-4BA3-8807-8F4FC927680A}" presName="connectorText" presStyleLbl="sibTrans2D1" presStyleIdx="1" presStyleCnt="2"/>
      <dgm:spPr/>
      <dgm:t>
        <a:bodyPr/>
        <a:lstStyle/>
        <a:p>
          <a:endParaRPr lang="zh-CN" altLang="en-US"/>
        </a:p>
      </dgm:t>
    </dgm:pt>
    <dgm:pt modelId="{76A9A073-1077-47E0-959B-1915C81F644E}" type="pres">
      <dgm:prSet presAssocID="{F102688D-379D-4393-B416-7A7523C52914}" presName="node" presStyleLbl="node1" presStyleIdx="2" presStyleCnt="3" custScaleX="69136" custScaleY="47343" custLinFactNeighborY="13835">
        <dgm:presLayoutVars>
          <dgm:bulletEnabled val="1"/>
        </dgm:presLayoutVars>
      </dgm:prSet>
      <dgm:spPr>
        <a:prstGeom prst="roundRect">
          <a:avLst>
            <a:gd name="adj" fmla="val 10000"/>
          </a:avLst>
        </a:prstGeom>
      </dgm:spPr>
      <dgm:t>
        <a:bodyPr/>
        <a:lstStyle/>
        <a:p>
          <a:endParaRPr lang="zh-CN" altLang="en-US"/>
        </a:p>
      </dgm:t>
    </dgm:pt>
  </dgm:ptLst>
  <dgm:cxnLst>
    <dgm:cxn modelId="{70F8554D-8F9F-42D0-AF59-4B690D164C62}" type="presOf" srcId="{F102688D-379D-4393-B416-7A7523C52914}" destId="{76A9A073-1077-47E0-959B-1915C81F644E}" srcOrd="0" destOrd="0" presId="urn:microsoft.com/office/officeart/2005/8/layout/process2"/>
    <dgm:cxn modelId="{061DEE43-F2EB-4988-89AE-7EAA3FDFAE72}" type="presOf" srcId="{22C009B7-E055-4BA3-8807-8F4FC927680A}" destId="{90274D7F-3FEE-4666-B400-CBC1BDBF0369}" srcOrd="0" destOrd="0" presId="urn:microsoft.com/office/officeart/2005/8/layout/process2"/>
    <dgm:cxn modelId="{819E58C6-F0D6-4C68-BC50-1C68E26083E5}" type="presOf" srcId="{162C1E92-8EA6-4132-8C36-871CF4A58658}" destId="{7FABF470-95F0-44F3-9D72-2B2E05322BF9}" srcOrd="0" destOrd="0" presId="urn:microsoft.com/office/officeart/2005/8/layout/process2"/>
    <dgm:cxn modelId="{5ECBD476-F042-46E9-82ED-08F9008376CD}" type="presOf" srcId="{15A93952-57B0-4C80-A6AD-6CE1FD495C73}" destId="{714409C3-2040-4698-8E12-3DD95ACBC8F0}" srcOrd="1" destOrd="0" presId="urn:microsoft.com/office/officeart/2005/8/layout/process2"/>
    <dgm:cxn modelId="{2A6DDFEA-E84A-4899-A17C-82B7851753C6}" srcId="{162C1E92-8EA6-4132-8C36-871CF4A58658}" destId="{F102688D-379D-4393-B416-7A7523C52914}" srcOrd="2" destOrd="0" parTransId="{ED042234-94FF-42D3-8E60-552E32E24C51}" sibTransId="{F71AA319-DAC8-4B25-8818-15710254822C}"/>
    <dgm:cxn modelId="{F2E159CA-F1FB-426B-92E9-78C20BCDF4DF}" srcId="{162C1E92-8EA6-4132-8C36-871CF4A58658}" destId="{3C26E01B-C4AC-4FA0-9AF7-D1D7AD0FAC6A}" srcOrd="0" destOrd="0" parTransId="{05DCDEB6-E33C-4BCD-8605-1F42C71595D7}" sibTransId="{15A93952-57B0-4C80-A6AD-6CE1FD495C73}"/>
    <dgm:cxn modelId="{3EB5EE8C-3EB2-4968-8C1A-826721881BBF}" type="presOf" srcId="{15A93952-57B0-4C80-A6AD-6CE1FD495C73}" destId="{209582AA-CD26-4B27-8DED-CAAE6C194C21}" srcOrd="0" destOrd="0" presId="urn:microsoft.com/office/officeart/2005/8/layout/process2"/>
    <dgm:cxn modelId="{B129240F-65D7-4887-8544-47C6DD79BE0F}" srcId="{162C1E92-8EA6-4132-8C36-871CF4A58658}" destId="{AE712586-794B-488B-BD78-616193ABE9BB}" srcOrd="1" destOrd="0" parTransId="{DA73A102-5C26-4C2F-B445-AB5EB52432BE}" sibTransId="{22C009B7-E055-4BA3-8807-8F4FC927680A}"/>
    <dgm:cxn modelId="{E0940703-AB79-4D32-BDD2-6EF9BCA44EFC}" type="presOf" srcId="{3C26E01B-C4AC-4FA0-9AF7-D1D7AD0FAC6A}" destId="{3F680424-8687-4D51-8206-7F3D630CB30F}" srcOrd="0" destOrd="0" presId="urn:microsoft.com/office/officeart/2005/8/layout/process2"/>
    <dgm:cxn modelId="{B2B29236-1DF8-44EB-B6BA-7F8F479B1860}" type="presOf" srcId="{22C009B7-E055-4BA3-8807-8F4FC927680A}" destId="{03DD66B5-A9E6-41DA-BB7D-BE04C085B760}" srcOrd="1" destOrd="0" presId="urn:microsoft.com/office/officeart/2005/8/layout/process2"/>
    <dgm:cxn modelId="{F18495C0-6F0F-4805-BA45-711CC6315205}" type="presOf" srcId="{AE712586-794B-488B-BD78-616193ABE9BB}" destId="{249510BC-115C-4C57-BCB8-BABC1B32AEFF}" srcOrd="0" destOrd="0" presId="urn:microsoft.com/office/officeart/2005/8/layout/process2"/>
    <dgm:cxn modelId="{30956707-3C4F-4A7B-94FD-351AE1433766}" type="presParOf" srcId="{7FABF470-95F0-44F3-9D72-2B2E05322BF9}" destId="{3F680424-8687-4D51-8206-7F3D630CB30F}" srcOrd="0" destOrd="0" presId="urn:microsoft.com/office/officeart/2005/8/layout/process2"/>
    <dgm:cxn modelId="{4FCD5E0A-48D0-4C55-99DE-B5382AA310EF}" type="presParOf" srcId="{7FABF470-95F0-44F3-9D72-2B2E05322BF9}" destId="{209582AA-CD26-4B27-8DED-CAAE6C194C21}" srcOrd="1" destOrd="0" presId="urn:microsoft.com/office/officeart/2005/8/layout/process2"/>
    <dgm:cxn modelId="{62F22278-DB67-4859-A1F3-F71959D56E8E}" type="presParOf" srcId="{209582AA-CD26-4B27-8DED-CAAE6C194C21}" destId="{714409C3-2040-4698-8E12-3DD95ACBC8F0}" srcOrd="0" destOrd="0" presId="urn:microsoft.com/office/officeart/2005/8/layout/process2"/>
    <dgm:cxn modelId="{67BD47FE-E74C-422A-8FCD-8DD8EBF07A56}" type="presParOf" srcId="{7FABF470-95F0-44F3-9D72-2B2E05322BF9}" destId="{249510BC-115C-4C57-BCB8-BABC1B32AEFF}" srcOrd="2" destOrd="0" presId="urn:microsoft.com/office/officeart/2005/8/layout/process2"/>
    <dgm:cxn modelId="{31355A00-3C3B-442C-A464-C994709046EF}" type="presParOf" srcId="{7FABF470-95F0-44F3-9D72-2B2E05322BF9}" destId="{90274D7F-3FEE-4666-B400-CBC1BDBF0369}" srcOrd="3" destOrd="0" presId="urn:microsoft.com/office/officeart/2005/8/layout/process2"/>
    <dgm:cxn modelId="{3A8B98BF-0777-4F56-8C5F-567512C02D95}" type="presParOf" srcId="{90274D7F-3FEE-4666-B400-CBC1BDBF0369}" destId="{03DD66B5-A9E6-41DA-BB7D-BE04C085B760}" srcOrd="0" destOrd="0" presId="urn:microsoft.com/office/officeart/2005/8/layout/process2"/>
    <dgm:cxn modelId="{3A60AE02-025C-4F31-BF9D-E8E5430936B3}" type="presParOf" srcId="{7FABF470-95F0-44F3-9D72-2B2E05322BF9}" destId="{76A9A073-1077-47E0-959B-1915C81F644E}" srcOrd="4" destOrd="0" presId="urn:microsoft.com/office/officeart/2005/8/layout/process2"/>
  </dgm:cxnLst>
  <dgm:bg>
    <a:effectLst>
      <a:softEdge rad="317500"/>
    </a:effect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216198-B53D-4BA6-9F2F-45AA2EA1AC5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zh-CN" altLang="en-US"/>
        </a:p>
      </dgm:t>
    </dgm:pt>
    <dgm:pt modelId="{99D2224C-C902-49BB-A64D-CAC3957981A4}">
      <dgm:prSet phldrT="[文本]"/>
      <dgm:spPr>
        <a:xfrm>
          <a:off x="0" y="68153"/>
          <a:ext cx="3918874" cy="27670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dirty="0" smtClean="0">
              <a:solidFill>
                <a:sysClr val="window" lastClr="FFFFFF"/>
              </a:solidFill>
              <a:latin typeface="Calibri"/>
              <a:ea typeface="宋体"/>
              <a:cs typeface="+mn-cs"/>
            </a:rPr>
            <a:t>招商局蛇口工业区有限公司</a:t>
          </a:r>
          <a:endParaRPr lang="zh-CN" altLang="en-US" dirty="0">
            <a:solidFill>
              <a:sysClr val="window" lastClr="FFFFFF"/>
            </a:solidFill>
            <a:latin typeface="Calibri"/>
            <a:ea typeface="宋体"/>
            <a:cs typeface="+mn-cs"/>
          </a:endParaRPr>
        </a:p>
      </dgm:t>
    </dgm:pt>
    <dgm:pt modelId="{24997FFB-42A4-4582-A584-E9FF52772FAA}" type="parTrans" cxnId="{859E92B0-8AEE-4E22-BC70-EEC1DCEB4978}">
      <dgm:prSet/>
      <dgm:spPr/>
      <dgm:t>
        <a:bodyPr/>
        <a:lstStyle/>
        <a:p>
          <a:endParaRPr lang="zh-CN" altLang="en-US"/>
        </a:p>
      </dgm:t>
    </dgm:pt>
    <dgm:pt modelId="{74AC2DD3-5786-40C3-9691-320C8ECB14FD}" type="sibTrans" cxnId="{859E92B0-8AEE-4E22-BC70-EEC1DCEB4978}">
      <dgm:prSet/>
      <dgm:spPr/>
      <dgm:t>
        <a:bodyPr/>
        <a:lstStyle/>
        <a:p>
          <a:endParaRPr lang="zh-CN" altLang="en-US"/>
        </a:p>
      </dgm:t>
    </dgm:pt>
    <dgm:pt modelId="{30951C94-43DC-4B7B-9719-9AD742D8DF54}">
      <dgm:prSet phldrT="[文本]"/>
      <dgm:spPr>
        <a:xfrm>
          <a:off x="0" y="993308"/>
          <a:ext cx="3918874" cy="27670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dirty="0" smtClean="0">
              <a:solidFill>
                <a:sysClr val="window" lastClr="FFFFFF"/>
              </a:solidFill>
              <a:latin typeface="Calibri"/>
              <a:ea typeface="宋体"/>
              <a:cs typeface="+mn-cs"/>
            </a:rPr>
            <a:t>招商局重庆交通科研设计院有限公司</a:t>
          </a:r>
          <a:endParaRPr lang="zh-CN" altLang="en-US" dirty="0">
            <a:solidFill>
              <a:sysClr val="window" lastClr="FFFFFF"/>
            </a:solidFill>
            <a:latin typeface="Calibri"/>
            <a:ea typeface="宋体"/>
            <a:cs typeface="+mn-cs"/>
          </a:endParaRPr>
        </a:p>
      </dgm:t>
    </dgm:pt>
    <dgm:pt modelId="{10B2B54A-818A-4AFC-B01A-43BA536B1D51}" type="parTrans" cxnId="{0C91C772-380A-4CDF-BB26-581E89DEDAD7}">
      <dgm:prSet/>
      <dgm:spPr/>
      <dgm:t>
        <a:bodyPr/>
        <a:lstStyle/>
        <a:p>
          <a:endParaRPr lang="zh-CN" altLang="en-US"/>
        </a:p>
      </dgm:t>
    </dgm:pt>
    <dgm:pt modelId="{B169F056-9435-4931-B3E0-75EF7502677D}" type="sibTrans" cxnId="{0C91C772-380A-4CDF-BB26-581E89DEDAD7}">
      <dgm:prSet/>
      <dgm:spPr/>
      <dgm:t>
        <a:bodyPr/>
        <a:lstStyle/>
        <a:p>
          <a:endParaRPr lang="zh-CN" altLang="en-US"/>
        </a:p>
      </dgm:t>
    </dgm:pt>
    <dgm:pt modelId="{7B101F52-804A-4886-A594-519665C0EFCE}">
      <dgm:prSet phldrT="[文本]"/>
      <dgm:spPr>
        <a:xfrm>
          <a:off x="0" y="1301693"/>
          <a:ext cx="3918874" cy="27670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dirty="0" smtClean="0">
              <a:solidFill>
                <a:sysClr val="window" lastClr="FFFFFF"/>
              </a:solidFill>
              <a:latin typeface="Calibri"/>
              <a:ea typeface="宋体"/>
              <a:cs typeface="+mn-cs"/>
            </a:rPr>
            <a:t>招商局漳州开发区有限公司</a:t>
          </a:r>
          <a:endParaRPr lang="zh-CN" altLang="en-US" dirty="0">
            <a:solidFill>
              <a:sysClr val="window" lastClr="FFFFFF"/>
            </a:solidFill>
            <a:latin typeface="Calibri"/>
            <a:ea typeface="宋体"/>
            <a:cs typeface="+mn-cs"/>
          </a:endParaRPr>
        </a:p>
      </dgm:t>
    </dgm:pt>
    <dgm:pt modelId="{F55753C4-A444-4C5E-A756-4C4865AC1F5E}" type="parTrans" cxnId="{0E8DCB57-DB60-4E78-993E-F6509B88F6D5}">
      <dgm:prSet/>
      <dgm:spPr/>
      <dgm:t>
        <a:bodyPr/>
        <a:lstStyle/>
        <a:p>
          <a:endParaRPr lang="zh-CN" altLang="en-US"/>
        </a:p>
      </dgm:t>
    </dgm:pt>
    <dgm:pt modelId="{BFC3EB5B-E80E-4086-821D-7636598753F9}" type="sibTrans" cxnId="{0E8DCB57-DB60-4E78-993E-F6509B88F6D5}">
      <dgm:prSet/>
      <dgm:spPr/>
      <dgm:t>
        <a:bodyPr/>
        <a:lstStyle/>
        <a:p>
          <a:endParaRPr lang="zh-CN" altLang="en-US"/>
        </a:p>
      </dgm:t>
    </dgm:pt>
    <dgm:pt modelId="{7E48C840-0BDD-401F-AF82-5E45FA952E74}">
      <dgm:prSet phldrT="[文本]"/>
      <dgm:spPr>
        <a:xfrm>
          <a:off x="0" y="376538"/>
          <a:ext cx="3918874" cy="27670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dirty="0" smtClean="0">
              <a:solidFill>
                <a:sysClr val="window" lastClr="FFFFFF"/>
              </a:solidFill>
              <a:latin typeface="Calibri"/>
              <a:ea typeface="宋体"/>
              <a:cs typeface="+mn-cs"/>
            </a:rPr>
            <a:t>招商局物流集团有限公司</a:t>
          </a:r>
          <a:endParaRPr lang="zh-CN" altLang="en-US" dirty="0">
            <a:solidFill>
              <a:sysClr val="window" lastClr="FFFFFF"/>
            </a:solidFill>
            <a:latin typeface="Calibri"/>
            <a:ea typeface="宋体"/>
            <a:cs typeface="+mn-cs"/>
          </a:endParaRPr>
        </a:p>
      </dgm:t>
    </dgm:pt>
    <dgm:pt modelId="{C12D1DD5-A6BF-49D9-A274-96902F20D759}" type="parTrans" cxnId="{6839F0ED-E78D-4999-844A-41906BE5699A}">
      <dgm:prSet/>
      <dgm:spPr/>
      <dgm:t>
        <a:bodyPr/>
        <a:lstStyle/>
        <a:p>
          <a:endParaRPr lang="zh-CN" altLang="en-US"/>
        </a:p>
      </dgm:t>
    </dgm:pt>
    <dgm:pt modelId="{F897E64F-58D0-42A4-B8B2-26AAA319AF12}" type="sibTrans" cxnId="{6839F0ED-E78D-4999-844A-41906BE5699A}">
      <dgm:prSet/>
      <dgm:spPr/>
      <dgm:t>
        <a:bodyPr/>
        <a:lstStyle/>
        <a:p>
          <a:endParaRPr lang="zh-CN" altLang="en-US"/>
        </a:p>
      </dgm:t>
    </dgm:pt>
    <dgm:pt modelId="{DFB8EE17-645B-4FAC-9F42-252D154CE05B}">
      <dgm:prSet phldrT="[文本]"/>
      <dgm:spPr>
        <a:xfrm>
          <a:off x="0" y="684923"/>
          <a:ext cx="3918874" cy="27670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dirty="0" smtClean="0">
              <a:solidFill>
                <a:sysClr val="window" lastClr="FFFFFF"/>
              </a:solidFill>
              <a:latin typeface="Calibri"/>
              <a:ea typeface="宋体"/>
              <a:cs typeface="+mn-cs"/>
            </a:rPr>
            <a:t>招商局地产控股股份有限公司</a:t>
          </a:r>
          <a:endParaRPr lang="zh-CN" altLang="en-US" dirty="0">
            <a:solidFill>
              <a:sysClr val="window" lastClr="FFFFFF"/>
            </a:solidFill>
            <a:latin typeface="Calibri"/>
            <a:ea typeface="宋体"/>
            <a:cs typeface="+mn-cs"/>
          </a:endParaRPr>
        </a:p>
      </dgm:t>
    </dgm:pt>
    <dgm:pt modelId="{F2F808BB-B854-4B96-86AB-6DE488EA0351}" type="parTrans" cxnId="{943CF8B4-7EFD-4E50-BF9C-8756A138F446}">
      <dgm:prSet/>
      <dgm:spPr/>
      <dgm:t>
        <a:bodyPr/>
        <a:lstStyle/>
        <a:p>
          <a:endParaRPr lang="zh-CN" altLang="en-US"/>
        </a:p>
      </dgm:t>
    </dgm:pt>
    <dgm:pt modelId="{5517103B-5422-466F-924A-B7A775127DCB}" type="sibTrans" cxnId="{943CF8B4-7EFD-4E50-BF9C-8756A138F446}">
      <dgm:prSet/>
      <dgm:spPr/>
      <dgm:t>
        <a:bodyPr/>
        <a:lstStyle/>
        <a:p>
          <a:endParaRPr lang="zh-CN" altLang="en-US"/>
        </a:p>
      </dgm:t>
    </dgm:pt>
    <dgm:pt modelId="{AC800614-3C84-4116-B1A2-7BB06400D033}">
      <dgm:prSet phldrT="[文本]"/>
      <dgm:spPr>
        <a:xfrm>
          <a:off x="0" y="1610078"/>
          <a:ext cx="3918874" cy="27670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dirty="0" smtClean="0">
              <a:solidFill>
                <a:sysClr val="window" lastClr="FFFFFF"/>
              </a:solidFill>
              <a:latin typeface="Calibri"/>
              <a:ea typeface="宋体"/>
              <a:cs typeface="+mn-cs"/>
            </a:rPr>
            <a:t>招商局公路投资有限公司</a:t>
          </a:r>
          <a:endParaRPr lang="zh-CN" altLang="en-US" dirty="0">
            <a:solidFill>
              <a:sysClr val="window" lastClr="FFFFFF"/>
            </a:solidFill>
            <a:latin typeface="Calibri"/>
            <a:ea typeface="宋体"/>
            <a:cs typeface="+mn-cs"/>
          </a:endParaRPr>
        </a:p>
      </dgm:t>
    </dgm:pt>
    <dgm:pt modelId="{7B39FDD6-ED78-4C1A-A075-C9E3EA2F31A9}" type="parTrans" cxnId="{0D9D1A87-388C-46FD-AAFD-741CB75885C6}">
      <dgm:prSet/>
      <dgm:spPr/>
      <dgm:t>
        <a:bodyPr/>
        <a:lstStyle/>
        <a:p>
          <a:endParaRPr lang="zh-CN" altLang="en-US"/>
        </a:p>
      </dgm:t>
    </dgm:pt>
    <dgm:pt modelId="{5A93B853-68A9-482F-932F-2BBFFFDFC973}" type="sibTrans" cxnId="{0D9D1A87-388C-46FD-AAFD-741CB75885C6}">
      <dgm:prSet/>
      <dgm:spPr/>
      <dgm:t>
        <a:bodyPr/>
        <a:lstStyle/>
        <a:p>
          <a:endParaRPr lang="zh-CN" altLang="en-US"/>
        </a:p>
      </dgm:t>
    </dgm:pt>
    <dgm:pt modelId="{58D748F0-2B41-4992-8E59-1A614B45AA3A}" type="pres">
      <dgm:prSet presAssocID="{2B216198-B53D-4BA6-9F2F-45AA2EA1AC53}" presName="linear" presStyleCnt="0">
        <dgm:presLayoutVars>
          <dgm:animLvl val="lvl"/>
          <dgm:resizeHandles val="exact"/>
        </dgm:presLayoutVars>
      </dgm:prSet>
      <dgm:spPr/>
      <dgm:t>
        <a:bodyPr/>
        <a:lstStyle/>
        <a:p>
          <a:endParaRPr lang="zh-CN" altLang="en-US"/>
        </a:p>
      </dgm:t>
    </dgm:pt>
    <dgm:pt modelId="{822C493A-7272-4E43-B73A-0DDA6946FC8B}" type="pres">
      <dgm:prSet presAssocID="{99D2224C-C902-49BB-A64D-CAC3957981A4}" presName="parentText" presStyleLbl="node1" presStyleIdx="0" presStyleCnt="6">
        <dgm:presLayoutVars>
          <dgm:chMax val="0"/>
          <dgm:bulletEnabled val="1"/>
        </dgm:presLayoutVars>
      </dgm:prSet>
      <dgm:spPr>
        <a:prstGeom prst="roundRect">
          <a:avLst/>
        </a:prstGeom>
      </dgm:spPr>
      <dgm:t>
        <a:bodyPr/>
        <a:lstStyle/>
        <a:p>
          <a:endParaRPr lang="zh-CN" altLang="en-US"/>
        </a:p>
      </dgm:t>
    </dgm:pt>
    <dgm:pt modelId="{F53E22CE-5B74-49E4-8154-7451F01354CA}" type="pres">
      <dgm:prSet presAssocID="{74AC2DD3-5786-40C3-9691-320C8ECB14FD}" presName="spacer" presStyleCnt="0"/>
      <dgm:spPr/>
    </dgm:pt>
    <dgm:pt modelId="{E8BA57C9-3DE2-4EE2-A87B-13FC24D97EC2}" type="pres">
      <dgm:prSet presAssocID="{7E48C840-0BDD-401F-AF82-5E45FA952E74}" presName="parentText" presStyleLbl="node1" presStyleIdx="1" presStyleCnt="6">
        <dgm:presLayoutVars>
          <dgm:chMax val="0"/>
          <dgm:bulletEnabled val="1"/>
        </dgm:presLayoutVars>
      </dgm:prSet>
      <dgm:spPr>
        <a:prstGeom prst="roundRect">
          <a:avLst/>
        </a:prstGeom>
      </dgm:spPr>
      <dgm:t>
        <a:bodyPr/>
        <a:lstStyle/>
        <a:p>
          <a:endParaRPr lang="zh-CN" altLang="en-US"/>
        </a:p>
      </dgm:t>
    </dgm:pt>
    <dgm:pt modelId="{EAF14DCE-CB24-4B88-AA48-6A8C1C32CBFD}" type="pres">
      <dgm:prSet presAssocID="{F897E64F-58D0-42A4-B8B2-26AAA319AF12}" presName="spacer" presStyleCnt="0"/>
      <dgm:spPr/>
    </dgm:pt>
    <dgm:pt modelId="{D6C8D595-FF61-4B25-8465-7825FBC0F593}" type="pres">
      <dgm:prSet presAssocID="{DFB8EE17-645B-4FAC-9F42-252D154CE05B}" presName="parentText" presStyleLbl="node1" presStyleIdx="2" presStyleCnt="6">
        <dgm:presLayoutVars>
          <dgm:chMax val="0"/>
          <dgm:bulletEnabled val="1"/>
        </dgm:presLayoutVars>
      </dgm:prSet>
      <dgm:spPr>
        <a:prstGeom prst="roundRect">
          <a:avLst/>
        </a:prstGeom>
      </dgm:spPr>
      <dgm:t>
        <a:bodyPr/>
        <a:lstStyle/>
        <a:p>
          <a:endParaRPr lang="zh-CN" altLang="en-US"/>
        </a:p>
      </dgm:t>
    </dgm:pt>
    <dgm:pt modelId="{54A05B9C-CFE5-488B-8DB4-00FEA1C1C6B5}" type="pres">
      <dgm:prSet presAssocID="{5517103B-5422-466F-924A-B7A775127DCB}" presName="spacer" presStyleCnt="0"/>
      <dgm:spPr/>
    </dgm:pt>
    <dgm:pt modelId="{779DA1C4-F48D-4A86-B8D0-3E2FFD45B9F5}" type="pres">
      <dgm:prSet presAssocID="{30951C94-43DC-4B7B-9719-9AD742D8DF54}" presName="parentText" presStyleLbl="node1" presStyleIdx="3" presStyleCnt="6">
        <dgm:presLayoutVars>
          <dgm:chMax val="0"/>
          <dgm:bulletEnabled val="1"/>
        </dgm:presLayoutVars>
      </dgm:prSet>
      <dgm:spPr>
        <a:prstGeom prst="roundRect">
          <a:avLst/>
        </a:prstGeom>
      </dgm:spPr>
      <dgm:t>
        <a:bodyPr/>
        <a:lstStyle/>
        <a:p>
          <a:endParaRPr lang="zh-CN" altLang="en-US"/>
        </a:p>
      </dgm:t>
    </dgm:pt>
    <dgm:pt modelId="{981DEC16-F920-435A-9747-7EFFE947184A}" type="pres">
      <dgm:prSet presAssocID="{B169F056-9435-4931-B3E0-75EF7502677D}" presName="spacer" presStyleCnt="0"/>
      <dgm:spPr/>
    </dgm:pt>
    <dgm:pt modelId="{222FF569-F6C2-4E40-ABCB-578DE98236DF}" type="pres">
      <dgm:prSet presAssocID="{7B101F52-804A-4886-A594-519665C0EFCE}" presName="parentText" presStyleLbl="node1" presStyleIdx="4" presStyleCnt="6">
        <dgm:presLayoutVars>
          <dgm:chMax val="0"/>
          <dgm:bulletEnabled val="1"/>
        </dgm:presLayoutVars>
      </dgm:prSet>
      <dgm:spPr>
        <a:prstGeom prst="roundRect">
          <a:avLst/>
        </a:prstGeom>
      </dgm:spPr>
      <dgm:t>
        <a:bodyPr/>
        <a:lstStyle/>
        <a:p>
          <a:endParaRPr lang="zh-CN" altLang="en-US"/>
        </a:p>
      </dgm:t>
    </dgm:pt>
    <dgm:pt modelId="{F275E62B-F6E4-4B97-8501-5FB50A189322}" type="pres">
      <dgm:prSet presAssocID="{BFC3EB5B-E80E-4086-821D-7636598753F9}" presName="spacer" presStyleCnt="0"/>
      <dgm:spPr/>
    </dgm:pt>
    <dgm:pt modelId="{F3802A67-FC85-4C82-9152-E66642B0E1D3}" type="pres">
      <dgm:prSet presAssocID="{AC800614-3C84-4116-B1A2-7BB06400D033}" presName="parentText" presStyleLbl="node1" presStyleIdx="5" presStyleCnt="6">
        <dgm:presLayoutVars>
          <dgm:chMax val="0"/>
          <dgm:bulletEnabled val="1"/>
        </dgm:presLayoutVars>
      </dgm:prSet>
      <dgm:spPr>
        <a:prstGeom prst="roundRect">
          <a:avLst/>
        </a:prstGeom>
      </dgm:spPr>
      <dgm:t>
        <a:bodyPr/>
        <a:lstStyle/>
        <a:p>
          <a:endParaRPr lang="zh-CN" altLang="en-US"/>
        </a:p>
      </dgm:t>
    </dgm:pt>
  </dgm:ptLst>
  <dgm:cxnLst>
    <dgm:cxn modelId="{0E8DCB57-DB60-4E78-993E-F6509B88F6D5}" srcId="{2B216198-B53D-4BA6-9F2F-45AA2EA1AC53}" destId="{7B101F52-804A-4886-A594-519665C0EFCE}" srcOrd="4" destOrd="0" parTransId="{F55753C4-A444-4C5E-A756-4C4865AC1F5E}" sibTransId="{BFC3EB5B-E80E-4086-821D-7636598753F9}"/>
    <dgm:cxn modelId="{0D9D1A87-388C-46FD-AAFD-741CB75885C6}" srcId="{2B216198-B53D-4BA6-9F2F-45AA2EA1AC53}" destId="{AC800614-3C84-4116-B1A2-7BB06400D033}" srcOrd="5" destOrd="0" parTransId="{7B39FDD6-ED78-4C1A-A075-C9E3EA2F31A9}" sibTransId="{5A93B853-68A9-482F-932F-2BBFFFDFC973}"/>
    <dgm:cxn modelId="{336ECCA6-FB19-4592-BAD8-AB6BBCAA45BD}" type="presOf" srcId="{99D2224C-C902-49BB-A64D-CAC3957981A4}" destId="{822C493A-7272-4E43-B73A-0DDA6946FC8B}" srcOrd="0" destOrd="0" presId="urn:microsoft.com/office/officeart/2005/8/layout/vList2"/>
    <dgm:cxn modelId="{D4CDFDE5-4E59-4EC1-AABE-1FA577911F01}" type="presOf" srcId="{DFB8EE17-645B-4FAC-9F42-252D154CE05B}" destId="{D6C8D595-FF61-4B25-8465-7825FBC0F593}" srcOrd="0" destOrd="0" presId="urn:microsoft.com/office/officeart/2005/8/layout/vList2"/>
    <dgm:cxn modelId="{859E92B0-8AEE-4E22-BC70-EEC1DCEB4978}" srcId="{2B216198-B53D-4BA6-9F2F-45AA2EA1AC53}" destId="{99D2224C-C902-49BB-A64D-CAC3957981A4}" srcOrd="0" destOrd="0" parTransId="{24997FFB-42A4-4582-A584-E9FF52772FAA}" sibTransId="{74AC2DD3-5786-40C3-9691-320C8ECB14FD}"/>
    <dgm:cxn modelId="{6839F0ED-E78D-4999-844A-41906BE5699A}" srcId="{2B216198-B53D-4BA6-9F2F-45AA2EA1AC53}" destId="{7E48C840-0BDD-401F-AF82-5E45FA952E74}" srcOrd="1" destOrd="0" parTransId="{C12D1DD5-A6BF-49D9-A274-96902F20D759}" sibTransId="{F897E64F-58D0-42A4-B8B2-26AAA319AF12}"/>
    <dgm:cxn modelId="{3E7B70F1-59CF-4149-85E6-87AE70941BF1}" type="presOf" srcId="{7B101F52-804A-4886-A594-519665C0EFCE}" destId="{222FF569-F6C2-4E40-ABCB-578DE98236DF}" srcOrd="0" destOrd="0" presId="urn:microsoft.com/office/officeart/2005/8/layout/vList2"/>
    <dgm:cxn modelId="{1F4DD0F3-5ECD-483B-9A3F-11607FF9D64F}" type="presOf" srcId="{2B216198-B53D-4BA6-9F2F-45AA2EA1AC53}" destId="{58D748F0-2B41-4992-8E59-1A614B45AA3A}" srcOrd="0" destOrd="0" presId="urn:microsoft.com/office/officeart/2005/8/layout/vList2"/>
    <dgm:cxn modelId="{47D1E87F-6302-4D8A-82A9-68C8D511A202}" type="presOf" srcId="{7E48C840-0BDD-401F-AF82-5E45FA952E74}" destId="{E8BA57C9-3DE2-4EE2-A87B-13FC24D97EC2}" srcOrd="0" destOrd="0" presId="urn:microsoft.com/office/officeart/2005/8/layout/vList2"/>
    <dgm:cxn modelId="{8F9024E5-25F9-425D-9AE5-22F48B408299}" type="presOf" srcId="{AC800614-3C84-4116-B1A2-7BB06400D033}" destId="{F3802A67-FC85-4C82-9152-E66642B0E1D3}" srcOrd="0" destOrd="0" presId="urn:microsoft.com/office/officeart/2005/8/layout/vList2"/>
    <dgm:cxn modelId="{F42B56D5-7FBE-42EC-B9E5-9307607A8FFD}" type="presOf" srcId="{30951C94-43DC-4B7B-9719-9AD742D8DF54}" destId="{779DA1C4-F48D-4A86-B8D0-3E2FFD45B9F5}" srcOrd="0" destOrd="0" presId="urn:microsoft.com/office/officeart/2005/8/layout/vList2"/>
    <dgm:cxn modelId="{0C91C772-380A-4CDF-BB26-581E89DEDAD7}" srcId="{2B216198-B53D-4BA6-9F2F-45AA2EA1AC53}" destId="{30951C94-43DC-4B7B-9719-9AD742D8DF54}" srcOrd="3" destOrd="0" parTransId="{10B2B54A-818A-4AFC-B01A-43BA536B1D51}" sibTransId="{B169F056-9435-4931-B3E0-75EF7502677D}"/>
    <dgm:cxn modelId="{943CF8B4-7EFD-4E50-BF9C-8756A138F446}" srcId="{2B216198-B53D-4BA6-9F2F-45AA2EA1AC53}" destId="{DFB8EE17-645B-4FAC-9F42-252D154CE05B}" srcOrd="2" destOrd="0" parTransId="{F2F808BB-B854-4B96-86AB-6DE488EA0351}" sibTransId="{5517103B-5422-466F-924A-B7A775127DCB}"/>
    <dgm:cxn modelId="{19211179-A42C-4680-A93C-BA408A8AF812}" type="presParOf" srcId="{58D748F0-2B41-4992-8E59-1A614B45AA3A}" destId="{822C493A-7272-4E43-B73A-0DDA6946FC8B}" srcOrd="0" destOrd="0" presId="urn:microsoft.com/office/officeart/2005/8/layout/vList2"/>
    <dgm:cxn modelId="{F6FC97A0-BAD2-43CB-96AE-261572CACB45}" type="presParOf" srcId="{58D748F0-2B41-4992-8E59-1A614B45AA3A}" destId="{F53E22CE-5B74-49E4-8154-7451F01354CA}" srcOrd="1" destOrd="0" presId="urn:microsoft.com/office/officeart/2005/8/layout/vList2"/>
    <dgm:cxn modelId="{C25870D1-8AE3-4B22-95B3-B3B110E3D134}" type="presParOf" srcId="{58D748F0-2B41-4992-8E59-1A614B45AA3A}" destId="{E8BA57C9-3DE2-4EE2-A87B-13FC24D97EC2}" srcOrd="2" destOrd="0" presId="urn:microsoft.com/office/officeart/2005/8/layout/vList2"/>
    <dgm:cxn modelId="{316BAFA3-4DC0-4669-8E13-27827E4D58BF}" type="presParOf" srcId="{58D748F0-2B41-4992-8E59-1A614B45AA3A}" destId="{EAF14DCE-CB24-4B88-AA48-6A8C1C32CBFD}" srcOrd="3" destOrd="0" presId="urn:microsoft.com/office/officeart/2005/8/layout/vList2"/>
    <dgm:cxn modelId="{6A55EDA0-41F9-4E5D-B157-25A877A6D94E}" type="presParOf" srcId="{58D748F0-2B41-4992-8E59-1A614B45AA3A}" destId="{D6C8D595-FF61-4B25-8465-7825FBC0F593}" srcOrd="4" destOrd="0" presId="urn:microsoft.com/office/officeart/2005/8/layout/vList2"/>
    <dgm:cxn modelId="{013F2369-A421-4A52-B211-186C13668DFD}" type="presParOf" srcId="{58D748F0-2B41-4992-8E59-1A614B45AA3A}" destId="{54A05B9C-CFE5-488B-8DB4-00FEA1C1C6B5}" srcOrd="5" destOrd="0" presId="urn:microsoft.com/office/officeart/2005/8/layout/vList2"/>
    <dgm:cxn modelId="{D10A6791-A249-41F6-9006-605B52C2CE84}" type="presParOf" srcId="{58D748F0-2B41-4992-8E59-1A614B45AA3A}" destId="{779DA1C4-F48D-4A86-B8D0-3E2FFD45B9F5}" srcOrd="6" destOrd="0" presId="urn:microsoft.com/office/officeart/2005/8/layout/vList2"/>
    <dgm:cxn modelId="{84803DE6-D8DC-495C-9AD9-F2329313200A}" type="presParOf" srcId="{58D748F0-2B41-4992-8E59-1A614B45AA3A}" destId="{981DEC16-F920-435A-9747-7EFFE947184A}" srcOrd="7" destOrd="0" presId="urn:microsoft.com/office/officeart/2005/8/layout/vList2"/>
    <dgm:cxn modelId="{7EFE5829-C055-4F82-8720-CFC14148B6BD}" type="presParOf" srcId="{58D748F0-2B41-4992-8E59-1A614B45AA3A}" destId="{222FF569-F6C2-4E40-ABCB-578DE98236DF}" srcOrd="8" destOrd="0" presId="urn:microsoft.com/office/officeart/2005/8/layout/vList2"/>
    <dgm:cxn modelId="{BA02723C-F574-4CC2-9D25-C08F0CCC4C20}" type="presParOf" srcId="{58D748F0-2B41-4992-8E59-1A614B45AA3A}" destId="{F275E62B-F6E4-4B97-8501-5FB50A189322}" srcOrd="9" destOrd="0" presId="urn:microsoft.com/office/officeart/2005/8/layout/vList2"/>
    <dgm:cxn modelId="{7EB608E9-FFC9-4A06-ACFB-437714E3D6D3}" type="presParOf" srcId="{58D748F0-2B41-4992-8E59-1A614B45AA3A}" destId="{F3802A67-FC85-4C82-9152-E66642B0E1D3}"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376DAF-FCD4-42AE-AF23-00B2E10BE3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40E40223-23F5-49D9-8D71-09FFED927FA3}">
      <dgm:prSet phldrT="[文本]" custT="1">
        <dgm:style>
          <a:lnRef idx="3">
            <a:schemeClr val="lt1"/>
          </a:lnRef>
          <a:fillRef idx="1">
            <a:schemeClr val="accent3"/>
          </a:fillRef>
          <a:effectRef idx="1">
            <a:schemeClr val="accent3"/>
          </a:effectRef>
          <a:fontRef idx="minor">
            <a:schemeClr val="lt1"/>
          </a:fontRef>
        </dgm:style>
      </dgm:prSet>
      <dgm:spPr>
        <a:xfrm>
          <a:off x="0" y="299"/>
          <a:ext cx="3873383" cy="220723"/>
        </a:xfrm>
        <a:solidFill>
          <a:srgbClr val="9BBB59"/>
        </a:solidFill>
        <a:ln w="38100" cap="flat" cmpd="sng" algn="ctr">
          <a:solidFill>
            <a:sysClr val="window" lastClr="FFFFFF"/>
          </a:solidFill>
          <a:prstDash val="solid"/>
        </a:ln>
        <a:effectLst>
          <a:innerShdw blurRad="63500" dist="50800" dir="13500000">
            <a:prstClr val="black">
              <a:alpha val="50000"/>
            </a:prstClr>
          </a:innerShdw>
        </a:effectLst>
      </dgm:spPr>
      <dgm:t>
        <a:bodyPr/>
        <a:lstStyle/>
        <a:p>
          <a:r>
            <a:rPr lang="zh-CN" altLang="en-US" sz="1000" dirty="0" smtClean="0">
              <a:solidFill>
                <a:sysClr val="window" lastClr="FFFFFF"/>
              </a:solidFill>
              <a:latin typeface="微软雅黑" pitchFamily="34" charset="-122"/>
              <a:ea typeface="微软雅黑" pitchFamily="34" charset="-122"/>
              <a:cs typeface="+mn-cs"/>
            </a:rPr>
            <a:t>招商局能源运输有限公司</a:t>
          </a:r>
          <a:endParaRPr lang="zh-CN" altLang="en-US" sz="1000" dirty="0">
            <a:solidFill>
              <a:sysClr val="window" lastClr="FFFFFF"/>
            </a:solidFill>
            <a:latin typeface="微软雅黑" pitchFamily="34" charset="-122"/>
            <a:ea typeface="微软雅黑" pitchFamily="34" charset="-122"/>
            <a:cs typeface="+mn-cs"/>
          </a:endParaRPr>
        </a:p>
      </dgm:t>
    </dgm:pt>
    <dgm:pt modelId="{79A73FD5-1337-4ECC-B76E-36FB2B14F3E6}" type="parTrans" cxnId="{85D0E8C0-1B74-4E81-82BC-7A607105925B}">
      <dgm:prSet/>
      <dgm:spPr/>
      <dgm:t>
        <a:bodyPr/>
        <a:lstStyle/>
        <a:p>
          <a:endParaRPr lang="zh-CN" altLang="en-US"/>
        </a:p>
      </dgm:t>
    </dgm:pt>
    <dgm:pt modelId="{B0392161-D75F-483D-ACFC-A301CBA4972E}" type="sibTrans" cxnId="{85D0E8C0-1B74-4E81-82BC-7A607105925B}">
      <dgm:prSet/>
      <dgm:spPr/>
      <dgm:t>
        <a:bodyPr/>
        <a:lstStyle/>
        <a:p>
          <a:endParaRPr lang="zh-CN" altLang="en-US"/>
        </a:p>
      </dgm:t>
    </dgm:pt>
    <dgm:pt modelId="{8975C50A-2EC5-4B91-B5B7-28B16A34CD17}">
      <dgm:prSet phldrT="[文本]" custT="1">
        <dgm:style>
          <a:lnRef idx="3">
            <a:schemeClr val="lt1"/>
          </a:lnRef>
          <a:fillRef idx="1">
            <a:schemeClr val="accent3"/>
          </a:fillRef>
          <a:effectRef idx="1">
            <a:schemeClr val="accent3"/>
          </a:effectRef>
          <a:fontRef idx="minor">
            <a:schemeClr val="lt1"/>
          </a:fontRef>
        </dgm:style>
      </dgm:prSet>
      <dgm:spPr>
        <a:xfrm>
          <a:off x="0" y="231470"/>
          <a:ext cx="3873383" cy="220723"/>
        </a:xfrm>
        <a:solidFill>
          <a:srgbClr val="9BBB59"/>
        </a:solidFill>
        <a:ln w="38100" cap="flat" cmpd="sng" algn="ctr">
          <a:solidFill>
            <a:sysClr val="window" lastClr="FFFFFF"/>
          </a:solidFill>
          <a:prstDash val="solid"/>
        </a:ln>
        <a:effectLst>
          <a:innerShdw blurRad="63500" dist="50800" dir="13500000">
            <a:prstClr val="black">
              <a:alpha val="50000"/>
            </a:prstClr>
          </a:innerShdw>
        </a:effectLst>
      </dgm:spPr>
      <dgm:t>
        <a:bodyPr/>
        <a:lstStyle/>
        <a:p>
          <a:r>
            <a:rPr lang="zh-CN" altLang="en-US" sz="1000" dirty="0" smtClean="0">
              <a:solidFill>
                <a:sysClr val="window" lastClr="FFFFFF"/>
              </a:solidFill>
              <a:latin typeface="微软雅黑" pitchFamily="34" charset="-122"/>
              <a:ea typeface="微软雅黑" pitchFamily="34" charset="-122"/>
              <a:cs typeface="+mn-cs"/>
            </a:rPr>
            <a:t>招商局资本投资有限责任公司</a:t>
          </a:r>
          <a:endParaRPr lang="zh-CN" altLang="en-US" sz="1000" dirty="0">
            <a:solidFill>
              <a:sysClr val="window" lastClr="FFFFFF"/>
            </a:solidFill>
            <a:latin typeface="微软雅黑" pitchFamily="34" charset="-122"/>
            <a:ea typeface="微软雅黑" pitchFamily="34" charset="-122"/>
            <a:cs typeface="+mn-cs"/>
          </a:endParaRPr>
        </a:p>
      </dgm:t>
    </dgm:pt>
    <dgm:pt modelId="{3BF34F28-4D73-4798-AB6F-61774E3E343B}" type="parTrans" cxnId="{17211204-3376-4C11-9EA4-A9C371C9AA07}">
      <dgm:prSet/>
      <dgm:spPr/>
      <dgm:t>
        <a:bodyPr/>
        <a:lstStyle/>
        <a:p>
          <a:endParaRPr lang="zh-CN" altLang="en-US"/>
        </a:p>
      </dgm:t>
    </dgm:pt>
    <dgm:pt modelId="{F4BB6A93-DB4A-4D7A-985A-6E452E6C1B5A}" type="sibTrans" cxnId="{17211204-3376-4C11-9EA4-A9C371C9AA07}">
      <dgm:prSet/>
      <dgm:spPr/>
      <dgm:t>
        <a:bodyPr/>
        <a:lstStyle/>
        <a:p>
          <a:endParaRPr lang="zh-CN" altLang="en-US"/>
        </a:p>
      </dgm:t>
    </dgm:pt>
    <dgm:pt modelId="{481917C9-CF33-4CC8-83C8-9B32725CD51C}" type="pres">
      <dgm:prSet presAssocID="{28376DAF-FCD4-42AE-AF23-00B2E10BE344}" presName="linear" presStyleCnt="0">
        <dgm:presLayoutVars>
          <dgm:animLvl val="lvl"/>
          <dgm:resizeHandles val="exact"/>
        </dgm:presLayoutVars>
      </dgm:prSet>
      <dgm:spPr/>
      <dgm:t>
        <a:bodyPr/>
        <a:lstStyle/>
        <a:p>
          <a:endParaRPr lang="zh-CN" altLang="en-US"/>
        </a:p>
      </dgm:t>
    </dgm:pt>
    <dgm:pt modelId="{500DEEEF-C496-4125-B737-A0344BDD00AD}" type="pres">
      <dgm:prSet presAssocID="{40E40223-23F5-49D9-8D71-09FFED927FA3}" presName="parentText" presStyleLbl="node1" presStyleIdx="0" presStyleCnt="2">
        <dgm:presLayoutVars>
          <dgm:chMax val="0"/>
          <dgm:bulletEnabled val="1"/>
        </dgm:presLayoutVars>
      </dgm:prSet>
      <dgm:spPr>
        <a:prstGeom prst="roundRect">
          <a:avLst/>
        </a:prstGeom>
      </dgm:spPr>
      <dgm:t>
        <a:bodyPr/>
        <a:lstStyle/>
        <a:p>
          <a:endParaRPr lang="zh-CN" altLang="en-US"/>
        </a:p>
      </dgm:t>
    </dgm:pt>
    <dgm:pt modelId="{AE25A3D3-C27D-4B01-AB5B-8F5B842859D6}" type="pres">
      <dgm:prSet presAssocID="{B0392161-D75F-483D-ACFC-A301CBA4972E}" presName="spacer" presStyleCnt="0"/>
      <dgm:spPr/>
    </dgm:pt>
    <dgm:pt modelId="{B742695D-762A-4EA0-A7D8-10534F574258}" type="pres">
      <dgm:prSet presAssocID="{8975C50A-2EC5-4B91-B5B7-28B16A34CD17}" presName="parentText" presStyleLbl="node1" presStyleIdx="1" presStyleCnt="2">
        <dgm:presLayoutVars>
          <dgm:chMax val="0"/>
          <dgm:bulletEnabled val="1"/>
        </dgm:presLayoutVars>
      </dgm:prSet>
      <dgm:spPr>
        <a:prstGeom prst="roundRect">
          <a:avLst/>
        </a:prstGeom>
      </dgm:spPr>
      <dgm:t>
        <a:bodyPr/>
        <a:lstStyle/>
        <a:p>
          <a:endParaRPr lang="zh-CN" altLang="en-US"/>
        </a:p>
      </dgm:t>
    </dgm:pt>
  </dgm:ptLst>
  <dgm:cxnLst>
    <dgm:cxn modelId="{3AD5F9C2-7702-45EA-87BE-34C0C6967C01}" type="presOf" srcId="{40E40223-23F5-49D9-8D71-09FFED927FA3}" destId="{500DEEEF-C496-4125-B737-A0344BDD00AD}" srcOrd="0" destOrd="0" presId="urn:microsoft.com/office/officeart/2005/8/layout/vList2"/>
    <dgm:cxn modelId="{6A2782A6-E523-4EFC-B67B-9CB342A510CA}" type="presOf" srcId="{28376DAF-FCD4-42AE-AF23-00B2E10BE344}" destId="{481917C9-CF33-4CC8-83C8-9B32725CD51C}" srcOrd="0" destOrd="0" presId="urn:microsoft.com/office/officeart/2005/8/layout/vList2"/>
    <dgm:cxn modelId="{85D0E8C0-1B74-4E81-82BC-7A607105925B}" srcId="{28376DAF-FCD4-42AE-AF23-00B2E10BE344}" destId="{40E40223-23F5-49D9-8D71-09FFED927FA3}" srcOrd="0" destOrd="0" parTransId="{79A73FD5-1337-4ECC-B76E-36FB2B14F3E6}" sibTransId="{B0392161-D75F-483D-ACFC-A301CBA4972E}"/>
    <dgm:cxn modelId="{17211204-3376-4C11-9EA4-A9C371C9AA07}" srcId="{28376DAF-FCD4-42AE-AF23-00B2E10BE344}" destId="{8975C50A-2EC5-4B91-B5B7-28B16A34CD17}" srcOrd="1" destOrd="0" parTransId="{3BF34F28-4D73-4798-AB6F-61774E3E343B}" sibTransId="{F4BB6A93-DB4A-4D7A-985A-6E452E6C1B5A}"/>
    <dgm:cxn modelId="{FF10F171-60A1-43A7-951D-F079DD1E3E95}" type="presOf" srcId="{8975C50A-2EC5-4B91-B5B7-28B16A34CD17}" destId="{B742695D-762A-4EA0-A7D8-10534F574258}" srcOrd="0" destOrd="0" presId="urn:microsoft.com/office/officeart/2005/8/layout/vList2"/>
    <dgm:cxn modelId="{190A4EAC-007F-4BBE-A3A2-44EE85599BD7}" type="presParOf" srcId="{481917C9-CF33-4CC8-83C8-9B32725CD51C}" destId="{500DEEEF-C496-4125-B737-A0344BDD00AD}" srcOrd="0" destOrd="0" presId="urn:microsoft.com/office/officeart/2005/8/layout/vList2"/>
    <dgm:cxn modelId="{D7B7C9CF-DC91-4F21-A047-447ED8D37CB2}" type="presParOf" srcId="{481917C9-CF33-4CC8-83C8-9B32725CD51C}" destId="{AE25A3D3-C27D-4B01-AB5B-8F5B842859D6}" srcOrd="1" destOrd="0" presId="urn:microsoft.com/office/officeart/2005/8/layout/vList2"/>
    <dgm:cxn modelId="{C79FB75D-BF41-4E41-8352-C187A3A5CD75}" type="presParOf" srcId="{481917C9-CF33-4CC8-83C8-9B32725CD51C}" destId="{B742695D-762A-4EA0-A7D8-10534F574258}"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EE0872-617C-4390-8C49-8E2A510C44B6}"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zh-CN" altLang="en-US"/>
        </a:p>
      </dgm:t>
    </dgm:pt>
    <dgm:pt modelId="{DD444765-2A49-4BC9-B20B-3718ABADBC99}">
      <dgm:prSet phldrT="[文本]" custT="1"/>
      <dgm:spPr>
        <a:xfrm>
          <a:off x="0" y="60913"/>
          <a:ext cx="3873383" cy="226395"/>
        </a:xfr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000" dirty="0" smtClean="0">
              <a:solidFill>
                <a:sysClr val="windowText" lastClr="000000"/>
              </a:solidFill>
              <a:latin typeface="Calibri"/>
              <a:ea typeface="宋体"/>
              <a:cs typeface="+mn-cs"/>
            </a:rPr>
            <a:t>招商局金融集团有限公司</a:t>
          </a:r>
          <a:endParaRPr lang="zh-CN" altLang="en-US" sz="1000" dirty="0">
            <a:solidFill>
              <a:sysClr val="windowText" lastClr="000000"/>
            </a:solidFill>
            <a:latin typeface="Calibri"/>
            <a:ea typeface="宋体"/>
            <a:cs typeface="+mn-cs"/>
          </a:endParaRPr>
        </a:p>
      </dgm:t>
    </dgm:pt>
    <dgm:pt modelId="{EA0D0256-35B7-4AD2-908A-76193D704927}" type="parTrans" cxnId="{A47D1A90-D4AF-4EC8-95CE-83499A163C03}">
      <dgm:prSet/>
      <dgm:spPr/>
      <dgm:t>
        <a:bodyPr/>
        <a:lstStyle/>
        <a:p>
          <a:endParaRPr lang="zh-CN" altLang="en-US"/>
        </a:p>
      </dgm:t>
    </dgm:pt>
    <dgm:pt modelId="{60403683-145B-445F-8DAD-8F122DFE644F}" type="sibTrans" cxnId="{A47D1A90-D4AF-4EC8-95CE-83499A163C03}">
      <dgm:prSet/>
      <dgm:spPr/>
      <dgm:t>
        <a:bodyPr/>
        <a:lstStyle/>
        <a:p>
          <a:endParaRPr lang="zh-CN" altLang="en-US"/>
        </a:p>
      </dgm:t>
    </dgm:pt>
    <dgm:pt modelId="{57A936E3-D4A2-4CC2-8B82-6B5404D62C86}">
      <dgm:prSet phldrT="[文本]" custT="1"/>
      <dgm:spPr>
        <a:xfrm>
          <a:off x="0" y="313229"/>
          <a:ext cx="3873383" cy="226395"/>
        </a:xfr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000" dirty="0" smtClean="0">
              <a:solidFill>
                <a:sysClr val="windowText" lastClr="000000"/>
              </a:solidFill>
              <a:latin typeface="Calibri"/>
              <a:ea typeface="宋体"/>
              <a:cs typeface="+mn-cs"/>
            </a:rPr>
            <a:t>招商局国际股份有限公司</a:t>
          </a:r>
          <a:endParaRPr lang="zh-CN" altLang="en-US" sz="1000" dirty="0">
            <a:solidFill>
              <a:sysClr val="windowText" lastClr="000000"/>
            </a:solidFill>
            <a:latin typeface="Calibri"/>
            <a:ea typeface="宋体"/>
            <a:cs typeface="+mn-cs"/>
          </a:endParaRPr>
        </a:p>
      </dgm:t>
    </dgm:pt>
    <dgm:pt modelId="{686BD1F5-3F8D-4EC8-8595-9FDF7ACC871A}" type="parTrans" cxnId="{EAD137CF-6D3F-4C57-A3AE-0899D60D4948}">
      <dgm:prSet/>
      <dgm:spPr/>
      <dgm:t>
        <a:bodyPr/>
        <a:lstStyle/>
        <a:p>
          <a:endParaRPr lang="zh-CN" altLang="en-US"/>
        </a:p>
      </dgm:t>
    </dgm:pt>
    <dgm:pt modelId="{F798A56F-458D-44B8-B026-EBCEBDDA5CAA}" type="sibTrans" cxnId="{EAD137CF-6D3F-4C57-A3AE-0899D60D4948}">
      <dgm:prSet/>
      <dgm:spPr/>
      <dgm:t>
        <a:bodyPr/>
        <a:lstStyle/>
        <a:p>
          <a:endParaRPr lang="zh-CN" altLang="en-US"/>
        </a:p>
      </dgm:t>
    </dgm:pt>
    <dgm:pt modelId="{3287F9ED-AF6E-4157-BD4E-EDB3C231BA24}">
      <dgm:prSet phldrT="[文本]" custT="1"/>
      <dgm:spPr>
        <a:xfrm>
          <a:off x="0" y="565544"/>
          <a:ext cx="3873383" cy="226395"/>
        </a:xfr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000" dirty="0" smtClean="0">
              <a:solidFill>
                <a:sysClr val="windowText" lastClr="000000"/>
              </a:solidFill>
              <a:latin typeface="Calibri"/>
              <a:ea typeface="宋体"/>
              <a:cs typeface="+mn-cs"/>
            </a:rPr>
            <a:t>香港海通有限公司</a:t>
          </a:r>
          <a:endParaRPr lang="zh-CN" altLang="en-US" sz="1000" dirty="0">
            <a:solidFill>
              <a:sysClr val="windowText" lastClr="000000"/>
            </a:solidFill>
            <a:latin typeface="Calibri"/>
            <a:ea typeface="宋体"/>
            <a:cs typeface="+mn-cs"/>
          </a:endParaRPr>
        </a:p>
      </dgm:t>
    </dgm:pt>
    <dgm:pt modelId="{43E682F9-5B9C-4A6C-973F-84807F6BB207}" type="parTrans" cxnId="{A33A1350-C8C3-4682-933A-1D32345FD138}">
      <dgm:prSet/>
      <dgm:spPr/>
      <dgm:t>
        <a:bodyPr/>
        <a:lstStyle/>
        <a:p>
          <a:endParaRPr lang="zh-CN" altLang="en-US"/>
        </a:p>
      </dgm:t>
    </dgm:pt>
    <dgm:pt modelId="{38A97A03-07DC-4BF8-ACE1-AB69B49543A3}" type="sibTrans" cxnId="{A33A1350-C8C3-4682-933A-1D32345FD138}">
      <dgm:prSet/>
      <dgm:spPr/>
      <dgm:t>
        <a:bodyPr/>
        <a:lstStyle/>
        <a:p>
          <a:endParaRPr lang="zh-CN" altLang="en-US"/>
        </a:p>
      </dgm:t>
    </dgm:pt>
    <dgm:pt modelId="{2166A6E0-50B0-4468-8608-6D347C856F72}">
      <dgm:prSet phldrT="[文本]" custT="1"/>
      <dgm:spPr>
        <a:xfrm>
          <a:off x="0" y="817859"/>
          <a:ext cx="3873383" cy="226395"/>
        </a:xfr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000" dirty="0" smtClean="0">
              <a:solidFill>
                <a:sysClr val="windowText" lastClr="000000"/>
              </a:solidFill>
              <a:latin typeface="Calibri"/>
              <a:ea typeface="宋体"/>
              <a:cs typeface="+mn-cs"/>
            </a:rPr>
            <a:t>招商局工业集团有限公司</a:t>
          </a:r>
          <a:endParaRPr lang="zh-CN" altLang="en-US" sz="1000" dirty="0">
            <a:solidFill>
              <a:sysClr val="windowText" lastClr="000000"/>
            </a:solidFill>
            <a:latin typeface="Calibri"/>
            <a:ea typeface="宋体"/>
            <a:cs typeface="+mn-cs"/>
          </a:endParaRPr>
        </a:p>
      </dgm:t>
    </dgm:pt>
    <dgm:pt modelId="{7067DD39-5781-43DB-B871-51520CB6A5E6}" type="parTrans" cxnId="{3BA2374B-B496-463A-9B44-3DFCE1B71B46}">
      <dgm:prSet/>
      <dgm:spPr/>
      <dgm:t>
        <a:bodyPr/>
        <a:lstStyle/>
        <a:p>
          <a:endParaRPr lang="zh-CN" altLang="en-US"/>
        </a:p>
      </dgm:t>
    </dgm:pt>
    <dgm:pt modelId="{E7CC54E9-730B-4850-AE57-D1E61713F6E1}" type="sibTrans" cxnId="{3BA2374B-B496-463A-9B44-3DFCE1B71B46}">
      <dgm:prSet/>
      <dgm:spPr/>
      <dgm:t>
        <a:bodyPr/>
        <a:lstStyle/>
        <a:p>
          <a:endParaRPr lang="zh-CN" altLang="en-US"/>
        </a:p>
      </dgm:t>
    </dgm:pt>
    <dgm:pt modelId="{6C2B81CF-C22E-4A40-A3E7-7AF75352E67E}">
      <dgm:prSet phldrT="[文本]" custT="1"/>
      <dgm:spPr>
        <a:xfrm>
          <a:off x="0" y="1070173"/>
          <a:ext cx="3873383" cy="226395"/>
        </a:xfr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000" dirty="0" smtClean="0">
              <a:solidFill>
                <a:sysClr val="windowText" lastClr="000000"/>
              </a:solidFill>
              <a:latin typeface="Calibri"/>
              <a:ea typeface="宋体"/>
              <a:cs typeface="+mn-cs"/>
            </a:rPr>
            <a:t>招商路凯国际控股有限公司</a:t>
          </a:r>
          <a:endParaRPr lang="zh-CN" altLang="en-US" sz="1000" dirty="0">
            <a:solidFill>
              <a:sysClr val="windowText" lastClr="000000"/>
            </a:solidFill>
            <a:latin typeface="Calibri"/>
            <a:ea typeface="宋体"/>
            <a:cs typeface="+mn-cs"/>
          </a:endParaRPr>
        </a:p>
      </dgm:t>
    </dgm:pt>
    <dgm:pt modelId="{5F11B47B-3B1A-4BAB-9230-0714AFEDE6DF}" type="parTrans" cxnId="{9A3B2BC3-9907-4E57-A8E5-6B1ACC7B2EC8}">
      <dgm:prSet/>
      <dgm:spPr/>
      <dgm:t>
        <a:bodyPr/>
        <a:lstStyle/>
        <a:p>
          <a:endParaRPr lang="zh-CN" altLang="en-US"/>
        </a:p>
      </dgm:t>
    </dgm:pt>
    <dgm:pt modelId="{379A2E98-51EA-4422-9918-1331E1FAC2AE}" type="sibTrans" cxnId="{9A3B2BC3-9907-4E57-A8E5-6B1ACC7B2EC8}">
      <dgm:prSet/>
      <dgm:spPr/>
      <dgm:t>
        <a:bodyPr/>
        <a:lstStyle/>
        <a:p>
          <a:endParaRPr lang="zh-CN" altLang="en-US"/>
        </a:p>
      </dgm:t>
    </dgm:pt>
    <dgm:pt modelId="{B12C3BE6-1DFB-4362-B507-C6D68961B8DF}" type="pres">
      <dgm:prSet presAssocID="{51EE0872-617C-4390-8C49-8E2A510C44B6}" presName="linear" presStyleCnt="0">
        <dgm:presLayoutVars>
          <dgm:animLvl val="lvl"/>
          <dgm:resizeHandles val="exact"/>
        </dgm:presLayoutVars>
      </dgm:prSet>
      <dgm:spPr/>
      <dgm:t>
        <a:bodyPr/>
        <a:lstStyle/>
        <a:p>
          <a:endParaRPr lang="zh-CN" altLang="en-US"/>
        </a:p>
      </dgm:t>
    </dgm:pt>
    <dgm:pt modelId="{3E6F3F55-0038-4433-8AC1-CE5F95F411E7}" type="pres">
      <dgm:prSet presAssocID="{DD444765-2A49-4BC9-B20B-3718ABADBC99}" presName="parentText" presStyleLbl="node1" presStyleIdx="0" presStyleCnt="5">
        <dgm:presLayoutVars>
          <dgm:chMax val="0"/>
          <dgm:bulletEnabled val="1"/>
        </dgm:presLayoutVars>
      </dgm:prSet>
      <dgm:spPr>
        <a:prstGeom prst="roundRect">
          <a:avLst/>
        </a:prstGeom>
      </dgm:spPr>
      <dgm:t>
        <a:bodyPr/>
        <a:lstStyle/>
        <a:p>
          <a:endParaRPr lang="zh-CN" altLang="en-US"/>
        </a:p>
      </dgm:t>
    </dgm:pt>
    <dgm:pt modelId="{60C8038C-7E2B-4F7D-B820-093E49A9040E}" type="pres">
      <dgm:prSet presAssocID="{60403683-145B-445F-8DAD-8F122DFE644F}" presName="spacer" presStyleCnt="0"/>
      <dgm:spPr/>
    </dgm:pt>
    <dgm:pt modelId="{03617292-FFBA-4B65-92EF-B3606E3FD2C7}" type="pres">
      <dgm:prSet presAssocID="{57A936E3-D4A2-4CC2-8B82-6B5404D62C86}" presName="parentText" presStyleLbl="node1" presStyleIdx="1" presStyleCnt="5">
        <dgm:presLayoutVars>
          <dgm:chMax val="0"/>
          <dgm:bulletEnabled val="1"/>
        </dgm:presLayoutVars>
      </dgm:prSet>
      <dgm:spPr>
        <a:prstGeom prst="roundRect">
          <a:avLst/>
        </a:prstGeom>
      </dgm:spPr>
      <dgm:t>
        <a:bodyPr/>
        <a:lstStyle/>
        <a:p>
          <a:endParaRPr lang="zh-CN" altLang="en-US"/>
        </a:p>
      </dgm:t>
    </dgm:pt>
    <dgm:pt modelId="{48A64939-D794-45B4-AE93-D888C85FFB8C}" type="pres">
      <dgm:prSet presAssocID="{F798A56F-458D-44B8-B026-EBCEBDDA5CAA}" presName="spacer" presStyleCnt="0"/>
      <dgm:spPr/>
    </dgm:pt>
    <dgm:pt modelId="{71D94D57-04EE-4ED6-BE9B-56AFDD6F4E04}" type="pres">
      <dgm:prSet presAssocID="{3287F9ED-AF6E-4157-BD4E-EDB3C231BA24}" presName="parentText" presStyleLbl="node1" presStyleIdx="2" presStyleCnt="5">
        <dgm:presLayoutVars>
          <dgm:chMax val="0"/>
          <dgm:bulletEnabled val="1"/>
        </dgm:presLayoutVars>
      </dgm:prSet>
      <dgm:spPr>
        <a:prstGeom prst="roundRect">
          <a:avLst/>
        </a:prstGeom>
      </dgm:spPr>
      <dgm:t>
        <a:bodyPr/>
        <a:lstStyle/>
        <a:p>
          <a:endParaRPr lang="zh-CN" altLang="en-US"/>
        </a:p>
      </dgm:t>
    </dgm:pt>
    <dgm:pt modelId="{7618DE55-71E6-45BF-AA9F-0F8BF35EC0CF}" type="pres">
      <dgm:prSet presAssocID="{38A97A03-07DC-4BF8-ACE1-AB69B49543A3}" presName="spacer" presStyleCnt="0"/>
      <dgm:spPr/>
    </dgm:pt>
    <dgm:pt modelId="{AF8CDA7B-10F2-4871-918B-CDEB1D3D5E93}" type="pres">
      <dgm:prSet presAssocID="{2166A6E0-50B0-4468-8608-6D347C856F72}" presName="parentText" presStyleLbl="node1" presStyleIdx="3" presStyleCnt="5">
        <dgm:presLayoutVars>
          <dgm:chMax val="0"/>
          <dgm:bulletEnabled val="1"/>
        </dgm:presLayoutVars>
      </dgm:prSet>
      <dgm:spPr>
        <a:prstGeom prst="roundRect">
          <a:avLst/>
        </a:prstGeom>
      </dgm:spPr>
      <dgm:t>
        <a:bodyPr/>
        <a:lstStyle/>
        <a:p>
          <a:endParaRPr lang="zh-CN" altLang="en-US"/>
        </a:p>
      </dgm:t>
    </dgm:pt>
    <dgm:pt modelId="{8F9C135D-3AB6-407D-91C4-EC65B560B7DC}" type="pres">
      <dgm:prSet presAssocID="{E7CC54E9-730B-4850-AE57-D1E61713F6E1}" presName="spacer" presStyleCnt="0"/>
      <dgm:spPr/>
    </dgm:pt>
    <dgm:pt modelId="{298AF415-8C99-41A3-8C7C-D363C88E1715}" type="pres">
      <dgm:prSet presAssocID="{6C2B81CF-C22E-4A40-A3E7-7AF75352E67E}" presName="parentText" presStyleLbl="node1" presStyleIdx="4" presStyleCnt="5">
        <dgm:presLayoutVars>
          <dgm:chMax val="0"/>
          <dgm:bulletEnabled val="1"/>
        </dgm:presLayoutVars>
      </dgm:prSet>
      <dgm:spPr>
        <a:prstGeom prst="roundRect">
          <a:avLst/>
        </a:prstGeom>
      </dgm:spPr>
      <dgm:t>
        <a:bodyPr/>
        <a:lstStyle/>
        <a:p>
          <a:endParaRPr lang="zh-CN" altLang="en-US"/>
        </a:p>
      </dgm:t>
    </dgm:pt>
  </dgm:ptLst>
  <dgm:cxnLst>
    <dgm:cxn modelId="{A762033C-923F-46DC-9554-C4A88B676CAD}" type="presOf" srcId="{51EE0872-617C-4390-8C49-8E2A510C44B6}" destId="{B12C3BE6-1DFB-4362-B507-C6D68961B8DF}" srcOrd="0" destOrd="0" presId="urn:microsoft.com/office/officeart/2005/8/layout/vList2"/>
    <dgm:cxn modelId="{EAD137CF-6D3F-4C57-A3AE-0899D60D4948}" srcId="{51EE0872-617C-4390-8C49-8E2A510C44B6}" destId="{57A936E3-D4A2-4CC2-8B82-6B5404D62C86}" srcOrd="1" destOrd="0" parTransId="{686BD1F5-3F8D-4EC8-8595-9FDF7ACC871A}" sibTransId="{F798A56F-458D-44B8-B026-EBCEBDDA5CAA}"/>
    <dgm:cxn modelId="{AA5F3F58-8127-4A77-A74F-359960598D81}" type="presOf" srcId="{3287F9ED-AF6E-4157-BD4E-EDB3C231BA24}" destId="{71D94D57-04EE-4ED6-BE9B-56AFDD6F4E04}" srcOrd="0" destOrd="0" presId="urn:microsoft.com/office/officeart/2005/8/layout/vList2"/>
    <dgm:cxn modelId="{78A47A06-686B-4DE8-BDF8-7EC361B57A37}" type="presOf" srcId="{57A936E3-D4A2-4CC2-8B82-6B5404D62C86}" destId="{03617292-FFBA-4B65-92EF-B3606E3FD2C7}" srcOrd="0" destOrd="0" presId="urn:microsoft.com/office/officeart/2005/8/layout/vList2"/>
    <dgm:cxn modelId="{A47D1A90-D4AF-4EC8-95CE-83499A163C03}" srcId="{51EE0872-617C-4390-8C49-8E2A510C44B6}" destId="{DD444765-2A49-4BC9-B20B-3718ABADBC99}" srcOrd="0" destOrd="0" parTransId="{EA0D0256-35B7-4AD2-908A-76193D704927}" sibTransId="{60403683-145B-445F-8DAD-8F122DFE644F}"/>
    <dgm:cxn modelId="{9A3B2BC3-9907-4E57-A8E5-6B1ACC7B2EC8}" srcId="{51EE0872-617C-4390-8C49-8E2A510C44B6}" destId="{6C2B81CF-C22E-4A40-A3E7-7AF75352E67E}" srcOrd="4" destOrd="0" parTransId="{5F11B47B-3B1A-4BAB-9230-0714AFEDE6DF}" sibTransId="{379A2E98-51EA-4422-9918-1331E1FAC2AE}"/>
    <dgm:cxn modelId="{4791766D-166D-4246-8F0B-D7CDB6FEB307}" type="presOf" srcId="{6C2B81CF-C22E-4A40-A3E7-7AF75352E67E}" destId="{298AF415-8C99-41A3-8C7C-D363C88E1715}" srcOrd="0" destOrd="0" presId="urn:microsoft.com/office/officeart/2005/8/layout/vList2"/>
    <dgm:cxn modelId="{3BA2374B-B496-463A-9B44-3DFCE1B71B46}" srcId="{51EE0872-617C-4390-8C49-8E2A510C44B6}" destId="{2166A6E0-50B0-4468-8608-6D347C856F72}" srcOrd="3" destOrd="0" parTransId="{7067DD39-5781-43DB-B871-51520CB6A5E6}" sibTransId="{E7CC54E9-730B-4850-AE57-D1E61713F6E1}"/>
    <dgm:cxn modelId="{1BB438D6-7F2F-40A2-B2F1-E2FC12FFAEA7}" type="presOf" srcId="{2166A6E0-50B0-4468-8608-6D347C856F72}" destId="{AF8CDA7B-10F2-4871-918B-CDEB1D3D5E93}" srcOrd="0" destOrd="0" presId="urn:microsoft.com/office/officeart/2005/8/layout/vList2"/>
    <dgm:cxn modelId="{D89CE4D9-9D8B-4BB8-A966-DA88565972CA}" type="presOf" srcId="{DD444765-2A49-4BC9-B20B-3718ABADBC99}" destId="{3E6F3F55-0038-4433-8AC1-CE5F95F411E7}" srcOrd="0" destOrd="0" presId="urn:microsoft.com/office/officeart/2005/8/layout/vList2"/>
    <dgm:cxn modelId="{A33A1350-C8C3-4682-933A-1D32345FD138}" srcId="{51EE0872-617C-4390-8C49-8E2A510C44B6}" destId="{3287F9ED-AF6E-4157-BD4E-EDB3C231BA24}" srcOrd="2" destOrd="0" parTransId="{43E682F9-5B9C-4A6C-973F-84807F6BB207}" sibTransId="{38A97A03-07DC-4BF8-ACE1-AB69B49543A3}"/>
    <dgm:cxn modelId="{7A96F000-904A-4941-9231-9B791BAAF166}" type="presParOf" srcId="{B12C3BE6-1DFB-4362-B507-C6D68961B8DF}" destId="{3E6F3F55-0038-4433-8AC1-CE5F95F411E7}" srcOrd="0" destOrd="0" presId="urn:microsoft.com/office/officeart/2005/8/layout/vList2"/>
    <dgm:cxn modelId="{233DFE8C-9774-4D8E-A8C5-C65E7FE6CD42}" type="presParOf" srcId="{B12C3BE6-1DFB-4362-B507-C6D68961B8DF}" destId="{60C8038C-7E2B-4F7D-B820-093E49A9040E}" srcOrd="1" destOrd="0" presId="urn:microsoft.com/office/officeart/2005/8/layout/vList2"/>
    <dgm:cxn modelId="{618A020C-2251-458D-8ED7-7671CE131D16}" type="presParOf" srcId="{B12C3BE6-1DFB-4362-B507-C6D68961B8DF}" destId="{03617292-FFBA-4B65-92EF-B3606E3FD2C7}" srcOrd="2" destOrd="0" presId="urn:microsoft.com/office/officeart/2005/8/layout/vList2"/>
    <dgm:cxn modelId="{B1FCFB0E-6C89-4CF7-A8F4-9F1CB921B1B6}" type="presParOf" srcId="{B12C3BE6-1DFB-4362-B507-C6D68961B8DF}" destId="{48A64939-D794-45B4-AE93-D888C85FFB8C}" srcOrd="3" destOrd="0" presId="urn:microsoft.com/office/officeart/2005/8/layout/vList2"/>
    <dgm:cxn modelId="{A66877C3-08D3-46EF-B00C-5CE2ED2FA17D}" type="presParOf" srcId="{B12C3BE6-1DFB-4362-B507-C6D68961B8DF}" destId="{71D94D57-04EE-4ED6-BE9B-56AFDD6F4E04}" srcOrd="4" destOrd="0" presId="urn:microsoft.com/office/officeart/2005/8/layout/vList2"/>
    <dgm:cxn modelId="{53EF7576-F362-4BBF-81F7-937B0F4B4C82}" type="presParOf" srcId="{B12C3BE6-1DFB-4362-B507-C6D68961B8DF}" destId="{7618DE55-71E6-45BF-AA9F-0F8BF35EC0CF}" srcOrd="5" destOrd="0" presId="urn:microsoft.com/office/officeart/2005/8/layout/vList2"/>
    <dgm:cxn modelId="{7F57AEC0-1EF7-40EE-9559-457C26FF1030}" type="presParOf" srcId="{B12C3BE6-1DFB-4362-B507-C6D68961B8DF}" destId="{AF8CDA7B-10F2-4871-918B-CDEB1D3D5E93}" srcOrd="6" destOrd="0" presId="urn:microsoft.com/office/officeart/2005/8/layout/vList2"/>
    <dgm:cxn modelId="{86F585C8-0750-4E7D-8F0B-D70DC2502E23}" type="presParOf" srcId="{B12C3BE6-1DFB-4362-B507-C6D68961B8DF}" destId="{8F9C135D-3AB6-407D-91C4-EC65B560B7DC}" srcOrd="7" destOrd="0" presId="urn:microsoft.com/office/officeart/2005/8/layout/vList2"/>
    <dgm:cxn modelId="{E71CF113-8316-4A53-A012-4ADECAB1AE75}" type="presParOf" srcId="{B12C3BE6-1DFB-4362-B507-C6D68961B8DF}" destId="{298AF415-8C99-41A3-8C7C-D363C88E1715}" srcOrd="8"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376DAF-FCD4-42AE-AF23-00B2E10BE3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E93FBA66-6F97-413A-B48D-0234EDA4BE84}">
      <dgm:prSet custT="1">
        <dgm:style>
          <a:lnRef idx="1">
            <a:schemeClr val="accent3"/>
          </a:lnRef>
          <a:fillRef idx="2">
            <a:schemeClr val="accent3"/>
          </a:fillRef>
          <a:effectRef idx="1">
            <a:schemeClr val="accent3"/>
          </a:effectRef>
          <a:fontRef idx="minor">
            <a:schemeClr val="dk1"/>
          </a:fontRef>
        </dgm:style>
      </dgm:prSet>
      <dgm:spPr>
        <a:xfrm>
          <a:off x="0" y="0"/>
          <a:ext cx="2249020" cy="221431"/>
        </a:xfr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gm:spPr>
      <dgm:t>
        <a:bodyPr/>
        <a:lstStyle/>
        <a:p>
          <a:r>
            <a:rPr lang="zh-CN" altLang="en-US" sz="1100" dirty="0" smtClean="0">
              <a:solidFill>
                <a:sysClr val="windowText" lastClr="000000"/>
              </a:solidFill>
              <a:latin typeface="微软雅黑" pitchFamily="34" charset="-122"/>
              <a:ea typeface="微软雅黑" pitchFamily="34" charset="-122"/>
              <a:cs typeface="+mn-cs"/>
            </a:rPr>
            <a:t>招商银行股份有限公司</a:t>
          </a:r>
          <a:endParaRPr lang="zh-CN" altLang="en-US" sz="1100" dirty="0">
            <a:solidFill>
              <a:sysClr val="windowText" lastClr="000000"/>
            </a:solidFill>
            <a:latin typeface="微软雅黑" pitchFamily="34" charset="-122"/>
            <a:ea typeface="微软雅黑" pitchFamily="34" charset="-122"/>
            <a:cs typeface="+mn-cs"/>
          </a:endParaRPr>
        </a:p>
      </dgm:t>
    </dgm:pt>
    <dgm:pt modelId="{4A34C216-E35F-4666-BA67-DD4FDC3F831C}" type="parTrans" cxnId="{2F1AFF64-39A5-4042-A102-DE0CD40D1A0B}">
      <dgm:prSet/>
      <dgm:spPr/>
      <dgm:t>
        <a:bodyPr/>
        <a:lstStyle/>
        <a:p>
          <a:endParaRPr lang="zh-CN" altLang="en-US" sz="1100"/>
        </a:p>
      </dgm:t>
    </dgm:pt>
    <dgm:pt modelId="{351930AF-FA28-4025-AFC9-E17260A586AD}" type="sibTrans" cxnId="{2F1AFF64-39A5-4042-A102-DE0CD40D1A0B}">
      <dgm:prSet/>
      <dgm:spPr/>
      <dgm:t>
        <a:bodyPr/>
        <a:lstStyle/>
        <a:p>
          <a:endParaRPr lang="zh-CN" altLang="en-US" sz="1100"/>
        </a:p>
      </dgm:t>
    </dgm:pt>
    <dgm:pt modelId="{228A1953-F3AA-43F1-A7DC-EE78E28E5DD6}">
      <dgm:prSet custT="1">
        <dgm:style>
          <a:lnRef idx="1">
            <a:schemeClr val="accent3"/>
          </a:lnRef>
          <a:fillRef idx="2">
            <a:schemeClr val="accent3"/>
          </a:fillRef>
          <a:effectRef idx="1">
            <a:schemeClr val="accent3"/>
          </a:effectRef>
          <a:fontRef idx="minor">
            <a:schemeClr val="dk1"/>
          </a:fontRef>
        </dgm:style>
      </dgm:prSet>
      <dgm:spPr>
        <a:xfrm>
          <a:off x="0" y="231028"/>
          <a:ext cx="2249020" cy="221431"/>
        </a:xfr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gm:spPr>
      <dgm:t>
        <a:bodyPr/>
        <a:lstStyle/>
        <a:p>
          <a:r>
            <a:rPr lang="zh-CN" altLang="en-US" sz="1100" dirty="0" smtClean="0">
              <a:solidFill>
                <a:sysClr val="windowText" lastClr="000000"/>
              </a:solidFill>
              <a:latin typeface="微软雅黑" pitchFamily="34" charset="-122"/>
              <a:ea typeface="微软雅黑" pitchFamily="34" charset="-122"/>
              <a:cs typeface="+mn-cs"/>
            </a:rPr>
            <a:t>招商证券股份有限公司</a:t>
          </a:r>
          <a:endParaRPr lang="zh-CN" altLang="en-US" sz="1100" dirty="0">
            <a:solidFill>
              <a:sysClr val="windowText" lastClr="000000"/>
            </a:solidFill>
            <a:latin typeface="微软雅黑" pitchFamily="34" charset="-122"/>
            <a:ea typeface="微软雅黑" pitchFamily="34" charset="-122"/>
            <a:cs typeface="+mn-cs"/>
          </a:endParaRPr>
        </a:p>
      </dgm:t>
    </dgm:pt>
    <dgm:pt modelId="{C24726FA-0FBC-4C2B-847D-0CBDC2473887}" type="parTrans" cxnId="{05A56A6F-DF03-484C-A054-B47745D3E7D7}">
      <dgm:prSet/>
      <dgm:spPr/>
      <dgm:t>
        <a:bodyPr/>
        <a:lstStyle/>
        <a:p>
          <a:endParaRPr lang="zh-CN" altLang="en-US" sz="1100"/>
        </a:p>
      </dgm:t>
    </dgm:pt>
    <dgm:pt modelId="{3F717699-05CB-4D06-A93E-C597C6CF9627}" type="sibTrans" cxnId="{05A56A6F-DF03-484C-A054-B47745D3E7D7}">
      <dgm:prSet/>
      <dgm:spPr/>
      <dgm:t>
        <a:bodyPr/>
        <a:lstStyle/>
        <a:p>
          <a:endParaRPr lang="zh-CN" altLang="en-US" sz="1100"/>
        </a:p>
      </dgm:t>
    </dgm:pt>
    <dgm:pt modelId="{481917C9-CF33-4CC8-83C8-9B32725CD51C}" type="pres">
      <dgm:prSet presAssocID="{28376DAF-FCD4-42AE-AF23-00B2E10BE344}" presName="linear" presStyleCnt="0">
        <dgm:presLayoutVars>
          <dgm:animLvl val="lvl"/>
          <dgm:resizeHandles val="exact"/>
        </dgm:presLayoutVars>
      </dgm:prSet>
      <dgm:spPr/>
      <dgm:t>
        <a:bodyPr/>
        <a:lstStyle/>
        <a:p>
          <a:endParaRPr lang="zh-CN" altLang="en-US"/>
        </a:p>
      </dgm:t>
    </dgm:pt>
    <dgm:pt modelId="{92DF9AD2-1BF2-4845-8C7A-9B14FA9A5034}" type="pres">
      <dgm:prSet presAssocID="{E93FBA66-6F97-413A-B48D-0234EDA4BE84}" presName="parentText" presStyleLbl="node1" presStyleIdx="0" presStyleCnt="2" custLinFactNeighborY="-21564">
        <dgm:presLayoutVars>
          <dgm:chMax val="0"/>
          <dgm:bulletEnabled val="1"/>
        </dgm:presLayoutVars>
      </dgm:prSet>
      <dgm:spPr>
        <a:prstGeom prst="roundRect">
          <a:avLst/>
        </a:prstGeom>
      </dgm:spPr>
      <dgm:t>
        <a:bodyPr/>
        <a:lstStyle/>
        <a:p>
          <a:endParaRPr lang="zh-CN" altLang="en-US"/>
        </a:p>
      </dgm:t>
    </dgm:pt>
    <dgm:pt modelId="{9D157339-9D70-481F-BFE3-1AC2B9E782DC}" type="pres">
      <dgm:prSet presAssocID="{351930AF-FA28-4025-AFC9-E17260A586AD}" presName="spacer" presStyleCnt="0"/>
      <dgm:spPr/>
    </dgm:pt>
    <dgm:pt modelId="{77B55371-C78D-49FE-8870-158D9FEF61C5}" type="pres">
      <dgm:prSet presAssocID="{228A1953-F3AA-43F1-A7DC-EE78E28E5DD6}" presName="parentText" presStyleLbl="node1" presStyleIdx="1" presStyleCnt="2">
        <dgm:presLayoutVars>
          <dgm:chMax val="0"/>
          <dgm:bulletEnabled val="1"/>
        </dgm:presLayoutVars>
      </dgm:prSet>
      <dgm:spPr>
        <a:prstGeom prst="roundRect">
          <a:avLst/>
        </a:prstGeom>
      </dgm:spPr>
      <dgm:t>
        <a:bodyPr/>
        <a:lstStyle/>
        <a:p>
          <a:endParaRPr lang="zh-CN" altLang="en-US"/>
        </a:p>
      </dgm:t>
    </dgm:pt>
  </dgm:ptLst>
  <dgm:cxnLst>
    <dgm:cxn modelId="{D3B6C37A-39C9-4497-9396-6FA3F74B713B}" type="presOf" srcId="{E93FBA66-6F97-413A-B48D-0234EDA4BE84}" destId="{92DF9AD2-1BF2-4845-8C7A-9B14FA9A5034}" srcOrd="0" destOrd="0" presId="urn:microsoft.com/office/officeart/2005/8/layout/vList2"/>
    <dgm:cxn modelId="{2F1AFF64-39A5-4042-A102-DE0CD40D1A0B}" srcId="{28376DAF-FCD4-42AE-AF23-00B2E10BE344}" destId="{E93FBA66-6F97-413A-B48D-0234EDA4BE84}" srcOrd="0" destOrd="0" parTransId="{4A34C216-E35F-4666-BA67-DD4FDC3F831C}" sibTransId="{351930AF-FA28-4025-AFC9-E17260A586AD}"/>
    <dgm:cxn modelId="{05A56A6F-DF03-484C-A054-B47745D3E7D7}" srcId="{28376DAF-FCD4-42AE-AF23-00B2E10BE344}" destId="{228A1953-F3AA-43F1-A7DC-EE78E28E5DD6}" srcOrd="1" destOrd="0" parTransId="{C24726FA-0FBC-4C2B-847D-0CBDC2473887}" sibTransId="{3F717699-05CB-4D06-A93E-C597C6CF9627}"/>
    <dgm:cxn modelId="{8950F649-E14F-45F2-8083-7A09C34342EA}" type="presOf" srcId="{28376DAF-FCD4-42AE-AF23-00B2E10BE344}" destId="{481917C9-CF33-4CC8-83C8-9B32725CD51C}" srcOrd="0" destOrd="0" presId="urn:microsoft.com/office/officeart/2005/8/layout/vList2"/>
    <dgm:cxn modelId="{5013A4B0-1CB6-47FA-AA71-51F80193B1B0}" type="presOf" srcId="{228A1953-F3AA-43F1-A7DC-EE78E28E5DD6}" destId="{77B55371-C78D-49FE-8870-158D9FEF61C5}" srcOrd="0" destOrd="0" presId="urn:microsoft.com/office/officeart/2005/8/layout/vList2"/>
    <dgm:cxn modelId="{A32D7F9F-E055-41FF-AE9F-C5054B296CEC}" type="presParOf" srcId="{481917C9-CF33-4CC8-83C8-9B32725CD51C}" destId="{92DF9AD2-1BF2-4845-8C7A-9B14FA9A5034}" srcOrd="0" destOrd="0" presId="urn:microsoft.com/office/officeart/2005/8/layout/vList2"/>
    <dgm:cxn modelId="{01A27CFF-6648-4425-A986-3DD517F266F6}" type="presParOf" srcId="{481917C9-CF33-4CC8-83C8-9B32725CD51C}" destId="{9D157339-9D70-481F-BFE3-1AC2B9E782DC}" srcOrd="1" destOrd="0" presId="urn:microsoft.com/office/officeart/2005/8/layout/vList2"/>
    <dgm:cxn modelId="{061071C5-BA85-4464-ACB1-6438994F2B0F}" type="presParOf" srcId="{481917C9-CF33-4CC8-83C8-9B32725CD51C}" destId="{77B55371-C78D-49FE-8870-158D9FEF61C5}" srcOrd="2"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376DAF-FCD4-42AE-AF23-00B2E10BE3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E93FBA66-6F97-413A-B48D-0234EDA4BE84}">
      <dgm:prSet custT="1">
        <dgm:style>
          <a:lnRef idx="1">
            <a:schemeClr val="accent3"/>
          </a:lnRef>
          <a:fillRef idx="2">
            <a:schemeClr val="accent3"/>
          </a:fillRef>
          <a:effectRef idx="1">
            <a:schemeClr val="accent3"/>
          </a:effectRef>
          <a:fontRef idx="minor">
            <a:schemeClr val="dk1"/>
          </a:fontRef>
        </dgm:style>
      </dgm:prSet>
      <dgm:spPr>
        <a:xfrm>
          <a:off x="0" y="0"/>
          <a:ext cx="2249020" cy="193752"/>
        </a:xfr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gm:spPr>
      <dgm:t>
        <a:bodyPr/>
        <a:lstStyle/>
        <a:p>
          <a:r>
            <a:rPr lang="zh-CN" altLang="en-US" sz="1100" dirty="0" smtClean="0">
              <a:solidFill>
                <a:sysClr val="windowText" lastClr="000000"/>
              </a:solidFill>
              <a:latin typeface="微软雅黑" pitchFamily="34" charset="-122"/>
              <a:ea typeface="微软雅黑" pitchFamily="34" charset="-122"/>
              <a:cs typeface="+mn-cs"/>
            </a:rPr>
            <a:t>招商局资本控股、资本管理</a:t>
          </a:r>
          <a:endParaRPr lang="zh-CN" altLang="en-US" sz="1100" dirty="0">
            <a:solidFill>
              <a:sysClr val="windowText" lastClr="000000"/>
            </a:solidFill>
            <a:latin typeface="微软雅黑" pitchFamily="34" charset="-122"/>
            <a:ea typeface="微软雅黑" pitchFamily="34" charset="-122"/>
            <a:cs typeface="+mn-cs"/>
          </a:endParaRPr>
        </a:p>
      </dgm:t>
    </dgm:pt>
    <dgm:pt modelId="{4A34C216-E35F-4666-BA67-DD4FDC3F831C}" type="parTrans" cxnId="{2F1AFF64-39A5-4042-A102-DE0CD40D1A0B}">
      <dgm:prSet/>
      <dgm:spPr/>
      <dgm:t>
        <a:bodyPr/>
        <a:lstStyle/>
        <a:p>
          <a:endParaRPr lang="zh-CN" altLang="en-US"/>
        </a:p>
      </dgm:t>
    </dgm:pt>
    <dgm:pt modelId="{351930AF-FA28-4025-AFC9-E17260A586AD}" type="sibTrans" cxnId="{2F1AFF64-39A5-4042-A102-DE0CD40D1A0B}">
      <dgm:prSet/>
      <dgm:spPr/>
      <dgm:t>
        <a:bodyPr/>
        <a:lstStyle/>
        <a:p>
          <a:endParaRPr lang="zh-CN" altLang="en-US"/>
        </a:p>
      </dgm:t>
    </dgm:pt>
    <dgm:pt modelId="{481917C9-CF33-4CC8-83C8-9B32725CD51C}" type="pres">
      <dgm:prSet presAssocID="{28376DAF-FCD4-42AE-AF23-00B2E10BE344}" presName="linear" presStyleCnt="0">
        <dgm:presLayoutVars>
          <dgm:animLvl val="lvl"/>
          <dgm:resizeHandles val="exact"/>
        </dgm:presLayoutVars>
      </dgm:prSet>
      <dgm:spPr/>
      <dgm:t>
        <a:bodyPr/>
        <a:lstStyle/>
        <a:p>
          <a:endParaRPr lang="zh-CN" altLang="en-US"/>
        </a:p>
      </dgm:t>
    </dgm:pt>
    <dgm:pt modelId="{92DF9AD2-1BF2-4845-8C7A-9B14FA9A5034}" type="pres">
      <dgm:prSet presAssocID="{E93FBA66-6F97-413A-B48D-0234EDA4BE84}" presName="parentText" presStyleLbl="node1" presStyleIdx="0" presStyleCnt="1" custLinFactNeighborY="-21564">
        <dgm:presLayoutVars>
          <dgm:chMax val="0"/>
          <dgm:bulletEnabled val="1"/>
        </dgm:presLayoutVars>
      </dgm:prSet>
      <dgm:spPr>
        <a:prstGeom prst="roundRect">
          <a:avLst/>
        </a:prstGeom>
      </dgm:spPr>
      <dgm:t>
        <a:bodyPr/>
        <a:lstStyle/>
        <a:p>
          <a:endParaRPr lang="zh-CN" altLang="en-US"/>
        </a:p>
      </dgm:t>
    </dgm:pt>
  </dgm:ptLst>
  <dgm:cxnLst>
    <dgm:cxn modelId="{0911C231-583A-46E5-AFAE-F23A59049574}" type="presOf" srcId="{E93FBA66-6F97-413A-B48D-0234EDA4BE84}" destId="{92DF9AD2-1BF2-4845-8C7A-9B14FA9A5034}" srcOrd="0" destOrd="0" presId="urn:microsoft.com/office/officeart/2005/8/layout/vList2"/>
    <dgm:cxn modelId="{2F1AFF64-39A5-4042-A102-DE0CD40D1A0B}" srcId="{28376DAF-FCD4-42AE-AF23-00B2E10BE344}" destId="{E93FBA66-6F97-413A-B48D-0234EDA4BE84}" srcOrd="0" destOrd="0" parTransId="{4A34C216-E35F-4666-BA67-DD4FDC3F831C}" sibTransId="{351930AF-FA28-4025-AFC9-E17260A586AD}"/>
    <dgm:cxn modelId="{8EDA6AB9-7C1D-426C-A85A-70D50F70D422}" type="presOf" srcId="{28376DAF-FCD4-42AE-AF23-00B2E10BE344}" destId="{481917C9-CF33-4CC8-83C8-9B32725CD51C}" srcOrd="0" destOrd="0" presId="urn:microsoft.com/office/officeart/2005/8/layout/vList2"/>
    <dgm:cxn modelId="{DED96012-5EDA-4601-87C0-E6E230856D9A}" type="presParOf" srcId="{481917C9-CF33-4CC8-83C8-9B32725CD51C}" destId="{92DF9AD2-1BF2-4845-8C7A-9B14FA9A5034}"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376DAF-FCD4-42AE-AF23-00B2E10BE344}" type="doc">
      <dgm:prSet loTypeId="urn:microsoft.com/office/officeart/2005/8/layout/vList2" loCatId="list" qsTypeId="urn:microsoft.com/office/officeart/2005/8/quickstyle/simple3" qsCatId="simple" csTypeId="urn:microsoft.com/office/officeart/2005/8/colors/accent2_3" csCatId="accent2" phldr="1"/>
      <dgm:spPr/>
      <dgm:t>
        <a:bodyPr/>
        <a:lstStyle/>
        <a:p>
          <a:endParaRPr lang="zh-CN" altLang="en-US"/>
        </a:p>
      </dgm:t>
    </dgm:pt>
    <dgm:pt modelId="{8975C50A-2EC5-4B91-B5B7-28B16A34CD17}">
      <dgm:prSet phldrT="[文本]" custT="1"/>
      <dgm:spPr>
        <a:xfrm>
          <a:off x="0" y="0"/>
          <a:ext cx="3873383" cy="199928"/>
        </a:xfrm>
        <a:gradFill rotWithShape="0">
          <a:gsLst>
            <a:gs pos="0">
              <a:srgbClr val="C0504D">
                <a:shade val="80000"/>
                <a:hueOff val="0"/>
                <a:satOff val="0"/>
                <a:lumOff val="0"/>
                <a:alphaOff val="0"/>
                <a:tint val="50000"/>
                <a:satMod val="300000"/>
              </a:srgbClr>
            </a:gs>
            <a:gs pos="35000">
              <a:srgbClr val="C0504D">
                <a:shade val="80000"/>
                <a:hueOff val="0"/>
                <a:satOff val="0"/>
                <a:lumOff val="0"/>
                <a:alphaOff val="0"/>
                <a:tint val="37000"/>
                <a:satMod val="300000"/>
              </a:srgbClr>
            </a:gs>
            <a:gs pos="100000">
              <a:srgbClr val="C0504D">
                <a:shade val="8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altLang="zh-CN" sz="1000" dirty="0" smtClean="0">
              <a:solidFill>
                <a:sysClr val="windowText" lastClr="000000"/>
              </a:solidFill>
              <a:latin typeface="微软雅黑" pitchFamily="34" charset="-122"/>
              <a:ea typeface="微软雅黑" pitchFamily="34" charset="-122"/>
              <a:cs typeface="+mn-cs"/>
            </a:rPr>
            <a:t>China Merchants Union (BVI) Ltd</a:t>
          </a:r>
          <a:endParaRPr lang="zh-CN" altLang="en-US" sz="1000" dirty="0">
            <a:solidFill>
              <a:sysClr val="windowText" lastClr="000000"/>
            </a:solidFill>
            <a:latin typeface="微软雅黑" pitchFamily="34" charset="-122"/>
            <a:ea typeface="微软雅黑" pitchFamily="34" charset="-122"/>
            <a:cs typeface="+mn-cs"/>
          </a:endParaRPr>
        </a:p>
      </dgm:t>
    </dgm:pt>
    <dgm:pt modelId="{3BF34F28-4D73-4798-AB6F-61774E3E343B}" type="parTrans" cxnId="{17211204-3376-4C11-9EA4-A9C371C9AA07}">
      <dgm:prSet/>
      <dgm:spPr/>
      <dgm:t>
        <a:bodyPr/>
        <a:lstStyle/>
        <a:p>
          <a:endParaRPr lang="zh-CN" altLang="en-US"/>
        </a:p>
      </dgm:t>
    </dgm:pt>
    <dgm:pt modelId="{F4BB6A93-DB4A-4D7A-985A-6E452E6C1B5A}" type="sibTrans" cxnId="{17211204-3376-4C11-9EA4-A9C371C9AA07}">
      <dgm:prSet/>
      <dgm:spPr/>
      <dgm:t>
        <a:bodyPr/>
        <a:lstStyle/>
        <a:p>
          <a:endParaRPr lang="zh-CN" altLang="en-US"/>
        </a:p>
      </dgm:t>
    </dgm:pt>
    <dgm:pt modelId="{481917C9-CF33-4CC8-83C8-9B32725CD51C}" type="pres">
      <dgm:prSet presAssocID="{28376DAF-FCD4-42AE-AF23-00B2E10BE344}" presName="linear" presStyleCnt="0">
        <dgm:presLayoutVars>
          <dgm:animLvl val="lvl"/>
          <dgm:resizeHandles val="exact"/>
        </dgm:presLayoutVars>
      </dgm:prSet>
      <dgm:spPr/>
      <dgm:t>
        <a:bodyPr/>
        <a:lstStyle/>
        <a:p>
          <a:endParaRPr lang="zh-CN" altLang="en-US"/>
        </a:p>
      </dgm:t>
    </dgm:pt>
    <dgm:pt modelId="{B742695D-762A-4EA0-A7D8-10534F574258}" type="pres">
      <dgm:prSet presAssocID="{8975C50A-2EC5-4B91-B5B7-28B16A34CD17}" presName="parentText" presStyleLbl="node1" presStyleIdx="0" presStyleCnt="1" custLinFactY="-69710" custLinFactNeighborY="-100000">
        <dgm:presLayoutVars>
          <dgm:chMax val="0"/>
          <dgm:bulletEnabled val="1"/>
        </dgm:presLayoutVars>
      </dgm:prSet>
      <dgm:spPr>
        <a:prstGeom prst="roundRect">
          <a:avLst/>
        </a:prstGeom>
      </dgm:spPr>
      <dgm:t>
        <a:bodyPr/>
        <a:lstStyle/>
        <a:p>
          <a:endParaRPr lang="zh-CN" altLang="en-US"/>
        </a:p>
      </dgm:t>
    </dgm:pt>
  </dgm:ptLst>
  <dgm:cxnLst>
    <dgm:cxn modelId="{6E0274AC-0676-4293-B100-FAB60E17B239}" type="presOf" srcId="{8975C50A-2EC5-4B91-B5B7-28B16A34CD17}" destId="{B742695D-762A-4EA0-A7D8-10534F574258}" srcOrd="0" destOrd="0" presId="urn:microsoft.com/office/officeart/2005/8/layout/vList2"/>
    <dgm:cxn modelId="{17211204-3376-4C11-9EA4-A9C371C9AA07}" srcId="{28376DAF-FCD4-42AE-AF23-00B2E10BE344}" destId="{8975C50A-2EC5-4B91-B5B7-28B16A34CD17}" srcOrd="0" destOrd="0" parTransId="{3BF34F28-4D73-4798-AB6F-61774E3E343B}" sibTransId="{F4BB6A93-DB4A-4D7A-985A-6E452E6C1B5A}"/>
    <dgm:cxn modelId="{FB570745-194C-4FAE-A26B-6AFD064C6C5E}" type="presOf" srcId="{28376DAF-FCD4-42AE-AF23-00B2E10BE344}" destId="{481917C9-CF33-4CC8-83C8-9B32725CD51C}" srcOrd="0" destOrd="0" presId="urn:microsoft.com/office/officeart/2005/8/layout/vList2"/>
    <dgm:cxn modelId="{6EE2786D-8D66-4D0E-ABFB-B14E0197B3E6}" type="presParOf" srcId="{481917C9-CF33-4CC8-83C8-9B32725CD51C}" destId="{B742695D-762A-4EA0-A7D8-10534F574258}" srcOrd="0" destOrd="0" presId="urn:microsoft.com/office/officeart/2005/8/layout/vList2"/>
  </dgm:cxnLst>
  <dgm:bg>
    <a:solidFill>
      <a:schemeClr val="accent2">
        <a:lumMod val="60000"/>
        <a:lumOff val="40000"/>
      </a:schemeClr>
    </a:solidFill>
  </dgm:bg>
  <dgm:whole/>
  <dgm:extLst>
    <a:ext uri="http://schemas.microsoft.com/office/drawing/2008/diagram">
      <dsp:dataModelExt xmlns:dsp="http://schemas.microsoft.com/office/drawing/2008/diagram" relId="rId3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80424-8687-4D51-8206-7F3D630CB30F}">
      <dsp:nvSpPr>
        <dsp:cNvPr id="0" name=""/>
        <dsp:cNvSpPr/>
      </dsp:nvSpPr>
      <dsp:spPr>
        <a:xfrm>
          <a:off x="482754" y="914"/>
          <a:ext cx="2006411" cy="948865"/>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1" kern="1200" dirty="0" smtClean="0">
              <a:solidFill>
                <a:schemeClr val="bg1"/>
              </a:solidFill>
              <a:latin typeface="华文楷体" pitchFamily="2" charset="-122"/>
              <a:ea typeface="华文楷体" pitchFamily="2" charset="-122"/>
              <a:cs typeface="+mn-cs"/>
            </a:rPr>
            <a:t>招商局集团</a:t>
          </a:r>
          <a:endParaRPr lang="en-US" altLang="zh-CN" sz="1500" b="1" kern="1200" dirty="0" smtClean="0">
            <a:solidFill>
              <a:schemeClr val="bg1"/>
            </a:solidFill>
            <a:latin typeface="华文楷体" pitchFamily="2" charset="-122"/>
            <a:ea typeface="华文楷体" pitchFamily="2" charset="-122"/>
            <a:cs typeface="+mn-cs"/>
          </a:endParaRPr>
        </a:p>
        <a:p>
          <a:pPr lvl="0" algn="ctr" defTabSz="666750">
            <a:lnSpc>
              <a:spcPct val="90000"/>
            </a:lnSpc>
            <a:spcBef>
              <a:spcPct val="0"/>
            </a:spcBef>
            <a:spcAft>
              <a:spcPct val="35000"/>
            </a:spcAft>
          </a:pPr>
          <a:r>
            <a:rPr lang="zh-CN" altLang="en-US" sz="1500" b="1" kern="1200" dirty="0" smtClean="0">
              <a:solidFill>
                <a:schemeClr val="bg1"/>
              </a:solidFill>
              <a:latin typeface="华文楷体" pitchFamily="2" charset="-122"/>
              <a:ea typeface="华文楷体" pitchFamily="2" charset="-122"/>
              <a:cs typeface="+mn-cs"/>
            </a:rPr>
            <a:t>有限公司（中国注册）</a:t>
          </a:r>
          <a:endParaRPr lang="zh-CN" altLang="en-US" sz="1500" b="1" kern="1200" dirty="0">
            <a:solidFill>
              <a:schemeClr val="bg1"/>
            </a:solidFill>
            <a:latin typeface="华文楷体" pitchFamily="2" charset="-122"/>
            <a:ea typeface="华文楷体" pitchFamily="2" charset="-122"/>
            <a:cs typeface="+mn-cs"/>
          </a:endParaRPr>
        </a:p>
      </dsp:txBody>
      <dsp:txXfrm>
        <a:off x="510545" y="28705"/>
        <a:ext cx="1950829" cy="893283"/>
      </dsp:txXfrm>
    </dsp:sp>
    <dsp:sp modelId="{209582AA-CD26-4B27-8DED-CAAE6C194C21}">
      <dsp:nvSpPr>
        <dsp:cNvPr id="0" name=""/>
        <dsp:cNvSpPr/>
      </dsp:nvSpPr>
      <dsp:spPr>
        <a:xfrm rot="5400000">
          <a:off x="1183655" y="990086"/>
          <a:ext cx="604609" cy="725530"/>
        </a:xfrm>
        <a:prstGeom prst="righ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 lastClr="FFFFFF"/>
            </a:solidFill>
            <a:latin typeface="Calibri"/>
            <a:ea typeface="宋体"/>
            <a:cs typeface="+mn-cs"/>
          </a:endParaRPr>
        </a:p>
      </dsp:txBody>
      <dsp:txXfrm rot="-5400000">
        <a:off x="1268301" y="1050547"/>
        <a:ext cx="435318" cy="423226"/>
      </dsp:txXfrm>
    </dsp:sp>
    <dsp:sp modelId="{249510BC-115C-4C57-BCB8-BABC1B32AEFF}">
      <dsp:nvSpPr>
        <dsp:cNvPr id="0" name=""/>
        <dsp:cNvSpPr/>
      </dsp:nvSpPr>
      <dsp:spPr>
        <a:xfrm>
          <a:off x="482754" y="1755924"/>
          <a:ext cx="2006411" cy="806338"/>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1" kern="1200" dirty="0" smtClean="0">
              <a:solidFill>
                <a:sysClr val="window" lastClr="FFFFFF"/>
              </a:solidFill>
              <a:latin typeface="华文楷体" pitchFamily="2" charset="-122"/>
              <a:ea typeface="华文楷体" pitchFamily="2" charset="-122"/>
              <a:cs typeface="+mn-cs"/>
            </a:rPr>
            <a:t>招商局轮船股份</a:t>
          </a:r>
          <a:endParaRPr lang="en-US" altLang="zh-CN" sz="1500" b="1" kern="1200" dirty="0" smtClean="0">
            <a:solidFill>
              <a:sysClr val="window" lastClr="FFFFFF"/>
            </a:solidFill>
            <a:latin typeface="华文楷体" pitchFamily="2" charset="-122"/>
            <a:ea typeface="华文楷体" pitchFamily="2" charset="-122"/>
            <a:cs typeface="+mn-cs"/>
          </a:endParaRPr>
        </a:p>
        <a:p>
          <a:pPr lvl="0" algn="ctr" defTabSz="666750">
            <a:lnSpc>
              <a:spcPct val="90000"/>
            </a:lnSpc>
            <a:spcBef>
              <a:spcPct val="0"/>
            </a:spcBef>
            <a:spcAft>
              <a:spcPct val="35000"/>
            </a:spcAft>
          </a:pPr>
          <a:r>
            <a:rPr lang="zh-CN" altLang="en-US" sz="1500" b="1" kern="1200" dirty="0" smtClean="0">
              <a:solidFill>
                <a:sysClr val="window" lastClr="FFFFFF"/>
              </a:solidFill>
              <a:latin typeface="华文楷体" pitchFamily="2" charset="-122"/>
              <a:ea typeface="华文楷体" pitchFamily="2" charset="-122"/>
              <a:cs typeface="+mn-cs"/>
            </a:rPr>
            <a:t>有限公司（中国注册）</a:t>
          </a:r>
          <a:endParaRPr lang="zh-CN" altLang="en-US" sz="1500" b="1" kern="1200" dirty="0">
            <a:solidFill>
              <a:sysClr val="window" lastClr="FFFFFF"/>
            </a:solidFill>
            <a:latin typeface="华文楷体" pitchFamily="2" charset="-122"/>
            <a:ea typeface="华文楷体" pitchFamily="2" charset="-122"/>
            <a:cs typeface="+mn-cs"/>
          </a:endParaRPr>
        </a:p>
      </dsp:txBody>
      <dsp:txXfrm>
        <a:off x="506371" y="1779541"/>
        <a:ext cx="1959177" cy="759104"/>
      </dsp:txXfrm>
    </dsp:sp>
    <dsp:sp modelId="{90274D7F-3FEE-4666-B400-CBC1BDBF0369}">
      <dsp:nvSpPr>
        <dsp:cNvPr id="0" name=""/>
        <dsp:cNvSpPr/>
      </dsp:nvSpPr>
      <dsp:spPr>
        <a:xfrm rot="5400000">
          <a:off x="1183312" y="2603028"/>
          <a:ext cx="605294" cy="725530"/>
        </a:xfrm>
        <a:prstGeom prst="righ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 lastClr="FFFFFF"/>
            </a:solidFill>
            <a:latin typeface="Calibri"/>
            <a:ea typeface="宋体"/>
            <a:cs typeface="+mn-cs"/>
          </a:endParaRPr>
        </a:p>
      </dsp:txBody>
      <dsp:txXfrm rot="-5400000">
        <a:off x="1268300" y="2663146"/>
        <a:ext cx="435318" cy="423706"/>
      </dsp:txXfrm>
    </dsp:sp>
    <dsp:sp modelId="{76A9A073-1077-47E0-959B-1915C81F644E}">
      <dsp:nvSpPr>
        <dsp:cNvPr id="0" name=""/>
        <dsp:cNvSpPr/>
      </dsp:nvSpPr>
      <dsp:spPr>
        <a:xfrm>
          <a:off x="482754" y="3369323"/>
          <a:ext cx="2006411" cy="763306"/>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1" kern="1200" dirty="0" smtClean="0">
              <a:solidFill>
                <a:sysClr val="window" lastClr="FFFFFF"/>
              </a:solidFill>
              <a:latin typeface="华文楷体" pitchFamily="2" charset="-122"/>
              <a:ea typeface="华文楷体" pitchFamily="2" charset="-122"/>
              <a:cs typeface="+mn-cs"/>
            </a:rPr>
            <a:t>招商局集团</a:t>
          </a:r>
          <a:endParaRPr lang="en-US" altLang="zh-CN" sz="1500" b="1" kern="1200" dirty="0" smtClean="0">
            <a:solidFill>
              <a:sysClr val="window" lastClr="FFFFFF"/>
            </a:solidFill>
            <a:latin typeface="华文楷体" pitchFamily="2" charset="-122"/>
            <a:ea typeface="华文楷体" pitchFamily="2" charset="-122"/>
            <a:cs typeface="+mn-cs"/>
          </a:endParaRPr>
        </a:p>
        <a:p>
          <a:pPr lvl="0" algn="ctr" defTabSz="666750">
            <a:lnSpc>
              <a:spcPct val="90000"/>
            </a:lnSpc>
            <a:spcBef>
              <a:spcPct val="0"/>
            </a:spcBef>
            <a:spcAft>
              <a:spcPct val="35000"/>
            </a:spcAft>
          </a:pPr>
          <a:r>
            <a:rPr lang="zh-CN" altLang="en-US" sz="1500" b="1" kern="1200" dirty="0" smtClean="0">
              <a:solidFill>
                <a:sysClr val="window" lastClr="FFFFFF"/>
              </a:solidFill>
              <a:latin typeface="华文楷体" pitchFamily="2" charset="-122"/>
              <a:ea typeface="华文楷体" pitchFamily="2" charset="-122"/>
              <a:cs typeface="+mn-cs"/>
            </a:rPr>
            <a:t>（香港）有限公司</a:t>
          </a:r>
          <a:endParaRPr lang="zh-CN" altLang="en-US" sz="1500" b="1" kern="1200" dirty="0">
            <a:solidFill>
              <a:sysClr val="window" lastClr="FFFFFF"/>
            </a:solidFill>
            <a:latin typeface="华文楷体" pitchFamily="2" charset="-122"/>
            <a:ea typeface="华文楷体" pitchFamily="2" charset="-122"/>
            <a:cs typeface="+mn-cs"/>
          </a:endParaRPr>
        </a:p>
      </dsp:txBody>
      <dsp:txXfrm>
        <a:off x="505110" y="3391679"/>
        <a:ext cx="1961699" cy="718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C493A-7272-4E43-B73A-0DDA6946FC8B}">
      <dsp:nvSpPr>
        <dsp:cNvPr id="0" name=""/>
        <dsp:cNvSpPr/>
      </dsp:nvSpPr>
      <dsp:spPr>
        <a:xfrm>
          <a:off x="0" y="68153"/>
          <a:ext cx="3918874" cy="276705"/>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zh-CN" altLang="en-US" sz="1100" kern="1200" dirty="0" smtClean="0">
              <a:solidFill>
                <a:sysClr val="window" lastClr="FFFFFF"/>
              </a:solidFill>
              <a:latin typeface="Calibri"/>
              <a:ea typeface="宋体"/>
              <a:cs typeface="+mn-cs"/>
            </a:rPr>
            <a:t>招商局蛇口工业区有限公司</a:t>
          </a:r>
          <a:endParaRPr lang="zh-CN" altLang="en-US" sz="1100" kern="1200" dirty="0">
            <a:solidFill>
              <a:sysClr val="window" lastClr="FFFFFF"/>
            </a:solidFill>
            <a:latin typeface="Calibri"/>
            <a:ea typeface="宋体"/>
            <a:cs typeface="+mn-cs"/>
          </a:endParaRPr>
        </a:p>
      </dsp:txBody>
      <dsp:txXfrm>
        <a:off x="13508" y="81661"/>
        <a:ext cx="3891858" cy="249689"/>
      </dsp:txXfrm>
    </dsp:sp>
    <dsp:sp modelId="{E8BA57C9-3DE2-4EE2-A87B-13FC24D97EC2}">
      <dsp:nvSpPr>
        <dsp:cNvPr id="0" name=""/>
        <dsp:cNvSpPr/>
      </dsp:nvSpPr>
      <dsp:spPr>
        <a:xfrm>
          <a:off x="0" y="376538"/>
          <a:ext cx="3918874" cy="276705"/>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zh-CN" altLang="en-US" sz="1100" kern="1200" dirty="0" smtClean="0">
              <a:solidFill>
                <a:sysClr val="window" lastClr="FFFFFF"/>
              </a:solidFill>
              <a:latin typeface="Calibri"/>
              <a:ea typeface="宋体"/>
              <a:cs typeface="+mn-cs"/>
            </a:rPr>
            <a:t>招商局物流集团有限公司</a:t>
          </a:r>
          <a:endParaRPr lang="zh-CN" altLang="en-US" sz="1100" kern="1200" dirty="0">
            <a:solidFill>
              <a:sysClr val="window" lastClr="FFFFFF"/>
            </a:solidFill>
            <a:latin typeface="Calibri"/>
            <a:ea typeface="宋体"/>
            <a:cs typeface="+mn-cs"/>
          </a:endParaRPr>
        </a:p>
      </dsp:txBody>
      <dsp:txXfrm>
        <a:off x="13508" y="390046"/>
        <a:ext cx="3891858" cy="249689"/>
      </dsp:txXfrm>
    </dsp:sp>
    <dsp:sp modelId="{D6C8D595-FF61-4B25-8465-7825FBC0F593}">
      <dsp:nvSpPr>
        <dsp:cNvPr id="0" name=""/>
        <dsp:cNvSpPr/>
      </dsp:nvSpPr>
      <dsp:spPr>
        <a:xfrm>
          <a:off x="0" y="684923"/>
          <a:ext cx="3918874" cy="276705"/>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zh-CN" altLang="en-US" sz="1100" kern="1200" dirty="0" smtClean="0">
              <a:solidFill>
                <a:sysClr val="window" lastClr="FFFFFF"/>
              </a:solidFill>
              <a:latin typeface="Calibri"/>
              <a:ea typeface="宋体"/>
              <a:cs typeface="+mn-cs"/>
            </a:rPr>
            <a:t>招商局地产控股股份有限公司</a:t>
          </a:r>
          <a:endParaRPr lang="zh-CN" altLang="en-US" sz="1100" kern="1200" dirty="0">
            <a:solidFill>
              <a:sysClr val="window" lastClr="FFFFFF"/>
            </a:solidFill>
            <a:latin typeface="Calibri"/>
            <a:ea typeface="宋体"/>
            <a:cs typeface="+mn-cs"/>
          </a:endParaRPr>
        </a:p>
      </dsp:txBody>
      <dsp:txXfrm>
        <a:off x="13508" y="698431"/>
        <a:ext cx="3891858" cy="249689"/>
      </dsp:txXfrm>
    </dsp:sp>
    <dsp:sp modelId="{779DA1C4-F48D-4A86-B8D0-3E2FFD45B9F5}">
      <dsp:nvSpPr>
        <dsp:cNvPr id="0" name=""/>
        <dsp:cNvSpPr/>
      </dsp:nvSpPr>
      <dsp:spPr>
        <a:xfrm>
          <a:off x="0" y="993308"/>
          <a:ext cx="3918874" cy="276705"/>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zh-CN" altLang="en-US" sz="1100" kern="1200" dirty="0" smtClean="0">
              <a:solidFill>
                <a:sysClr val="window" lastClr="FFFFFF"/>
              </a:solidFill>
              <a:latin typeface="Calibri"/>
              <a:ea typeface="宋体"/>
              <a:cs typeface="+mn-cs"/>
            </a:rPr>
            <a:t>招商局重庆交通科研设计院有限公司</a:t>
          </a:r>
          <a:endParaRPr lang="zh-CN" altLang="en-US" sz="1100" kern="1200" dirty="0">
            <a:solidFill>
              <a:sysClr val="window" lastClr="FFFFFF"/>
            </a:solidFill>
            <a:latin typeface="Calibri"/>
            <a:ea typeface="宋体"/>
            <a:cs typeface="+mn-cs"/>
          </a:endParaRPr>
        </a:p>
      </dsp:txBody>
      <dsp:txXfrm>
        <a:off x="13508" y="1006816"/>
        <a:ext cx="3891858" cy="249689"/>
      </dsp:txXfrm>
    </dsp:sp>
    <dsp:sp modelId="{222FF569-F6C2-4E40-ABCB-578DE98236DF}">
      <dsp:nvSpPr>
        <dsp:cNvPr id="0" name=""/>
        <dsp:cNvSpPr/>
      </dsp:nvSpPr>
      <dsp:spPr>
        <a:xfrm>
          <a:off x="0" y="1301693"/>
          <a:ext cx="3918874" cy="276705"/>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zh-CN" altLang="en-US" sz="1100" kern="1200" dirty="0" smtClean="0">
              <a:solidFill>
                <a:sysClr val="window" lastClr="FFFFFF"/>
              </a:solidFill>
              <a:latin typeface="Calibri"/>
              <a:ea typeface="宋体"/>
              <a:cs typeface="+mn-cs"/>
            </a:rPr>
            <a:t>招商局漳州开发区有限公司</a:t>
          </a:r>
          <a:endParaRPr lang="zh-CN" altLang="en-US" sz="1100" kern="1200" dirty="0">
            <a:solidFill>
              <a:sysClr val="window" lastClr="FFFFFF"/>
            </a:solidFill>
            <a:latin typeface="Calibri"/>
            <a:ea typeface="宋体"/>
            <a:cs typeface="+mn-cs"/>
          </a:endParaRPr>
        </a:p>
      </dsp:txBody>
      <dsp:txXfrm>
        <a:off x="13508" y="1315201"/>
        <a:ext cx="3891858" cy="249689"/>
      </dsp:txXfrm>
    </dsp:sp>
    <dsp:sp modelId="{F3802A67-FC85-4C82-9152-E66642B0E1D3}">
      <dsp:nvSpPr>
        <dsp:cNvPr id="0" name=""/>
        <dsp:cNvSpPr/>
      </dsp:nvSpPr>
      <dsp:spPr>
        <a:xfrm>
          <a:off x="0" y="1610078"/>
          <a:ext cx="3918874" cy="276705"/>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zh-CN" altLang="en-US" sz="1100" kern="1200" dirty="0" smtClean="0">
              <a:solidFill>
                <a:sysClr val="window" lastClr="FFFFFF"/>
              </a:solidFill>
              <a:latin typeface="Calibri"/>
              <a:ea typeface="宋体"/>
              <a:cs typeface="+mn-cs"/>
            </a:rPr>
            <a:t>招商局公路投资有限公司</a:t>
          </a:r>
          <a:endParaRPr lang="zh-CN" altLang="en-US" sz="1100" kern="1200" dirty="0">
            <a:solidFill>
              <a:sysClr val="window" lastClr="FFFFFF"/>
            </a:solidFill>
            <a:latin typeface="Calibri"/>
            <a:ea typeface="宋体"/>
            <a:cs typeface="+mn-cs"/>
          </a:endParaRPr>
        </a:p>
      </dsp:txBody>
      <dsp:txXfrm>
        <a:off x="13508" y="1623586"/>
        <a:ext cx="3891858" cy="249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EEEF-C496-4125-B737-A0344BDD00AD}">
      <dsp:nvSpPr>
        <dsp:cNvPr id="0" name=""/>
        <dsp:cNvSpPr/>
      </dsp:nvSpPr>
      <dsp:spPr>
        <a:xfrm>
          <a:off x="0" y="299"/>
          <a:ext cx="3873383" cy="220723"/>
        </a:xfrm>
        <a:prstGeom prst="roundRect">
          <a:avLst/>
        </a:prstGeom>
        <a:solidFill>
          <a:srgbClr val="9BBB59"/>
        </a:solidFill>
        <a:ln w="38100" cap="flat" cmpd="sng" algn="ctr">
          <a:solidFill>
            <a:sysClr val="window" lastClr="FFFFFF"/>
          </a:solidFill>
          <a:prstDash val="solid"/>
        </a:ln>
        <a:effectLst>
          <a:innerShdw blurRad="63500" dist="50800" dir="13500000">
            <a:prstClr val="black">
              <a:alpha val="50000"/>
            </a:prstClr>
          </a:inn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zh-CN" altLang="en-US" sz="1000" kern="1200" dirty="0" smtClean="0">
              <a:solidFill>
                <a:sysClr val="window" lastClr="FFFFFF"/>
              </a:solidFill>
              <a:latin typeface="微软雅黑" pitchFamily="34" charset="-122"/>
              <a:ea typeface="微软雅黑" pitchFamily="34" charset="-122"/>
              <a:cs typeface="+mn-cs"/>
            </a:rPr>
            <a:t>招商局能源运输有限公司</a:t>
          </a:r>
          <a:endParaRPr lang="zh-CN" altLang="en-US" sz="1000" kern="1200" dirty="0">
            <a:solidFill>
              <a:sysClr val="window" lastClr="FFFFFF"/>
            </a:solidFill>
            <a:latin typeface="微软雅黑" pitchFamily="34" charset="-122"/>
            <a:ea typeface="微软雅黑" pitchFamily="34" charset="-122"/>
            <a:cs typeface="+mn-cs"/>
          </a:endParaRPr>
        </a:p>
      </dsp:txBody>
      <dsp:txXfrm>
        <a:off x="10775" y="11074"/>
        <a:ext cx="3851833" cy="199173"/>
      </dsp:txXfrm>
    </dsp:sp>
    <dsp:sp modelId="{B742695D-762A-4EA0-A7D8-10534F574258}">
      <dsp:nvSpPr>
        <dsp:cNvPr id="0" name=""/>
        <dsp:cNvSpPr/>
      </dsp:nvSpPr>
      <dsp:spPr>
        <a:xfrm>
          <a:off x="0" y="231470"/>
          <a:ext cx="3873383" cy="220723"/>
        </a:xfrm>
        <a:prstGeom prst="roundRect">
          <a:avLst/>
        </a:prstGeom>
        <a:solidFill>
          <a:srgbClr val="9BBB59"/>
        </a:solidFill>
        <a:ln w="38100" cap="flat" cmpd="sng" algn="ctr">
          <a:solidFill>
            <a:sysClr val="window" lastClr="FFFFFF"/>
          </a:solidFill>
          <a:prstDash val="solid"/>
        </a:ln>
        <a:effectLst>
          <a:innerShdw blurRad="63500" dist="50800" dir="13500000">
            <a:prstClr val="black">
              <a:alpha val="50000"/>
            </a:prstClr>
          </a:inn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zh-CN" altLang="en-US" sz="1000" kern="1200" dirty="0" smtClean="0">
              <a:solidFill>
                <a:sysClr val="window" lastClr="FFFFFF"/>
              </a:solidFill>
              <a:latin typeface="微软雅黑" pitchFamily="34" charset="-122"/>
              <a:ea typeface="微软雅黑" pitchFamily="34" charset="-122"/>
              <a:cs typeface="+mn-cs"/>
            </a:rPr>
            <a:t>招商局资本投资有限责任公司</a:t>
          </a:r>
          <a:endParaRPr lang="zh-CN" altLang="en-US" sz="1000" kern="1200" dirty="0">
            <a:solidFill>
              <a:sysClr val="window" lastClr="FFFFFF"/>
            </a:solidFill>
            <a:latin typeface="微软雅黑" pitchFamily="34" charset="-122"/>
            <a:ea typeface="微软雅黑" pitchFamily="34" charset="-122"/>
            <a:cs typeface="+mn-cs"/>
          </a:endParaRPr>
        </a:p>
      </dsp:txBody>
      <dsp:txXfrm>
        <a:off x="10775" y="242245"/>
        <a:ext cx="3851833" cy="1991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F3F55-0038-4433-8AC1-CE5F95F411E7}">
      <dsp:nvSpPr>
        <dsp:cNvPr id="0" name=""/>
        <dsp:cNvSpPr/>
      </dsp:nvSpPr>
      <dsp:spPr>
        <a:xfrm>
          <a:off x="0" y="861"/>
          <a:ext cx="3873383" cy="252719"/>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zh-CN" altLang="en-US" sz="1000" kern="1200" dirty="0" smtClean="0">
              <a:solidFill>
                <a:sysClr val="windowText" lastClr="000000"/>
              </a:solidFill>
              <a:latin typeface="Calibri"/>
              <a:ea typeface="宋体"/>
              <a:cs typeface="+mn-cs"/>
            </a:rPr>
            <a:t>招商局金融集团有限公司</a:t>
          </a:r>
          <a:endParaRPr lang="zh-CN" altLang="en-US" sz="1000" kern="1200" dirty="0">
            <a:solidFill>
              <a:sysClr val="windowText" lastClr="000000"/>
            </a:solidFill>
            <a:latin typeface="Calibri"/>
            <a:ea typeface="宋体"/>
            <a:cs typeface="+mn-cs"/>
          </a:endParaRPr>
        </a:p>
      </dsp:txBody>
      <dsp:txXfrm>
        <a:off x="12337" y="13198"/>
        <a:ext cx="3848709" cy="228045"/>
      </dsp:txXfrm>
    </dsp:sp>
    <dsp:sp modelId="{03617292-FFBA-4B65-92EF-B3606E3FD2C7}">
      <dsp:nvSpPr>
        <dsp:cNvPr id="0" name=""/>
        <dsp:cNvSpPr/>
      </dsp:nvSpPr>
      <dsp:spPr>
        <a:xfrm>
          <a:off x="0" y="276621"/>
          <a:ext cx="3873383" cy="252719"/>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zh-CN" altLang="en-US" sz="1000" kern="1200" dirty="0" smtClean="0">
              <a:solidFill>
                <a:sysClr val="windowText" lastClr="000000"/>
              </a:solidFill>
              <a:latin typeface="Calibri"/>
              <a:ea typeface="宋体"/>
              <a:cs typeface="+mn-cs"/>
            </a:rPr>
            <a:t>招商局国际股份有限公司</a:t>
          </a:r>
          <a:endParaRPr lang="zh-CN" altLang="en-US" sz="1000" kern="1200" dirty="0">
            <a:solidFill>
              <a:sysClr val="windowText" lastClr="000000"/>
            </a:solidFill>
            <a:latin typeface="Calibri"/>
            <a:ea typeface="宋体"/>
            <a:cs typeface="+mn-cs"/>
          </a:endParaRPr>
        </a:p>
      </dsp:txBody>
      <dsp:txXfrm>
        <a:off x="12337" y="288958"/>
        <a:ext cx="3848709" cy="228045"/>
      </dsp:txXfrm>
    </dsp:sp>
    <dsp:sp modelId="{71D94D57-04EE-4ED6-BE9B-56AFDD6F4E04}">
      <dsp:nvSpPr>
        <dsp:cNvPr id="0" name=""/>
        <dsp:cNvSpPr/>
      </dsp:nvSpPr>
      <dsp:spPr>
        <a:xfrm>
          <a:off x="0" y="552381"/>
          <a:ext cx="3873383" cy="252719"/>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zh-CN" altLang="en-US" sz="1000" kern="1200" dirty="0" smtClean="0">
              <a:solidFill>
                <a:sysClr val="windowText" lastClr="000000"/>
              </a:solidFill>
              <a:latin typeface="Calibri"/>
              <a:ea typeface="宋体"/>
              <a:cs typeface="+mn-cs"/>
            </a:rPr>
            <a:t>香港海通有限公司</a:t>
          </a:r>
          <a:endParaRPr lang="zh-CN" altLang="en-US" sz="1000" kern="1200" dirty="0">
            <a:solidFill>
              <a:sysClr val="windowText" lastClr="000000"/>
            </a:solidFill>
            <a:latin typeface="Calibri"/>
            <a:ea typeface="宋体"/>
            <a:cs typeface="+mn-cs"/>
          </a:endParaRPr>
        </a:p>
      </dsp:txBody>
      <dsp:txXfrm>
        <a:off x="12337" y="564718"/>
        <a:ext cx="3848709" cy="228045"/>
      </dsp:txXfrm>
    </dsp:sp>
    <dsp:sp modelId="{AF8CDA7B-10F2-4871-918B-CDEB1D3D5E93}">
      <dsp:nvSpPr>
        <dsp:cNvPr id="0" name=""/>
        <dsp:cNvSpPr/>
      </dsp:nvSpPr>
      <dsp:spPr>
        <a:xfrm>
          <a:off x="0" y="828141"/>
          <a:ext cx="3873383" cy="252719"/>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zh-CN" altLang="en-US" sz="1000" kern="1200" dirty="0" smtClean="0">
              <a:solidFill>
                <a:sysClr val="windowText" lastClr="000000"/>
              </a:solidFill>
              <a:latin typeface="Calibri"/>
              <a:ea typeface="宋体"/>
              <a:cs typeface="+mn-cs"/>
            </a:rPr>
            <a:t>招商局工业集团有限公司</a:t>
          </a:r>
          <a:endParaRPr lang="zh-CN" altLang="en-US" sz="1000" kern="1200" dirty="0">
            <a:solidFill>
              <a:sysClr val="windowText" lastClr="000000"/>
            </a:solidFill>
            <a:latin typeface="Calibri"/>
            <a:ea typeface="宋体"/>
            <a:cs typeface="+mn-cs"/>
          </a:endParaRPr>
        </a:p>
      </dsp:txBody>
      <dsp:txXfrm>
        <a:off x="12337" y="840478"/>
        <a:ext cx="3848709" cy="228045"/>
      </dsp:txXfrm>
    </dsp:sp>
    <dsp:sp modelId="{298AF415-8C99-41A3-8C7C-D363C88E1715}">
      <dsp:nvSpPr>
        <dsp:cNvPr id="0" name=""/>
        <dsp:cNvSpPr/>
      </dsp:nvSpPr>
      <dsp:spPr>
        <a:xfrm>
          <a:off x="0" y="1103901"/>
          <a:ext cx="3873383" cy="252719"/>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zh-CN" altLang="en-US" sz="1000" kern="1200" dirty="0" smtClean="0">
              <a:solidFill>
                <a:sysClr val="windowText" lastClr="000000"/>
              </a:solidFill>
              <a:latin typeface="Calibri"/>
              <a:ea typeface="宋体"/>
              <a:cs typeface="+mn-cs"/>
            </a:rPr>
            <a:t>招商路凯国际控股有限公司</a:t>
          </a:r>
          <a:endParaRPr lang="zh-CN" altLang="en-US" sz="1000" kern="1200" dirty="0">
            <a:solidFill>
              <a:sysClr val="windowText" lastClr="000000"/>
            </a:solidFill>
            <a:latin typeface="Calibri"/>
            <a:ea typeface="宋体"/>
            <a:cs typeface="+mn-cs"/>
          </a:endParaRPr>
        </a:p>
      </dsp:txBody>
      <dsp:txXfrm>
        <a:off x="12337" y="1116238"/>
        <a:ext cx="3848709" cy="228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9AD2-1BF2-4845-8C7A-9B14FA9A5034}">
      <dsp:nvSpPr>
        <dsp:cNvPr id="0" name=""/>
        <dsp:cNvSpPr/>
      </dsp:nvSpPr>
      <dsp:spPr>
        <a:xfrm>
          <a:off x="0" y="0"/>
          <a:ext cx="2249020" cy="221431"/>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zh-CN" altLang="en-US" sz="1100" kern="1200" dirty="0" smtClean="0">
              <a:solidFill>
                <a:sysClr val="windowText" lastClr="000000"/>
              </a:solidFill>
              <a:latin typeface="微软雅黑" pitchFamily="34" charset="-122"/>
              <a:ea typeface="微软雅黑" pitchFamily="34" charset="-122"/>
              <a:cs typeface="+mn-cs"/>
            </a:rPr>
            <a:t>招商银行股份有限公司</a:t>
          </a:r>
          <a:endParaRPr lang="zh-CN" altLang="en-US" sz="1100" kern="1200" dirty="0">
            <a:solidFill>
              <a:sysClr val="windowText" lastClr="000000"/>
            </a:solidFill>
            <a:latin typeface="微软雅黑" pitchFamily="34" charset="-122"/>
            <a:ea typeface="微软雅黑" pitchFamily="34" charset="-122"/>
            <a:cs typeface="+mn-cs"/>
          </a:endParaRPr>
        </a:p>
      </dsp:txBody>
      <dsp:txXfrm>
        <a:off x="10809" y="10809"/>
        <a:ext cx="2227402" cy="199813"/>
      </dsp:txXfrm>
    </dsp:sp>
    <dsp:sp modelId="{77B55371-C78D-49FE-8870-158D9FEF61C5}">
      <dsp:nvSpPr>
        <dsp:cNvPr id="0" name=""/>
        <dsp:cNvSpPr/>
      </dsp:nvSpPr>
      <dsp:spPr>
        <a:xfrm>
          <a:off x="0" y="231028"/>
          <a:ext cx="2249020" cy="221431"/>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zh-CN" altLang="en-US" sz="1100" kern="1200" dirty="0" smtClean="0">
              <a:solidFill>
                <a:sysClr val="windowText" lastClr="000000"/>
              </a:solidFill>
              <a:latin typeface="微软雅黑" pitchFamily="34" charset="-122"/>
              <a:ea typeface="微软雅黑" pitchFamily="34" charset="-122"/>
              <a:cs typeface="+mn-cs"/>
            </a:rPr>
            <a:t>招商证券股份有限公司</a:t>
          </a:r>
          <a:endParaRPr lang="zh-CN" altLang="en-US" sz="1100" kern="1200" dirty="0">
            <a:solidFill>
              <a:sysClr val="windowText" lastClr="000000"/>
            </a:solidFill>
            <a:latin typeface="微软雅黑" pitchFamily="34" charset="-122"/>
            <a:ea typeface="微软雅黑" pitchFamily="34" charset="-122"/>
            <a:cs typeface="+mn-cs"/>
          </a:endParaRPr>
        </a:p>
      </dsp:txBody>
      <dsp:txXfrm>
        <a:off x="10809" y="241837"/>
        <a:ext cx="2227402" cy="199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9AD2-1BF2-4845-8C7A-9B14FA9A5034}">
      <dsp:nvSpPr>
        <dsp:cNvPr id="0" name=""/>
        <dsp:cNvSpPr/>
      </dsp:nvSpPr>
      <dsp:spPr>
        <a:xfrm>
          <a:off x="0" y="0"/>
          <a:ext cx="2249020" cy="193752"/>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zh-CN" altLang="en-US" sz="1100" kern="1200" dirty="0" smtClean="0">
              <a:solidFill>
                <a:sysClr val="windowText" lastClr="000000"/>
              </a:solidFill>
              <a:latin typeface="微软雅黑" pitchFamily="34" charset="-122"/>
              <a:ea typeface="微软雅黑" pitchFamily="34" charset="-122"/>
              <a:cs typeface="+mn-cs"/>
            </a:rPr>
            <a:t>招商局资本控股、资本管理</a:t>
          </a:r>
          <a:endParaRPr lang="zh-CN" altLang="en-US" sz="1100" kern="1200" dirty="0">
            <a:solidFill>
              <a:sysClr val="windowText" lastClr="000000"/>
            </a:solidFill>
            <a:latin typeface="微软雅黑" pitchFamily="34" charset="-122"/>
            <a:ea typeface="微软雅黑" pitchFamily="34" charset="-122"/>
            <a:cs typeface="+mn-cs"/>
          </a:endParaRPr>
        </a:p>
      </dsp:txBody>
      <dsp:txXfrm>
        <a:off x="9458" y="9458"/>
        <a:ext cx="2230104" cy="1748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2695D-762A-4EA0-A7D8-10534F574258}">
      <dsp:nvSpPr>
        <dsp:cNvPr id="0" name=""/>
        <dsp:cNvSpPr/>
      </dsp:nvSpPr>
      <dsp:spPr>
        <a:xfrm>
          <a:off x="0" y="0"/>
          <a:ext cx="3873383" cy="199928"/>
        </a:xfrm>
        <a:prstGeom prst="roundRect">
          <a:avLst/>
        </a:prstGeom>
        <a:gradFill rotWithShape="0">
          <a:gsLst>
            <a:gs pos="0">
              <a:srgbClr val="C0504D">
                <a:shade val="80000"/>
                <a:hueOff val="0"/>
                <a:satOff val="0"/>
                <a:lumOff val="0"/>
                <a:alphaOff val="0"/>
                <a:tint val="50000"/>
                <a:satMod val="300000"/>
              </a:srgbClr>
            </a:gs>
            <a:gs pos="35000">
              <a:srgbClr val="C0504D">
                <a:shade val="80000"/>
                <a:hueOff val="0"/>
                <a:satOff val="0"/>
                <a:lumOff val="0"/>
                <a:alphaOff val="0"/>
                <a:tint val="37000"/>
                <a:satMod val="300000"/>
              </a:srgbClr>
            </a:gs>
            <a:gs pos="100000">
              <a:srgbClr val="C0504D">
                <a:shade val="8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altLang="zh-CN" sz="1000" kern="1200" dirty="0" smtClean="0">
              <a:solidFill>
                <a:sysClr val="windowText" lastClr="000000"/>
              </a:solidFill>
              <a:latin typeface="微软雅黑" pitchFamily="34" charset="-122"/>
              <a:ea typeface="微软雅黑" pitchFamily="34" charset="-122"/>
              <a:cs typeface="+mn-cs"/>
            </a:rPr>
            <a:t>China Merchants Union (BVI) Ltd</a:t>
          </a:r>
          <a:endParaRPr lang="zh-CN" altLang="en-US" sz="1000" kern="1200" dirty="0">
            <a:solidFill>
              <a:sysClr val="windowText" lastClr="000000"/>
            </a:solidFill>
            <a:latin typeface="微软雅黑" pitchFamily="34" charset="-122"/>
            <a:ea typeface="微软雅黑" pitchFamily="34" charset="-122"/>
            <a:cs typeface="+mn-cs"/>
          </a:endParaRPr>
        </a:p>
      </dsp:txBody>
      <dsp:txXfrm>
        <a:off x="9760" y="9760"/>
        <a:ext cx="3853863" cy="1804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2015/11/27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2015/11/27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2015/11/27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2015/11/27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34" Type="http://schemas.openxmlformats.org/officeDocument/2006/relationships/diagramQuickStyle" Target="../diagrams/quickStyle7.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diagramData" Target="../diagrams/data7.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753042" y="2708920"/>
            <a:ext cx="7772400" cy="1326524"/>
          </a:xfrm>
        </p:spPr>
        <p:txBody>
          <a:bodyPr>
            <a:normAutofit/>
          </a:bodyPr>
          <a:lstStyle/>
          <a:p>
            <a:pPr algn="ctr"/>
            <a:r>
              <a:rPr lang="zh-CN" altLang="en-US" sz="3200" b="1" dirty="0" smtClean="0">
                <a:latin typeface="华文楷体" pitchFamily="2" charset="-122"/>
                <a:ea typeface="华文楷体" pitchFamily="2" charset="-122"/>
              </a:rPr>
              <a:t>“</a:t>
            </a:r>
            <a:r>
              <a:rPr lang="zh-CN" altLang="en-US" sz="3200" b="1" dirty="0">
                <a:latin typeface="华文楷体" pitchFamily="2" charset="-122"/>
                <a:ea typeface="华文楷体" pitchFamily="2" charset="-122"/>
              </a:rPr>
              <a:t>中保投</a:t>
            </a:r>
            <a:r>
              <a:rPr lang="en-US" altLang="zh-CN" sz="3200" b="1" dirty="0">
                <a:latin typeface="华文楷体" pitchFamily="2" charset="-122"/>
                <a:ea typeface="华文楷体" pitchFamily="2" charset="-122"/>
              </a:rPr>
              <a:t>-</a:t>
            </a:r>
            <a:r>
              <a:rPr lang="zh-CN" altLang="en-US" sz="3200" b="1" dirty="0">
                <a:latin typeface="华文楷体" pitchFamily="2" charset="-122"/>
                <a:ea typeface="华文楷体" pitchFamily="2" charset="-122"/>
              </a:rPr>
              <a:t>招商局轮船股份股权投资计划”</a:t>
            </a:r>
            <a:r>
              <a:rPr lang="en-US" altLang="zh-CN" sz="3200" b="1" dirty="0" smtClean="0">
                <a:latin typeface="华文楷体" pitchFamily="2" charset="-122"/>
                <a:ea typeface="华文楷体" pitchFamily="2" charset="-122"/>
              </a:rPr>
              <a:t/>
            </a:r>
            <a:br>
              <a:rPr lang="en-US" altLang="zh-CN" sz="3200" b="1" dirty="0" smtClean="0">
                <a:latin typeface="华文楷体" pitchFamily="2" charset="-122"/>
                <a:ea typeface="华文楷体" pitchFamily="2" charset="-122"/>
              </a:rPr>
            </a:br>
            <a:r>
              <a:rPr lang="zh-CN" altLang="en-US" sz="3200" b="1" dirty="0" smtClean="0">
                <a:latin typeface="华文楷体" pitchFamily="2" charset="-122"/>
                <a:ea typeface="华文楷体" pitchFamily="2" charset="-122"/>
              </a:rPr>
              <a:t>简介</a:t>
            </a:r>
            <a:endParaRPr lang="zh-CN" altLang="en-US" sz="3200" b="1" dirty="0">
              <a:latin typeface="华文楷体" pitchFamily="2" charset="-122"/>
              <a:ea typeface="华文楷体" pitchFamily="2" charset="-122"/>
            </a:endParaRPr>
          </a:p>
        </p:txBody>
      </p:sp>
      <p:sp>
        <p:nvSpPr>
          <p:cNvPr id="5" name="标题 3"/>
          <p:cNvSpPr txBox="1">
            <a:spLocks/>
          </p:cNvSpPr>
          <p:nvPr/>
        </p:nvSpPr>
        <p:spPr>
          <a:xfrm>
            <a:off x="772064" y="4220671"/>
            <a:ext cx="7772400" cy="637426"/>
          </a:xfrm>
          <a:prstGeom prst="rect">
            <a:avLst/>
          </a:prstGeom>
        </p:spPr>
        <p:txBody>
          <a:bodyPr vert="horz" wrap="square" lIns="91440" tIns="45720" rIns="91440" bIns="45720" rtlCol="0" anchor="ctr">
            <a:normAutofit/>
          </a:bodyPr>
          <a:lstStyle>
            <a:lvl1pPr algn="r" defTabSz="914400" rtl="0" eaLnBrk="1" latinLnBrk="0" hangingPunct="1">
              <a:lnSpc>
                <a:spcPct val="90000"/>
              </a:lnSpc>
              <a:spcBef>
                <a:spcPct val="0"/>
              </a:spcBef>
              <a:buNone/>
              <a:defRPr lang="en-US" altLang="en-US" sz="2800" b="1" kern="1200" dirty="0">
                <a:solidFill>
                  <a:srgbClr val="C7151D"/>
                </a:solidFill>
                <a:latin typeface="方正黑体简体" pitchFamily="65" charset="-122"/>
                <a:ea typeface="方正黑体简体" pitchFamily="65" charset="-122"/>
                <a:cs typeface="+mn-cs"/>
              </a:defRPr>
            </a:lvl1pPr>
          </a:lstStyle>
          <a:p>
            <a:pPr algn="ctr"/>
            <a:r>
              <a:rPr lang="en-US" altLang="zh-CN" sz="2000" dirty="0" smtClean="0">
                <a:latin typeface="华文楷体" pitchFamily="2" charset="-122"/>
                <a:ea typeface="华文楷体" pitchFamily="2" charset="-122"/>
              </a:rPr>
              <a:t>2015</a:t>
            </a:r>
            <a:r>
              <a:rPr lang="zh-CN" altLang="en-US" sz="2000" dirty="0" smtClean="0">
                <a:latin typeface="华文楷体" pitchFamily="2" charset="-122"/>
                <a:ea typeface="华文楷体" pitchFamily="2" charset="-122"/>
              </a:rPr>
              <a:t>年</a:t>
            </a:r>
            <a:r>
              <a:rPr lang="en-US" altLang="zh-CN" sz="2000" dirty="0" smtClean="0">
                <a:latin typeface="华文楷体" pitchFamily="2" charset="-122"/>
                <a:ea typeface="华文楷体" pitchFamily="2" charset="-122"/>
              </a:rPr>
              <a:t>11</a:t>
            </a:r>
            <a:r>
              <a:rPr lang="zh-CN" altLang="en-US" sz="2000" dirty="0" smtClean="0">
                <a:latin typeface="华文楷体" pitchFamily="2" charset="-122"/>
                <a:ea typeface="华文楷体" pitchFamily="2" charset="-122"/>
              </a:rPr>
              <a:t>月</a:t>
            </a:r>
            <a:endParaRPr lang="zh-CN" altLang="en-US" sz="2000" dirty="0">
              <a:latin typeface="华文楷体" pitchFamily="2" charset="-122"/>
              <a:ea typeface="华文楷体" pitchFamily="2" charset="-122"/>
            </a:endParaRPr>
          </a:p>
        </p:txBody>
      </p:sp>
    </p:spTree>
    <p:extLst>
      <p:ext uri="{BB962C8B-B14F-4D97-AF65-F5344CB8AC3E}">
        <p14:creationId xmlns:p14="http://schemas.microsoft.com/office/powerpoint/2010/main" val="234124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2389" y="770590"/>
            <a:ext cx="902811" cy="480131"/>
          </a:xfrm>
        </p:spPr>
        <p:txBody>
          <a:bodyPr vert="horz" lIns="91440" tIns="45720" rIns="91440" bIns="45720" rtlCol="0" anchor="ctr">
            <a:noAutofit/>
          </a:bodyPr>
          <a:lstStyle/>
          <a:p>
            <a:pPr algn="l">
              <a:spcBef>
                <a:spcPts val="1000"/>
              </a:spcBef>
            </a:pPr>
            <a:r>
              <a:rPr lang="zh-CN" altLang="en-US" sz="2400" b="1" dirty="0">
                <a:solidFill>
                  <a:srgbClr val="C00000"/>
                </a:solidFill>
                <a:latin typeface="华文楷体" pitchFamily="2" charset="-122"/>
                <a:ea typeface="华文楷体" pitchFamily="2" charset="-122"/>
                <a:cs typeface="+mn-cs"/>
              </a:rPr>
              <a:t>目录</a:t>
            </a:r>
          </a:p>
        </p:txBody>
      </p:sp>
      <p:sp>
        <p:nvSpPr>
          <p:cNvPr id="33" name="TextBox 32"/>
          <p:cNvSpPr txBox="1">
            <a:spLocks noChangeArrowheads="1"/>
          </p:cNvSpPr>
          <p:nvPr/>
        </p:nvSpPr>
        <p:spPr bwMode="auto">
          <a:xfrm>
            <a:off x="1111976" y="2537954"/>
            <a:ext cx="568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第二章    交易亮点</a:t>
            </a:r>
            <a:endParaRPr lang="zh-CN" altLang="en-US" sz="2000" dirty="0">
              <a:solidFill>
                <a:srgbClr val="000000"/>
              </a:solidFill>
              <a:latin typeface="华文楷体" pitchFamily="2" charset="-122"/>
              <a:ea typeface="华文楷体" pitchFamily="2" charset="-122"/>
            </a:endParaRPr>
          </a:p>
        </p:txBody>
      </p:sp>
      <p:sp>
        <p:nvSpPr>
          <p:cNvPr id="44" name="TextBox 13"/>
          <p:cNvSpPr txBox="1">
            <a:spLocks noChangeArrowheads="1"/>
          </p:cNvSpPr>
          <p:nvPr/>
        </p:nvSpPr>
        <p:spPr bwMode="auto">
          <a:xfrm>
            <a:off x="1111976" y="3263442"/>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dirty="0" smtClean="0">
                <a:solidFill>
                  <a:srgbClr val="000000"/>
                </a:solidFill>
                <a:latin typeface="华文楷体" pitchFamily="2" charset="-122"/>
                <a:ea typeface="华文楷体" pitchFamily="2" charset="-122"/>
              </a:rPr>
              <a:t>第三章    目标公司</a:t>
            </a:r>
            <a:endParaRPr lang="zh-CN" altLang="en-US" sz="2000" dirty="0">
              <a:solidFill>
                <a:srgbClr val="000000"/>
              </a:solidFill>
              <a:latin typeface="华文楷体" pitchFamily="2" charset="-122"/>
              <a:ea typeface="华文楷体" pitchFamily="2" charset="-122"/>
            </a:endParaRPr>
          </a:p>
        </p:txBody>
      </p:sp>
      <p:grpSp>
        <p:nvGrpSpPr>
          <p:cNvPr id="3" name="组合 2"/>
          <p:cNvGrpSpPr/>
          <p:nvPr/>
        </p:nvGrpSpPr>
        <p:grpSpPr>
          <a:xfrm>
            <a:off x="1111976" y="2266492"/>
            <a:ext cx="4679950" cy="0"/>
            <a:chOff x="1111976" y="2266492"/>
            <a:chExt cx="4679950" cy="0"/>
          </a:xfrm>
        </p:grpSpPr>
        <p:cxnSp>
          <p:nvCxnSpPr>
            <p:cNvPr id="47" name="直接连接符 46"/>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9" name="TextBox 19"/>
          <p:cNvSpPr txBox="1">
            <a:spLocks noChangeArrowheads="1"/>
          </p:cNvSpPr>
          <p:nvPr/>
        </p:nvSpPr>
        <p:spPr bwMode="auto">
          <a:xfrm>
            <a:off x="1111976" y="1834692"/>
            <a:ext cx="4679950" cy="400110"/>
          </a:xfrm>
          <a:prstGeom prst="rect">
            <a:avLst/>
          </a:prstGeom>
          <a:noFill/>
          <a:ln w="9525">
            <a:noFill/>
            <a:miter lim="800000"/>
            <a:headEnd/>
            <a:tailEnd/>
          </a:ln>
          <a:extLst/>
        </p:spPr>
        <p:txBody>
          <a:bodyPr wrap="squar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a:solidFill>
                  <a:srgbClr val="000000"/>
                </a:solidFill>
                <a:latin typeface="华文楷体" pitchFamily="2" charset="-122"/>
                <a:ea typeface="华文楷体" pitchFamily="2" charset="-122"/>
              </a:rPr>
              <a:t>第一</a:t>
            </a:r>
            <a:r>
              <a:rPr lang="zh-CN" altLang="en-US" sz="2000" b="0" dirty="0" smtClean="0">
                <a:solidFill>
                  <a:srgbClr val="000000"/>
                </a:solidFill>
                <a:latin typeface="华文楷体" pitchFamily="2" charset="-122"/>
                <a:ea typeface="华文楷体" pitchFamily="2" charset="-122"/>
              </a:rPr>
              <a:t>章    交易结构</a:t>
            </a:r>
            <a:endParaRPr lang="zh-CN" altLang="en-US" sz="2000" b="0" dirty="0">
              <a:solidFill>
                <a:srgbClr val="000000"/>
              </a:solidFill>
              <a:latin typeface="华文楷体" pitchFamily="2" charset="-122"/>
              <a:ea typeface="华文楷体" pitchFamily="2" charset="-122"/>
            </a:endParaRPr>
          </a:p>
        </p:txBody>
      </p:sp>
      <p:grpSp>
        <p:nvGrpSpPr>
          <p:cNvPr id="52" name="组合 51"/>
          <p:cNvGrpSpPr/>
          <p:nvPr/>
        </p:nvGrpSpPr>
        <p:grpSpPr>
          <a:xfrm>
            <a:off x="1111976" y="2943956"/>
            <a:ext cx="4679950" cy="0"/>
            <a:chOff x="1111976" y="2266492"/>
            <a:chExt cx="4679950" cy="0"/>
          </a:xfrm>
        </p:grpSpPr>
        <p:cxnSp>
          <p:nvCxnSpPr>
            <p:cNvPr id="53" name="直接连接符 52"/>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1111976" y="3739692"/>
            <a:ext cx="4679950" cy="0"/>
            <a:chOff x="1111976" y="2266492"/>
            <a:chExt cx="4679950" cy="0"/>
          </a:xfrm>
        </p:grpSpPr>
        <p:cxnSp>
          <p:nvCxnSpPr>
            <p:cNvPr id="56" name="直接连接符 55"/>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TextBox 13"/>
          <p:cNvSpPr txBox="1">
            <a:spLocks noChangeArrowheads="1"/>
          </p:cNvSpPr>
          <p:nvPr/>
        </p:nvSpPr>
        <p:spPr bwMode="auto">
          <a:xfrm>
            <a:off x="1126264" y="4050842"/>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第四章    交易对手</a:t>
            </a:r>
            <a:endParaRPr lang="zh-CN" altLang="en-US" sz="2000" dirty="0">
              <a:solidFill>
                <a:srgbClr val="000000"/>
              </a:solidFill>
              <a:latin typeface="华文楷体" pitchFamily="2" charset="-122"/>
              <a:ea typeface="华文楷体" pitchFamily="2" charset="-122"/>
            </a:endParaRPr>
          </a:p>
        </p:txBody>
      </p:sp>
      <p:grpSp>
        <p:nvGrpSpPr>
          <p:cNvPr id="16" name="组合 15"/>
          <p:cNvGrpSpPr/>
          <p:nvPr/>
        </p:nvGrpSpPr>
        <p:grpSpPr>
          <a:xfrm>
            <a:off x="1126264" y="4527092"/>
            <a:ext cx="4679950" cy="0"/>
            <a:chOff x="1111976" y="2266492"/>
            <a:chExt cx="4679950" cy="0"/>
          </a:xfrm>
        </p:grpSpPr>
        <p:cxnSp>
          <p:nvCxnSpPr>
            <p:cNvPr id="17" name="直接连接符 16"/>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9" name="TextBox 13"/>
          <p:cNvSpPr txBox="1">
            <a:spLocks noChangeArrowheads="1"/>
          </p:cNvSpPr>
          <p:nvPr/>
        </p:nvSpPr>
        <p:spPr bwMode="auto">
          <a:xfrm>
            <a:off x="1151664" y="4742534"/>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第五章    交易要点</a:t>
            </a:r>
            <a:endParaRPr lang="zh-CN" altLang="en-US" sz="2000" dirty="0">
              <a:solidFill>
                <a:srgbClr val="000000"/>
              </a:solidFill>
              <a:latin typeface="华文楷体" pitchFamily="2" charset="-122"/>
              <a:ea typeface="华文楷体" pitchFamily="2" charset="-122"/>
            </a:endParaRPr>
          </a:p>
        </p:txBody>
      </p:sp>
      <p:grpSp>
        <p:nvGrpSpPr>
          <p:cNvPr id="20" name="组合 19"/>
          <p:cNvGrpSpPr/>
          <p:nvPr/>
        </p:nvGrpSpPr>
        <p:grpSpPr>
          <a:xfrm>
            <a:off x="1151664" y="5218784"/>
            <a:ext cx="4679950" cy="0"/>
            <a:chOff x="1111976" y="2266492"/>
            <a:chExt cx="4679950" cy="0"/>
          </a:xfrm>
        </p:grpSpPr>
        <p:cxnSp>
          <p:nvCxnSpPr>
            <p:cNvPr id="21" name="直接连接符 20"/>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9505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542388" y="798289"/>
            <a:ext cx="4372511"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招商局轮船股份历史沿革</a:t>
            </a:r>
          </a:p>
        </p:txBody>
      </p:sp>
      <p:sp>
        <p:nvSpPr>
          <p:cNvPr id="6" name="Rectangle 39"/>
          <p:cNvSpPr>
            <a:spLocks noChangeArrowheads="1"/>
          </p:cNvSpPr>
          <p:nvPr/>
        </p:nvSpPr>
        <p:spPr bwMode="auto">
          <a:xfrm>
            <a:off x="336322" y="3298451"/>
            <a:ext cx="8470901" cy="3308378"/>
          </a:xfrm>
          <a:prstGeom prst="rect">
            <a:avLst/>
          </a:prstGeom>
          <a:noFill/>
          <a:ln w="9525">
            <a:noFill/>
            <a:miter lim="800000"/>
            <a:headEnd/>
            <a:tailEnd/>
          </a:ln>
        </p:spPr>
        <p:txBody>
          <a:bodyPr lIns="90453" tIns="44432" rIns="90453" bIns="44432"/>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771" indent="-342771" algn="just" rtl="0" eaLnBrk="0" hangingPunct="0">
              <a:lnSpc>
                <a:spcPct val="120000"/>
              </a:lnSpc>
              <a:spcBef>
                <a:spcPct val="20000"/>
              </a:spcBef>
              <a:buClr>
                <a:srgbClr val="C00000"/>
              </a:buClr>
              <a:buSzPct val="80000"/>
              <a:buFont typeface="Wingdings" pitchFamily="2" charset="2"/>
              <a:buChar char="p"/>
            </a:pPr>
            <a:r>
              <a:rPr kumimoji="1" lang="zh-CN" altLang="en-US" sz="1400" kern="1200" dirty="0">
                <a:latin typeface="华文楷体" pitchFamily="2" charset="-122"/>
                <a:ea typeface="华文楷体" pitchFamily="2" charset="-122"/>
                <a:cs typeface="Arial" pitchFamily="34" charset="0"/>
              </a:rPr>
              <a:t>招商局是中国民族工商业的先驱，于</a:t>
            </a:r>
            <a:r>
              <a:rPr kumimoji="1" lang="en-US" altLang="zh-CN" sz="1400" kern="1200" dirty="0">
                <a:latin typeface="华文楷体" pitchFamily="2" charset="-122"/>
                <a:ea typeface="华文楷体" pitchFamily="2" charset="-122"/>
                <a:cs typeface="Arial" pitchFamily="34" charset="0"/>
              </a:rPr>
              <a:t>1872</a:t>
            </a:r>
            <a:r>
              <a:rPr kumimoji="1" lang="zh-CN" altLang="en-US" sz="1400" kern="1200" dirty="0">
                <a:latin typeface="华文楷体" pitchFamily="2" charset="-122"/>
                <a:ea typeface="华文楷体" pitchFamily="2" charset="-122"/>
                <a:cs typeface="Arial" pitchFamily="34" charset="0"/>
              </a:rPr>
              <a:t>年晚清洋务运动时期在上海成立</a:t>
            </a:r>
            <a:r>
              <a:rPr lang="zh-CN" altLang="en-US" sz="1400" kern="1200" dirty="0">
                <a:latin typeface="华文楷体" pitchFamily="2" charset="-122"/>
                <a:ea typeface="华文楷体" pitchFamily="2" charset="-122"/>
                <a:cs typeface="Arial" pitchFamily="34" charset="0"/>
              </a:rPr>
              <a:t>“</a:t>
            </a:r>
            <a:r>
              <a:rPr lang="zh-TW" altLang="zh-CN" sz="1400" kern="1200" dirty="0">
                <a:latin typeface="华文楷体" pitchFamily="2" charset="-122"/>
                <a:ea typeface="华文楷体" pitchFamily="2" charset="-122"/>
                <a:cs typeface="Arial" pitchFamily="34" charset="0"/>
              </a:rPr>
              <a:t>轮</a:t>
            </a:r>
            <a:r>
              <a:rPr lang="zh-TW" altLang="en-US" sz="1400" kern="1200" dirty="0">
                <a:latin typeface="华文楷体" pitchFamily="2" charset="-122"/>
                <a:ea typeface="华文楷体" pitchFamily="2" charset="-122"/>
                <a:cs typeface="Arial" pitchFamily="34" charset="0"/>
              </a:rPr>
              <a:t>船</a:t>
            </a:r>
            <a:r>
              <a:rPr lang="zh-CN" altLang="en-US" sz="1400" kern="1200" dirty="0">
                <a:latin typeface="华文楷体" pitchFamily="2" charset="-122"/>
                <a:ea typeface="华文楷体" pitchFamily="2" charset="-122"/>
                <a:cs typeface="Arial" pitchFamily="34" charset="0"/>
              </a:rPr>
              <a:t>招商公局”，是中国</a:t>
            </a:r>
            <a:r>
              <a:rPr lang="zh-TW" altLang="zh-CN" sz="1400" kern="1200" dirty="0">
                <a:latin typeface="华文楷体" pitchFamily="2" charset="-122"/>
                <a:ea typeface="华文楷体" pitchFamily="2" charset="-122"/>
                <a:cs typeface="Arial" pitchFamily="34" charset="0"/>
              </a:rPr>
              <a:t>历</a:t>
            </a:r>
            <a:r>
              <a:rPr lang="zh-CN" altLang="en-US" sz="1400" kern="1200" dirty="0">
                <a:latin typeface="华文楷体" pitchFamily="2" charset="-122"/>
                <a:ea typeface="华文楷体" pitchFamily="2" charset="-122"/>
                <a:cs typeface="Arial" pitchFamily="34" charset="0"/>
              </a:rPr>
              <a:t>史上第一家民族航运企业；</a:t>
            </a:r>
            <a:endParaRPr kumimoji="1" lang="en-US" altLang="zh-CN" sz="1400" kern="1200" dirty="0">
              <a:latin typeface="华文楷体" pitchFamily="2" charset="-122"/>
              <a:ea typeface="华文楷体" pitchFamily="2" charset="-122"/>
              <a:cs typeface="Arial" pitchFamily="34" charset="0"/>
            </a:endParaRPr>
          </a:p>
          <a:p>
            <a:pPr marL="342771" indent="-342771" algn="just" rtl="0" eaLnBrk="0" hangingPunct="0">
              <a:lnSpc>
                <a:spcPct val="120000"/>
              </a:lnSpc>
              <a:spcBef>
                <a:spcPct val="20000"/>
              </a:spcBef>
              <a:buClr>
                <a:srgbClr val="C00000"/>
              </a:buClr>
              <a:buSzPct val="80000"/>
              <a:buFont typeface="Wingdings" pitchFamily="2" charset="2"/>
              <a:buChar char="p"/>
            </a:pPr>
            <a:r>
              <a:rPr kumimoji="1" lang="zh-CN" altLang="en-US" sz="1400" kern="1200" dirty="0">
                <a:latin typeface="华文楷体" pitchFamily="2" charset="-122"/>
                <a:ea typeface="华文楷体" pitchFamily="2" charset="-122"/>
                <a:cs typeface="Arial" pitchFamily="34" charset="0"/>
              </a:rPr>
              <a:t>几经演变，</a:t>
            </a:r>
            <a:r>
              <a:rPr kumimoji="1" lang="en-US" altLang="zh-CN" sz="1400" kern="1200" dirty="0">
                <a:latin typeface="华文楷体" pitchFamily="2" charset="-122"/>
                <a:ea typeface="华文楷体" pitchFamily="2" charset="-122"/>
                <a:cs typeface="Arial" pitchFamily="34" charset="0"/>
              </a:rPr>
              <a:t>1948</a:t>
            </a:r>
            <a:r>
              <a:rPr kumimoji="1" lang="zh-CN" altLang="en-US" sz="1400" kern="1200" dirty="0">
                <a:latin typeface="华文楷体" pitchFamily="2" charset="-122"/>
                <a:ea typeface="华文楷体" pitchFamily="2" charset="-122"/>
                <a:cs typeface="Arial" pitchFamily="34" charset="0"/>
              </a:rPr>
              <a:t>年更名为“招商局轮船股份有限公司”（“轮船股份”），</a:t>
            </a:r>
            <a:r>
              <a:rPr lang="en-US" altLang="zh-CN" sz="1400" kern="1200" dirty="0">
                <a:latin typeface="华文楷体" pitchFamily="2" charset="-122"/>
                <a:ea typeface="华文楷体" pitchFamily="2" charset="-122"/>
                <a:cs typeface="Arial" pitchFamily="34" charset="0"/>
              </a:rPr>
              <a:t>1950</a:t>
            </a:r>
            <a:r>
              <a:rPr lang="zh-CN" altLang="en-US" sz="1400" kern="1200" dirty="0">
                <a:latin typeface="华文楷体" pitchFamily="2" charset="-122"/>
                <a:ea typeface="华文楷体" pitchFamily="2" charset="-122"/>
                <a:cs typeface="Arial" pitchFamily="34" charset="0"/>
              </a:rPr>
              <a:t>年，上海总公司改为“中国人民轮船</a:t>
            </a:r>
            <a:r>
              <a:rPr lang="zh-TW" altLang="zh-CN" sz="1400" kern="1200" dirty="0">
                <a:latin typeface="华文楷体" pitchFamily="2" charset="-122"/>
                <a:ea typeface="华文楷体" pitchFamily="2" charset="-122"/>
                <a:cs typeface="Arial" pitchFamily="34" charset="0"/>
              </a:rPr>
              <a:t>总</a:t>
            </a:r>
            <a:r>
              <a:rPr lang="zh-CN" altLang="en-US" sz="1400" kern="1200" dirty="0">
                <a:latin typeface="华文楷体" pitchFamily="2" charset="-122"/>
                <a:ea typeface="华文楷体" pitchFamily="2" charset="-122"/>
                <a:cs typeface="Arial" pitchFamily="34" charset="0"/>
              </a:rPr>
              <a:t>公司”，后改组并入交通部。</a:t>
            </a:r>
            <a:r>
              <a:rPr kumimoji="1" lang="zh-CN" altLang="zh-CN" sz="1400" kern="1200" dirty="0">
                <a:latin typeface="华文楷体" pitchFamily="2" charset="-122"/>
                <a:ea typeface="华文楷体" pitchFamily="2" charset="-122"/>
                <a:cs typeface="Arial" pitchFamily="34" charset="0"/>
              </a:rPr>
              <a:t>解放后一直沿用此名开展业务，在海内外都有较大影响</a:t>
            </a:r>
            <a:r>
              <a:rPr kumimoji="1" lang="zh-CN" altLang="en-US" sz="1400" kern="1200" dirty="0">
                <a:latin typeface="华文楷体" pitchFamily="2" charset="-122"/>
                <a:ea typeface="华文楷体" pitchFamily="2" charset="-122"/>
                <a:cs typeface="Arial" pitchFamily="34" charset="0"/>
              </a:rPr>
              <a:t>。</a:t>
            </a:r>
            <a:r>
              <a:rPr lang="zh-CN" altLang="en-US" sz="1400" kern="1200" dirty="0">
                <a:latin typeface="华文楷体" pitchFamily="2" charset="-122"/>
                <a:ea typeface="华文楷体" pitchFamily="2" charset="-122"/>
                <a:cs typeface="Arial" pitchFamily="34" charset="0"/>
              </a:rPr>
              <a:t>招商局的名称在香港得到继承和保留</a:t>
            </a:r>
            <a:r>
              <a:rPr lang="en-US" altLang="zh-CN" sz="1400" kern="1200" dirty="0">
                <a:latin typeface="华文楷体" pitchFamily="2" charset="-122"/>
                <a:ea typeface="华文楷体" pitchFamily="2" charset="-122"/>
                <a:cs typeface="Arial" pitchFamily="34" charset="0"/>
              </a:rPr>
              <a:t>﹐</a:t>
            </a:r>
            <a:r>
              <a:rPr lang="zh-CN" altLang="en-US" sz="1400" kern="1200" dirty="0">
                <a:latin typeface="华文楷体" pitchFamily="2" charset="-122"/>
                <a:ea typeface="华文楷体" pitchFamily="2" charset="-122"/>
                <a:cs typeface="Arial" pitchFamily="34" charset="0"/>
              </a:rPr>
              <a:t>成为交通部驻港机构；</a:t>
            </a:r>
          </a:p>
          <a:p>
            <a:pPr marL="342771" indent="-342771" algn="just" rtl="0" eaLnBrk="0" hangingPunct="0">
              <a:lnSpc>
                <a:spcPct val="120000"/>
              </a:lnSpc>
              <a:spcBef>
                <a:spcPct val="20000"/>
              </a:spcBef>
              <a:buClr>
                <a:srgbClr val="C00000"/>
              </a:buClr>
              <a:buSzPct val="80000"/>
              <a:buFont typeface="Wingdings" pitchFamily="2" charset="2"/>
              <a:buChar char="p"/>
            </a:pPr>
            <a:r>
              <a:rPr lang="en-US" altLang="zh-CN" sz="1400" kern="1200" dirty="0">
                <a:latin typeface="华文楷体" pitchFamily="2" charset="-122"/>
                <a:ea typeface="华文楷体" pitchFamily="2" charset="-122"/>
                <a:cs typeface="Arial" pitchFamily="34" charset="0"/>
              </a:rPr>
              <a:t>1979</a:t>
            </a:r>
            <a:r>
              <a:rPr lang="zh-CN" altLang="en-US" sz="1400" kern="1200" dirty="0">
                <a:latin typeface="华文楷体" pitchFamily="2" charset="-122"/>
                <a:ea typeface="华文楷体" pitchFamily="2" charset="-122"/>
                <a:cs typeface="Arial" pitchFamily="34" charset="0"/>
              </a:rPr>
              <a:t>年，投资创立中国第一个对外开放经济开发区</a:t>
            </a:r>
            <a:r>
              <a:rPr lang="en-US" altLang="zh-CN" sz="1400" kern="1200" dirty="0">
                <a:latin typeface="华文楷体" pitchFamily="2" charset="-122"/>
                <a:ea typeface="华文楷体" pitchFamily="2" charset="-122"/>
                <a:cs typeface="Arial" pitchFamily="34" charset="0"/>
              </a:rPr>
              <a:t>-</a:t>
            </a:r>
            <a:r>
              <a:rPr lang="zh-CN" altLang="en-US" sz="1400" kern="1200" dirty="0">
                <a:latin typeface="华文楷体" pitchFamily="2" charset="-122"/>
                <a:ea typeface="华文楷体" pitchFamily="2" charset="-122"/>
                <a:cs typeface="Arial" pitchFamily="34" charset="0"/>
              </a:rPr>
              <a:t>蛇口工业区，之后又创</a:t>
            </a:r>
            <a:r>
              <a:rPr lang="zh-TW" altLang="en-US" sz="1400" kern="1200" dirty="0">
                <a:latin typeface="华文楷体" pitchFamily="2" charset="-122"/>
                <a:ea typeface="华文楷体" pitchFamily="2" charset="-122"/>
                <a:cs typeface="Arial" pitchFamily="34" charset="0"/>
              </a:rPr>
              <a:t>立</a:t>
            </a:r>
            <a:r>
              <a:rPr lang="zh-CN" altLang="en-US" sz="1400" kern="1200" dirty="0">
                <a:latin typeface="华文楷体" pitchFamily="2" charset="-122"/>
                <a:ea typeface="华文楷体" pitchFamily="2" charset="-122"/>
                <a:cs typeface="Arial" pitchFamily="34" charset="0"/>
              </a:rPr>
              <a:t>了招商银行</a:t>
            </a:r>
            <a:r>
              <a:rPr lang="en-US" altLang="zh-CN" sz="1400" kern="1200" dirty="0">
                <a:latin typeface="华文楷体" pitchFamily="2" charset="-122"/>
                <a:ea typeface="华文楷体" pitchFamily="2" charset="-122"/>
                <a:cs typeface="Arial" pitchFamily="34" charset="0"/>
              </a:rPr>
              <a:t>﹑</a:t>
            </a:r>
            <a:r>
              <a:rPr lang="zh-CN" altLang="en-US" sz="1400" kern="1200" dirty="0">
                <a:latin typeface="华文楷体" pitchFamily="2" charset="-122"/>
                <a:ea typeface="华文楷体" pitchFamily="2" charset="-122"/>
                <a:cs typeface="Arial" pitchFamily="34" charset="0"/>
              </a:rPr>
              <a:t>平安保险公司</a:t>
            </a:r>
            <a:r>
              <a:rPr lang="zh-TW" altLang="en-US" sz="1400" kern="1200" dirty="0">
                <a:latin typeface="华文楷体" pitchFamily="2" charset="-122"/>
                <a:ea typeface="华文楷体" pitchFamily="2" charset="-122"/>
                <a:cs typeface="Arial" pitchFamily="34" charset="0"/>
              </a:rPr>
              <a:t>、中集集</a:t>
            </a:r>
            <a:r>
              <a:rPr lang="zh-CN" altLang="en-US" sz="1400" kern="1200" dirty="0">
                <a:latin typeface="华文楷体" pitchFamily="2" charset="-122"/>
                <a:ea typeface="华文楷体" pitchFamily="2" charset="-122"/>
                <a:cs typeface="Arial" pitchFamily="34" charset="0"/>
              </a:rPr>
              <a:t>团等；</a:t>
            </a:r>
          </a:p>
          <a:p>
            <a:pPr marL="342771" indent="-342771" algn="just" rtl="0" eaLnBrk="0" hangingPunct="0">
              <a:lnSpc>
                <a:spcPct val="120000"/>
              </a:lnSpc>
              <a:spcBef>
                <a:spcPct val="20000"/>
              </a:spcBef>
              <a:buClr>
                <a:srgbClr val="C00000"/>
              </a:buClr>
              <a:buSzPct val="80000"/>
              <a:buFont typeface="Wingdings" pitchFamily="2" charset="2"/>
              <a:buChar char="p"/>
            </a:pPr>
            <a:r>
              <a:rPr lang="en-US" altLang="zh-CN" sz="1400" kern="1200" dirty="0">
                <a:latin typeface="华文楷体" pitchFamily="2" charset="-122"/>
                <a:ea typeface="华文楷体" pitchFamily="2" charset="-122"/>
                <a:cs typeface="Arial" pitchFamily="34" charset="0"/>
              </a:rPr>
              <a:t>1985</a:t>
            </a:r>
            <a:r>
              <a:rPr lang="zh-CN" altLang="en-US" sz="1400" kern="1200" dirty="0">
                <a:latin typeface="华文楷体" pitchFamily="2" charset="-122"/>
                <a:ea typeface="华文楷体" pitchFamily="2" charset="-122"/>
                <a:cs typeface="Arial" pitchFamily="34" charset="0"/>
              </a:rPr>
              <a:t>年，成立招商局集团有限公司</a:t>
            </a:r>
            <a:r>
              <a:rPr lang="zh-TW" altLang="en-US" sz="1400" kern="1200" dirty="0">
                <a:latin typeface="华文楷体" pitchFamily="2" charset="-122"/>
                <a:ea typeface="华文楷体" pitchFamily="2" charset="-122"/>
                <a:cs typeface="Arial" pitchFamily="34" charset="0"/>
              </a:rPr>
              <a:t>，</a:t>
            </a:r>
            <a:r>
              <a:rPr lang="zh-CN" altLang="en-US" sz="1400" kern="1200" dirty="0">
                <a:latin typeface="华文楷体" pitchFamily="2" charset="-122"/>
                <a:ea typeface="华文楷体" pitchFamily="2" charset="-122"/>
                <a:cs typeface="Arial" pitchFamily="34" charset="0"/>
              </a:rPr>
              <a:t>同时保留了 “招商局</a:t>
            </a:r>
            <a:r>
              <a:rPr lang="zh-TW" altLang="zh-CN" sz="1400" kern="1200" dirty="0">
                <a:latin typeface="华文楷体" pitchFamily="2" charset="-122"/>
                <a:ea typeface="华文楷体" pitchFamily="2" charset="-122"/>
                <a:cs typeface="Arial" pitchFamily="34" charset="0"/>
              </a:rPr>
              <a:t>轮</a:t>
            </a:r>
            <a:r>
              <a:rPr lang="zh-CN" altLang="en-US" sz="1400" kern="1200" dirty="0">
                <a:latin typeface="华文楷体" pitchFamily="2" charset="-122"/>
                <a:ea typeface="华文楷体" pitchFamily="2" charset="-122"/>
                <a:cs typeface="Arial" pitchFamily="34" charset="0"/>
              </a:rPr>
              <a:t>船股份有限公司</a:t>
            </a:r>
            <a:r>
              <a:rPr lang="zh-CN" altLang="en-US" sz="1400" kern="1200" dirty="0" smtClean="0">
                <a:latin typeface="华文楷体" pitchFamily="2" charset="-122"/>
                <a:ea typeface="华文楷体" pitchFamily="2" charset="-122"/>
                <a:cs typeface="Arial" pitchFamily="34" charset="0"/>
              </a:rPr>
              <a:t>”的</a:t>
            </a:r>
            <a:r>
              <a:rPr lang="zh-CN" altLang="en-US" sz="1400" kern="1200" dirty="0">
                <a:latin typeface="华文楷体" pitchFamily="2" charset="-122"/>
                <a:ea typeface="华文楷体" pitchFamily="2" charset="-122"/>
                <a:cs typeface="Arial" pitchFamily="34" charset="0"/>
              </a:rPr>
              <a:t>百年字号。</a:t>
            </a:r>
            <a:r>
              <a:rPr kumimoji="1" lang="zh-CN" altLang="zh-CN" sz="1400" kern="1200" dirty="0">
                <a:latin typeface="华文楷体" pitchFamily="2" charset="-122"/>
                <a:ea typeface="华文楷体" pitchFamily="2" charset="-122"/>
                <a:cs typeface="Arial" pitchFamily="34" charset="0"/>
              </a:rPr>
              <a:t>招商局集团有限公司为轮船股份的母</a:t>
            </a:r>
            <a:r>
              <a:rPr kumimoji="1" lang="zh-CN" altLang="zh-CN" sz="1400" kern="1200" dirty="0" smtClean="0">
                <a:latin typeface="华文楷体" pitchFamily="2" charset="-122"/>
                <a:ea typeface="华文楷体" pitchFamily="2" charset="-122"/>
                <a:cs typeface="Arial" pitchFamily="34" charset="0"/>
              </a:rPr>
              <a:t>公司</a:t>
            </a:r>
            <a:r>
              <a:rPr kumimoji="1" lang="en-US" altLang="zh-CN" sz="1400" kern="1200" dirty="0" smtClean="0">
                <a:latin typeface="华文楷体" pitchFamily="2" charset="-122"/>
                <a:ea typeface="华文楷体" pitchFamily="2" charset="-122"/>
                <a:cs typeface="Arial" pitchFamily="34" charset="0"/>
              </a:rPr>
              <a:t>;</a:t>
            </a:r>
            <a:endParaRPr kumimoji="1" lang="en-US" altLang="zh-CN" sz="1400" kern="1200" dirty="0">
              <a:latin typeface="华文楷体" pitchFamily="2" charset="-122"/>
              <a:ea typeface="华文楷体" pitchFamily="2" charset="-122"/>
              <a:cs typeface="Arial" pitchFamily="34" charset="0"/>
            </a:endParaRPr>
          </a:p>
          <a:p>
            <a:pPr marL="342771" indent="-342771" algn="just" rtl="0" eaLnBrk="0" hangingPunct="0">
              <a:lnSpc>
                <a:spcPct val="120000"/>
              </a:lnSpc>
              <a:spcBef>
                <a:spcPct val="20000"/>
              </a:spcBef>
              <a:buClr>
                <a:srgbClr val="C00000"/>
              </a:buClr>
              <a:buSzPct val="80000"/>
              <a:buFont typeface="Wingdings" pitchFamily="2" charset="2"/>
              <a:buChar char="p"/>
            </a:pPr>
            <a:r>
              <a:rPr kumimoji="1" lang="zh-CN" altLang="en-US" sz="1400" kern="1200" dirty="0">
                <a:latin typeface="华文楷体" pitchFamily="2" charset="-122"/>
                <a:ea typeface="华文楷体" pitchFamily="2" charset="-122"/>
                <a:cs typeface="Arial" pitchFamily="34" charset="0"/>
              </a:rPr>
              <a:t>轮船股份于</a:t>
            </a:r>
            <a:r>
              <a:rPr kumimoji="1" lang="en-US" altLang="zh-CN" sz="1400" kern="1200" dirty="0">
                <a:latin typeface="华文楷体" pitchFamily="2" charset="-122"/>
                <a:ea typeface="华文楷体" pitchFamily="2" charset="-122"/>
                <a:cs typeface="Arial" pitchFamily="34" charset="0"/>
              </a:rPr>
              <a:t>1992</a:t>
            </a:r>
            <a:r>
              <a:rPr kumimoji="1" lang="zh-CN" altLang="en-US" sz="1400" kern="1200" dirty="0">
                <a:latin typeface="华文楷体" pitchFamily="2" charset="-122"/>
                <a:ea typeface="华文楷体" pitchFamily="2" charset="-122"/>
                <a:cs typeface="Arial" pitchFamily="34" charset="0"/>
              </a:rPr>
              <a:t>年</a:t>
            </a:r>
            <a:r>
              <a:rPr kumimoji="1" lang="en-US" altLang="zh-CN" sz="1400" kern="1200" dirty="0">
                <a:latin typeface="华文楷体" pitchFamily="2" charset="-122"/>
                <a:ea typeface="华文楷体" pitchFamily="2" charset="-122"/>
                <a:cs typeface="Arial" pitchFamily="34" charset="0"/>
              </a:rPr>
              <a:t>2</a:t>
            </a:r>
            <a:r>
              <a:rPr kumimoji="1" lang="zh-CN" altLang="en-US" sz="1400" kern="1200" dirty="0">
                <a:latin typeface="华文楷体" pitchFamily="2" charset="-122"/>
                <a:ea typeface="华文楷体" pitchFamily="2" charset="-122"/>
                <a:cs typeface="Arial" pitchFamily="34" charset="0"/>
              </a:rPr>
              <a:t>月</a:t>
            </a:r>
            <a:r>
              <a:rPr kumimoji="1" lang="en-US" altLang="zh-CN" sz="1400" kern="1200" dirty="0">
                <a:latin typeface="华文楷体" pitchFamily="2" charset="-122"/>
                <a:ea typeface="华文楷体" pitchFamily="2" charset="-122"/>
                <a:cs typeface="Arial" pitchFamily="34" charset="0"/>
              </a:rPr>
              <a:t>22</a:t>
            </a:r>
            <a:r>
              <a:rPr kumimoji="1" lang="zh-CN" altLang="en-US" sz="1400" kern="1200" dirty="0">
                <a:latin typeface="华文楷体" pitchFamily="2" charset="-122"/>
                <a:ea typeface="华文楷体" pitchFamily="2" charset="-122"/>
                <a:cs typeface="Arial" pitchFamily="34" charset="0"/>
              </a:rPr>
              <a:t>日在</a:t>
            </a:r>
            <a:r>
              <a:rPr kumimoji="1" lang="zh-CN" altLang="zh-CN" sz="1400" kern="1200" dirty="0">
                <a:latin typeface="华文楷体" pitchFamily="2" charset="-122"/>
                <a:ea typeface="华文楷体" pitchFamily="2" charset="-122"/>
                <a:cs typeface="Arial" pitchFamily="34" charset="0"/>
              </a:rPr>
              <a:t>国家工商行政管理局</a:t>
            </a:r>
            <a:r>
              <a:rPr kumimoji="1" lang="zh-CN" altLang="en-US" sz="1400" kern="1200" dirty="0">
                <a:latin typeface="华文楷体" pitchFamily="2" charset="-122"/>
                <a:ea typeface="华文楷体" pitchFamily="2" charset="-122"/>
                <a:cs typeface="Arial" pitchFamily="34" charset="0"/>
              </a:rPr>
              <a:t>完成注册手续</a:t>
            </a:r>
            <a:r>
              <a:rPr kumimoji="1" lang="zh-CN" altLang="en-US" sz="1400" kern="1200" dirty="0" smtClean="0">
                <a:latin typeface="华文楷体" pitchFamily="2" charset="-122"/>
                <a:ea typeface="华文楷体" pitchFamily="2" charset="-122"/>
                <a:cs typeface="Arial" pitchFamily="34" charset="0"/>
              </a:rPr>
              <a:t>。</a:t>
            </a:r>
            <a:endParaRPr kumimoji="1" lang="en-US" altLang="zh-CN" sz="1400" kern="1200" dirty="0">
              <a:latin typeface="华文楷体" pitchFamily="2" charset="-122"/>
              <a:ea typeface="华文楷体" pitchFamily="2" charset="-122"/>
              <a:cs typeface="Arial" pitchFamily="34" charset="0"/>
            </a:endParaRPr>
          </a:p>
        </p:txBody>
      </p:sp>
      <p:grpSp>
        <p:nvGrpSpPr>
          <p:cNvPr id="2" name="组合 1"/>
          <p:cNvGrpSpPr/>
          <p:nvPr/>
        </p:nvGrpSpPr>
        <p:grpSpPr>
          <a:xfrm>
            <a:off x="266925" y="1354236"/>
            <a:ext cx="8639179" cy="1858963"/>
            <a:chOff x="237897" y="1339722"/>
            <a:chExt cx="8639179" cy="1858963"/>
          </a:xfrm>
        </p:grpSpPr>
        <p:sp>
          <p:nvSpPr>
            <p:cNvPr id="44" name="Rectangle 79"/>
            <p:cNvSpPr>
              <a:spLocks noChangeArrowheads="1"/>
            </p:cNvSpPr>
            <p:nvPr/>
          </p:nvSpPr>
          <p:spPr bwMode="auto">
            <a:xfrm>
              <a:off x="7500713" y="2360485"/>
              <a:ext cx="1357313" cy="798513"/>
            </a:xfrm>
            <a:prstGeom prst="rect">
              <a:avLst/>
            </a:prstGeom>
            <a:gradFill rotWithShape="0">
              <a:gsLst>
                <a:gs pos="0">
                  <a:srgbClr val="C00000"/>
                </a:gs>
                <a:gs pos="100000">
                  <a:srgbClr val="E5405D"/>
                </a:gs>
              </a:gsLst>
              <a:lin ang="0" scaled="1"/>
            </a:gradFill>
            <a:ln w="9525">
              <a:noFill/>
              <a:miter lim="800000"/>
              <a:headEnd/>
              <a:tailEnd/>
            </a:ln>
            <a:effectLst>
              <a:outerShdw dist="107763" dir="2700000" algn="ctr" rotWithShape="0">
                <a:srgbClr val="EEECE1"/>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sp>
          <p:nvSpPr>
            <p:cNvPr id="45" name="Rectangle 80"/>
            <p:cNvSpPr>
              <a:spLocks noChangeArrowheads="1"/>
            </p:cNvSpPr>
            <p:nvPr/>
          </p:nvSpPr>
          <p:spPr bwMode="auto">
            <a:xfrm>
              <a:off x="7507063" y="2458910"/>
              <a:ext cx="1320801" cy="307975"/>
            </a:xfrm>
            <a:prstGeom prst="rect">
              <a:avLst/>
            </a:prstGeom>
            <a:noFill/>
            <a:ln w="9525">
              <a:noFill/>
              <a:miter lim="800000"/>
              <a:headEnd/>
              <a:tailEnd/>
            </a:ln>
          </p:spPr>
          <p:txBody>
            <a:bodyPr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zh-CN" altLang="en-US" sz="1400" b="1" i="0" u="none" strike="noStrike" kern="1200" cap="none" spc="0" normalizeH="0" baseline="0" noProof="0" dirty="0">
                  <a:ln>
                    <a:noFill/>
                  </a:ln>
                  <a:solidFill>
                    <a:srgbClr val="FFFFFF"/>
                  </a:solidFill>
                  <a:effectLst/>
                  <a:uLnTx/>
                  <a:uFillTx/>
                  <a:latin typeface="华文楷体" pitchFamily="2" charset="-122"/>
                  <a:ea typeface="华文楷体" pitchFamily="2" charset="-122"/>
                </a:rPr>
                <a:t>新一</a:t>
              </a:r>
              <a:r>
                <a:rPr kumimoji="0" lang="zh-CN" altLang="en-US" sz="1400" b="1" i="0" u="none" strike="noStrike" kern="1200" cap="none" spc="0" normalizeH="0" baseline="0" noProof="0" dirty="0" smtClean="0">
                  <a:ln>
                    <a:noFill/>
                  </a:ln>
                  <a:solidFill>
                    <a:srgbClr val="FFFFFF"/>
                  </a:solidFill>
                  <a:effectLst/>
                  <a:uLnTx/>
                  <a:uFillTx/>
                  <a:latin typeface="华文楷体" pitchFamily="2" charset="-122"/>
                  <a:ea typeface="华文楷体" pitchFamily="2" charset="-122"/>
                </a:rPr>
                <a:t>轮发展</a:t>
              </a:r>
              <a:endParaRPr kumimoji="0" lang="zh-TW" altLang="en-US" sz="1400" b="1" i="0" u="none" strike="noStrike" kern="1200" cap="none" spc="0" normalizeH="0" baseline="0" noProof="0" dirty="0">
                <a:ln>
                  <a:noFill/>
                </a:ln>
                <a:solidFill>
                  <a:srgbClr val="FFFFFF"/>
                </a:solidFill>
                <a:effectLst/>
                <a:uLnTx/>
                <a:uFillTx/>
                <a:latin typeface="华文楷体" pitchFamily="2" charset="-122"/>
                <a:ea typeface="华文楷体" pitchFamily="2" charset="-122"/>
              </a:endParaRPr>
            </a:p>
          </p:txBody>
        </p:sp>
        <p:grpSp>
          <p:nvGrpSpPr>
            <p:cNvPr id="46" name="Group 81"/>
            <p:cNvGrpSpPr>
              <a:grpSpLocks/>
            </p:cNvGrpSpPr>
            <p:nvPr/>
          </p:nvGrpSpPr>
          <p:grpSpPr bwMode="auto">
            <a:xfrm>
              <a:off x="7007000" y="2454148"/>
              <a:ext cx="452438" cy="695325"/>
              <a:chOff x="2472" y="1212"/>
              <a:chExt cx="285" cy="438"/>
            </a:xfrm>
            <a:solidFill>
              <a:schemeClr val="bg1">
                <a:lumMod val="65000"/>
              </a:schemeClr>
            </a:solidFill>
          </p:grpSpPr>
          <p:sp>
            <p:nvSpPr>
              <p:cNvPr id="50" name="AutoShape 82"/>
              <p:cNvSpPr>
                <a:spLocks noChangeArrowheads="1"/>
              </p:cNvSpPr>
              <p:nvPr/>
            </p:nvSpPr>
            <p:spPr bwMode="auto">
              <a:xfrm>
                <a:off x="2472" y="1212"/>
                <a:ext cx="167" cy="319"/>
              </a:xfrm>
              <a:prstGeom prst="rightArrow">
                <a:avLst>
                  <a:gd name="adj1" fmla="val 75009"/>
                  <a:gd name="adj2" fmla="val 50005"/>
                </a:avLst>
              </a:prstGeom>
              <a:grpFill/>
              <a:ln w="12700">
                <a:solidFill>
                  <a:sysClr val="windowText" lastClr="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sp>
            <p:nvSpPr>
              <p:cNvPr id="51" name="AutoShape 83"/>
              <p:cNvSpPr>
                <a:spLocks noChangeArrowheads="1"/>
              </p:cNvSpPr>
              <p:nvPr/>
            </p:nvSpPr>
            <p:spPr bwMode="auto">
              <a:xfrm>
                <a:off x="2530" y="1271"/>
                <a:ext cx="168" cy="319"/>
              </a:xfrm>
              <a:prstGeom prst="rightArrow">
                <a:avLst>
                  <a:gd name="adj1" fmla="val 75009"/>
                  <a:gd name="adj2" fmla="val 50005"/>
                </a:avLst>
              </a:prstGeom>
              <a:grpFill/>
              <a:ln w="12700">
                <a:solidFill>
                  <a:sysClr val="windowText" lastClr="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sp>
            <p:nvSpPr>
              <p:cNvPr id="52" name="AutoShape 84"/>
              <p:cNvSpPr>
                <a:spLocks noChangeArrowheads="1"/>
              </p:cNvSpPr>
              <p:nvPr/>
            </p:nvSpPr>
            <p:spPr bwMode="auto">
              <a:xfrm>
                <a:off x="2589" y="1330"/>
                <a:ext cx="168" cy="320"/>
              </a:xfrm>
              <a:prstGeom prst="rightArrow">
                <a:avLst>
                  <a:gd name="adj1" fmla="val 75009"/>
                  <a:gd name="adj2" fmla="val 50005"/>
                </a:avLst>
              </a:prstGeom>
              <a:grpFill/>
              <a:ln w="12700">
                <a:solidFill>
                  <a:sysClr val="windowText" lastClr="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grpSp>
        <p:sp>
          <p:nvSpPr>
            <p:cNvPr id="47" name="AutoShape 85"/>
            <p:cNvSpPr>
              <a:spLocks noChangeArrowheads="1"/>
            </p:cNvSpPr>
            <p:nvPr/>
          </p:nvSpPr>
          <p:spPr bwMode="auto">
            <a:xfrm>
              <a:off x="7510238" y="1636585"/>
              <a:ext cx="1366838" cy="611188"/>
            </a:xfrm>
            <a:prstGeom prst="homePlate">
              <a:avLst>
                <a:gd name="adj" fmla="val 74545"/>
              </a:avLst>
            </a:prstGeom>
            <a:solidFill>
              <a:schemeClr val="accent1">
                <a:lumMod val="60000"/>
                <a:lumOff val="40000"/>
              </a:schemeClr>
            </a:solidFill>
            <a:ln w="12700">
              <a:solidFill>
                <a:sysClr val="windowText" lastClr="000000"/>
              </a:solidFill>
              <a:miter lim="800000"/>
              <a:headEnd/>
              <a:tailEnd/>
            </a:ln>
          </p:spPr>
          <p:txBody>
            <a:bodyPr wrap="none" anchor="ctr"/>
            <a:lstStyle/>
            <a:p>
              <a:endParaRPr lang="en-US" altLang="zh-CN" b="1">
                <a:solidFill>
                  <a:prstClr val="black"/>
                </a:solidFill>
                <a:latin typeface="华文楷体" pitchFamily="2" charset="-122"/>
                <a:ea typeface="华文楷体" pitchFamily="2" charset="-122"/>
              </a:endParaRPr>
            </a:p>
          </p:txBody>
        </p:sp>
        <p:sp>
          <p:nvSpPr>
            <p:cNvPr id="48" name="Rectangle 86"/>
            <p:cNvSpPr>
              <a:spLocks noChangeArrowheads="1"/>
            </p:cNvSpPr>
            <p:nvPr/>
          </p:nvSpPr>
          <p:spPr bwMode="auto">
            <a:xfrm>
              <a:off x="7543575" y="1803272"/>
              <a:ext cx="1006476" cy="339725"/>
            </a:xfrm>
            <a:prstGeom prst="rect">
              <a:avLst/>
            </a:prstGeom>
            <a:noFill/>
            <a:ln w="9525">
              <a:noFill/>
              <a:miter lim="800000"/>
              <a:headEnd/>
              <a:tailEnd/>
            </a:ln>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smtClean="0">
                  <a:ln>
                    <a:noFill/>
                  </a:ln>
                  <a:effectLst/>
                  <a:uLnTx/>
                  <a:uFillTx/>
                  <a:latin typeface="华文楷体" pitchFamily="2" charset="-122"/>
                  <a:ea typeface="华文楷体" pitchFamily="2" charset="-122"/>
                  <a:cs typeface="華康中黑體(P)"/>
                </a:rPr>
                <a:t>廿一世</a:t>
              </a:r>
              <a:r>
                <a:rPr kumimoji="0" lang="zh-CN" altLang="en-US" sz="1600" b="1" i="0" u="none" strike="noStrike" kern="1200" cap="none" spc="0" normalizeH="0" baseline="0" noProof="0" dirty="0" smtClean="0">
                  <a:ln>
                    <a:noFill/>
                  </a:ln>
                  <a:effectLst/>
                  <a:uLnTx/>
                  <a:uFillTx/>
                  <a:latin typeface="华文楷体" pitchFamily="2" charset="-122"/>
                  <a:ea typeface="华文楷体" pitchFamily="2" charset="-122"/>
                  <a:cs typeface="華康中黑體(P)"/>
                </a:rPr>
                <a:t>纪</a:t>
              </a:r>
              <a:endParaRPr kumimoji="0" lang="zh-TW" altLang="en-US" sz="1600" b="1" i="0" u="none" strike="noStrike" kern="1200" cap="none" spc="0" normalizeH="0" baseline="0" noProof="0" dirty="0">
                <a:ln>
                  <a:noFill/>
                </a:ln>
                <a:effectLst/>
                <a:uLnTx/>
                <a:uFillTx/>
                <a:latin typeface="华文楷体" pitchFamily="2" charset="-122"/>
                <a:ea typeface="华文楷体" pitchFamily="2" charset="-122"/>
                <a:cs typeface="華康中黑體(P)"/>
              </a:endParaRPr>
            </a:p>
          </p:txBody>
        </p:sp>
        <p:sp>
          <p:nvSpPr>
            <p:cNvPr id="49" name="Rectangle 87"/>
            <p:cNvSpPr>
              <a:spLocks noChangeArrowheads="1"/>
            </p:cNvSpPr>
            <p:nvPr/>
          </p:nvSpPr>
          <p:spPr bwMode="auto">
            <a:xfrm>
              <a:off x="7456263" y="1349247"/>
              <a:ext cx="622300" cy="369888"/>
            </a:xfrm>
            <a:prstGeom prst="rect">
              <a:avLst/>
            </a:prstGeom>
            <a:noFill/>
            <a:ln w="9525">
              <a:noFill/>
              <a:miter lim="800000"/>
              <a:headEnd/>
              <a:tailEnd/>
            </a:ln>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华文楷体" pitchFamily="2" charset="-122"/>
                  <a:ea typeface="华文楷体" pitchFamily="2" charset="-122"/>
                </a:rPr>
                <a:t>1992</a:t>
              </a:r>
            </a:p>
          </p:txBody>
        </p:sp>
        <p:sp>
          <p:nvSpPr>
            <p:cNvPr id="35" name="Rectangle 58"/>
            <p:cNvSpPr>
              <a:spLocks noChangeArrowheads="1"/>
            </p:cNvSpPr>
            <p:nvPr/>
          </p:nvSpPr>
          <p:spPr bwMode="auto">
            <a:xfrm>
              <a:off x="5700482" y="2360485"/>
              <a:ext cx="1357313" cy="798513"/>
            </a:xfrm>
            <a:prstGeom prst="rect">
              <a:avLst/>
            </a:prstGeom>
            <a:gradFill rotWithShape="0">
              <a:gsLst>
                <a:gs pos="0">
                  <a:srgbClr val="C00000"/>
                </a:gs>
                <a:gs pos="100000">
                  <a:srgbClr val="E5405D"/>
                </a:gs>
              </a:gsLst>
              <a:lin ang="0" scaled="1"/>
            </a:gradFill>
            <a:ln w="9525">
              <a:noFill/>
              <a:miter lim="800000"/>
              <a:headEnd/>
              <a:tailEnd/>
            </a:ln>
            <a:effectLst>
              <a:outerShdw dist="107763" dir="2700000" algn="ctr" rotWithShape="0">
                <a:srgbClr val="EEECE1"/>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sp>
          <p:nvSpPr>
            <p:cNvPr id="36" name="Rectangle 59"/>
            <p:cNvSpPr>
              <a:spLocks noChangeArrowheads="1"/>
            </p:cNvSpPr>
            <p:nvPr/>
          </p:nvSpPr>
          <p:spPr bwMode="auto">
            <a:xfrm>
              <a:off x="5706832" y="2458910"/>
              <a:ext cx="1320801" cy="307975"/>
            </a:xfrm>
            <a:prstGeom prst="rect">
              <a:avLst/>
            </a:prstGeom>
            <a:noFill/>
            <a:ln w="9525">
              <a:noFill/>
              <a:miter lim="800000"/>
              <a:headEnd/>
              <a:tailEnd/>
            </a:ln>
          </p:spPr>
          <p:txBody>
            <a:bodyPr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华文楷体" pitchFamily="2" charset="-122"/>
                <a:ea typeface="华文楷体" pitchFamily="2" charset="-122"/>
                <a:cs typeface="華康中黑體(P)"/>
              </a:endParaRPr>
            </a:p>
          </p:txBody>
        </p:sp>
        <p:grpSp>
          <p:nvGrpSpPr>
            <p:cNvPr id="37" name="Group 60"/>
            <p:cNvGrpSpPr>
              <a:grpSpLocks/>
            </p:cNvGrpSpPr>
            <p:nvPr/>
          </p:nvGrpSpPr>
          <p:grpSpPr bwMode="auto">
            <a:xfrm>
              <a:off x="5206769" y="2454148"/>
              <a:ext cx="452438" cy="695325"/>
              <a:chOff x="2472" y="1212"/>
              <a:chExt cx="285" cy="438"/>
            </a:xfrm>
            <a:solidFill>
              <a:schemeClr val="bg1">
                <a:lumMod val="65000"/>
              </a:schemeClr>
            </a:solidFill>
          </p:grpSpPr>
          <p:sp>
            <p:nvSpPr>
              <p:cNvPr id="41" name="AutoShape 61"/>
              <p:cNvSpPr>
                <a:spLocks noChangeArrowheads="1"/>
              </p:cNvSpPr>
              <p:nvPr/>
            </p:nvSpPr>
            <p:spPr bwMode="auto">
              <a:xfrm>
                <a:off x="2472" y="1212"/>
                <a:ext cx="167" cy="319"/>
              </a:xfrm>
              <a:prstGeom prst="rightArrow">
                <a:avLst>
                  <a:gd name="adj1" fmla="val 75009"/>
                  <a:gd name="adj2" fmla="val 50005"/>
                </a:avLst>
              </a:prstGeom>
              <a:grpFill/>
              <a:ln w="12700">
                <a:solidFill>
                  <a:sysClr val="windowText" lastClr="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sp>
            <p:nvSpPr>
              <p:cNvPr id="42" name="AutoShape 62"/>
              <p:cNvSpPr>
                <a:spLocks noChangeArrowheads="1"/>
              </p:cNvSpPr>
              <p:nvPr/>
            </p:nvSpPr>
            <p:spPr bwMode="auto">
              <a:xfrm>
                <a:off x="2530" y="1271"/>
                <a:ext cx="168" cy="319"/>
              </a:xfrm>
              <a:prstGeom prst="rightArrow">
                <a:avLst>
                  <a:gd name="adj1" fmla="val 75009"/>
                  <a:gd name="adj2" fmla="val 50005"/>
                </a:avLst>
              </a:prstGeom>
              <a:grpFill/>
              <a:ln w="12700">
                <a:solidFill>
                  <a:sysClr val="windowText" lastClr="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sp>
            <p:nvSpPr>
              <p:cNvPr id="43" name="AutoShape 63"/>
              <p:cNvSpPr>
                <a:spLocks noChangeArrowheads="1"/>
              </p:cNvSpPr>
              <p:nvPr/>
            </p:nvSpPr>
            <p:spPr bwMode="auto">
              <a:xfrm>
                <a:off x="2589" y="1330"/>
                <a:ext cx="168" cy="320"/>
              </a:xfrm>
              <a:prstGeom prst="rightArrow">
                <a:avLst>
                  <a:gd name="adj1" fmla="val 75009"/>
                  <a:gd name="adj2" fmla="val 50005"/>
                </a:avLst>
              </a:prstGeom>
              <a:grpFill/>
              <a:ln w="12700">
                <a:solidFill>
                  <a:sysClr val="windowText" lastClr="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grpSp>
        <p:sp>
          <p:nvSpPr>
            <p:cNvPr id="38" name="AutoShape 64"/>
            <p:cNvSpPr>
              <a:spLocks noChangeArrowheads="1"/>
            </p:cNvSpPr>
            <p:nvPr/>
          </p:nvSpPr>
          <p:spPr bwMode="auto">
            <a:xfrm>
              <a:off x="5706832" y="1654047"/>
              <a:ext cx="1366838" cy="611188"/>
            </a:xfrm>
            <a:prstGeom prst="homePlate">
              <a:avLst>
                <a:gd name="adj" fmla="val 74545"/>
              </a:avLst>
            </a:prstGeom>
            <a:solidFill>
              <a:schemeClr val="accent1">
                <a:lumMod val="60000"/>
                <a:lumOff val="40000"/>
              </a:schemeClr>
            </a:solidFill>
            <a:ln w="12700">
              <a:solidFill>
                <a:sysClr val="windowText" lastClr="000000"/>
              </a:solidFill>
              <a:miter lim="800000"/>
              <a:headEnd/>
              <a:tailEnd/>
            </a:ln>
          </p:spPr>
          <p:txBody>
            <a:bodyPr wrap="none" anchor="ctr"/>
            <a:lstStyle/>
            <a:p>
              <a:endParaRPr lang="en-US" altLang="zh-CN" b="1">
                <a:solidFill>
                  <a:prstClr val="black"/>
                </a:solidFill>
                <a:latin typeface="华文楷体" pitchFamily="2" charset="-122"/>
                <a:ea typeface="华文楷体" pitchFamily="2" charset="-122"/>
              </a:endParaRPr>
            </a:p>
          </p:txBody>
        </p:sp>
        <p:sp>
          <p:nvSpPr>
            <p:cNvPr id="39" name="Rectangle 65"/>
            <p:cNvSpPr>
              <a:spLocks noChangeArrowheads="1"/>
            </p:cNvSpPr>
            <p:nvPr/>
          </p:nvSpPr>
          <p:spPr bwMode="auto">
            <a:xfrm>
              <a:off x="5732232" y="1803272"/>
              <a:ext cx="996951" cy="336550"/>
            </a:xfrm>
            <a:prstGeom prst="rect">
              <a:avLst/>
            </a:prstGeom>
            <a:noFill/>
            <a:ln w="9525">
              <a:noFill/>
              <a:miter lim="800000"/>
              <a:headEnd/>
              <a:tailEnd/>
            </a:ln>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effectLst/>
                  <a:uLnTx/>
                  <a:uFillTx/>
                  <a:latin typeface="华文楷体" pitchFamily="2" charset="-122"/>
                  <a:ea typeface="华文楷体" pitchFamily="2" charset="-122"/>
                  <a:cs typeface="華康中黑體(P)"/>
                </a:rPr>
                <a:t>经济</a:t>
              </a:r>
              <a:r>
                <a:rPr kumimoji="0" lang="zh-TW" altLang="en-US" sz="1600" b="1" i="0" u="none" strike="noStrike" kern="1200" cap="none" spc="0" normalizeH="0" baseline="0" noProof="0" dirty="0">
                  <a:ln>
                    <a:noFill/>
                  </a:ln>
                  <a:effectLst/>
                  <a:uLnTx/>
                  <a:uFillTx/>
                  <a:latin typeface="华文楷体" pitchFamily="2" charset="-122"/>
                  <a:ea typeface="华文楷体" pitchFamily="2" charset="-122"/>
                  <a:cs typeface="華康中黑體(P)"/>
                </a:rPr>
                <a:t>改革</a:t>
              </a:r>
            </a:p>
          </p:txBody>
        </p:sp>
        <p:sp>
          <p:nvSpPr>
            <p:cNvPr id="40" name="Rectangle 66"/>
            <p:cNvSpPr>
              <a:spLocks noChangeArrowheads="1"/>
            </p:cNvSpPr>
            <p:nvPr/>
          </p:nvSpPr>
          <p:spPr bwMode="auto">
            <a:xfrm>
              <a:off x="5656032" y="1349247"/>
              <a:ext cx="622300" cy="369888"/>
            </a:xfrm>
            <a:prstGeom prst="rect">
              <a:avLst/>
            </a:prstGeom>
            <a:noFill/>
            <a:ln w="9525">
              <a:noFill/>
              <a:miter lim="800000"/>
              <a:headEnd/>
              <a:tailEnd/>
            </a:ln>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TW" sz="1800" b="1" i="0" u="none" strike="noStrike" kern="1200" cap="none" spc="0" normalizeH="0" baseline="0" noProof="0">
                  <a:ln>
                    <a:noFill/>
                  </a:ln>
                  <a:solidFill>
                    <a:prstClr val="black"/>
                  </a:solidFill>
                  <a:effectLst/>
                  <a:uLnTx/>
                  <a:uFillTx/>
                  <a:latin typeface="华文楷体" pitchFamily="2" charset="-122"/>
                  <a:ea typeface="华文楷体" pitchFamily="2" charset="-122"/>
                </a:rPr>
                <a:t>1985</a:t>
              </a:r>
            </a:p>
          </p:txBody>
        </p:sp>
        <p:sp>
          <p:nvSpPr>
            <p:cNvPr id="26" name="Rectangle 14"/>
            <p:cNvSpPr>
              <a:spLocks noChangeArrowheads="1"/>
            </p:cNvSpPr>
            <p:nvPr/>
          </p:nvSpPr>
          <p:spPr bwMode="auto">
            <a:xfrm>
              <a:off x="3900263" y="2360484"/>
              <a:ext cx="1357313" cy="798513"/>
            </a:xfrm>
            <a:prstGeom prst="rect">
              <a:avLst/>
            </a:prstGeom>
            <a:gradFill rotWithShape="0">
              <a:gsLst>
                <a:gs pos="0">
                  <a:srgbClr val="C00000"/>
                </a:gs>
                <a:gs pos="100000">
                  <a:srgbClr val="E5405D"/>
                </a:gs>
              </a:gsLst>
              <a:lin ang="0" scaled="1"/>
            </a:gradFill>
            <a:ln w="9525">
              <a:noFill/>
              <a:miter lim="800000"/>
              <a:headEnd/>
              <a:tailEnd/>
            </a:ln>
            <a:effectLst>
              <a:outerShdw dist="107763" dir="2700000" algn="ctr" rotWithShape="0">
                <a:srgbClr val="EEECE1"/>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sp>
          <p:nvSpPr>
            <p:cNvPr id="27" name="Rectangle 15"/>
            <p:cNvSpPr>
              <a:spLocks noChangeArrowheads="1"/>
            </p:cNvSpPr>
            <p:nvPr/>
          </p:nvSpPr>
          <p:spPr bwMode="auto">
            <a:xfrm>
              <a:off x="3906613" y="2458909"/>
              <a:ext cx="1320801" cy="739776"/>
            </a:xfrm>
            <a:prstGeom prst="rect">
              <a:avLst/>
            </a:prstGeom>
            <a:noFill/>
            <a:ln w="9525">
              <a:noFill/>
              <a:miter lim="800000"/>
              <a:headEnd/>
              <a:tailEnd/>
            </a:ln>
          </p:spPr>
          <p:txBody>
            <a:bodyPr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zh-CN" altLang="en-US" sz="1400" b="1" i="0" u="none" strike="noStrike" kern="1200" cap="none" spc="0" normalizeH="0" baseline="0" noProof="0" dirty="0" smtClean="0">
                  <a:ln>
                    <a:noFill/>
                  </a:ln>
                  <a:solidFill>
                    <a:srgbClr val="FFFFFF"/>
                  </a:solidFill>
                  <a:effectLst/>
                  <a:uLnTx/>
                  <a:uFillTx/>
                  <a:latin typeface="华文楷体" pitchFamily="2" charset="-122"/>
                  <a:ea typeface="华文楷体" pitchFamily="2" charset="-122"/>
                </a:rPr>
                <a:t>创立招银、平安、中集等企业</a:t>
              </a:r>
              <a:endParaRPr kumimoji="0" lang="zh-TW" altLang="en-US" sz="1400" b="1" i="0" u="none" strike="noStrike" kern="1200" cap="none" spc="0" normalizeH="0" baseline="0" noProof="0" dirty="0">
                <a:ln>
                  <a:noFill/>
                </a:ln>
                <a:solidFill>
                  <a:srgbClr val="FFFFFF"/>
                </a:solidFill>
                <a:effectLst/>
                <a:uLnTx/>
                <a:uFillTx/>
                <a:latin typeface="华文楷体" pitchFamily="2" charset="-122"/>
                <a:ea typeface="华文楷体" pitchFamily="2" charset="-122"/>
              </a:endParaRPr>
            </a:p>
          </p:txBody>
        </p:sp>
        <p:grpSp>
          <p:nvGrpSpPr>
            <p:cNvPr id="28" name="Group 16"/>
            <p:cNvGrpSpPr>
              <a:grpSpLocks/>
            </p:cNvGrpSpPr>
            <p:nvPr/>
          </p:nvGrpSpPr>
          <p:grpSpPr bwMode="auto">
            <a:xfrm>
              <a:off x="3406550" y="2454147"/>
              <a:ext cx="452438" cy="695326"/>
              <a:chOff x="2472" y="1212"/>
              <a:chExt cx="285" cy="438"/>
            </a:xfrm>
            <a:solidFill>
              <a:schemeClr val="bg1">
                <a:lumMod val="65000"/>
              </a:schemeClr>
            </a:solidFill>
          </p:grpSpPr>
          <p:sp>
            <p:nvSpPr>
              <p:cNvPr id="32" name="AutoShape 17"/>
              <p:cNvSpPr>
                <a:spLocks noChangeArrowheads="1"/>
              </p:cNvSpPr>
              <p:nvPr/>
            </p:nvSpPr>
            <p:spPr bwMode="auto">
              <a:xfrm>
                <a:off x="2472" y="1212"/>
                <a:ext cx="167" cy="319"/>
              </a:xfrm>
              <a:prstGeom prst="rightArrow">
                <a:avLst>
                  <a:gd name="adj1" fmla="val 75009"/>
                  <a:gd name="adj2" fmla="val 50005"/>
                </a:avLst>
              </a:prstGeom>
              <a:grpFill/>
              <a:ln w="12700">
                <a:solidFill>
                  <a:sysClr val="windowText" lastClr="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sp>
            <p:nvSpPr>
              <p:cNvPr id="33" name="AutoShape 18"/>
              <p:cNvSpPr>
                <a:spLocks noChangeArrowheads="1"/>
              </p:cNvSpPr>
              <p:nvPr/>
            </p:nvSpPr>
            <p:spPr bwMode="auto">
              <a:xfrm>
                <a:off x="2530" y="1271"/>
                <a:ext cx="168" cy="319"/>
              </a:xfrm>
              <a:prstGeom prst="rightArrow">
                <a:avLst>
                  <a:gd name="adj1" fmla="val 75009"/>
                  <a:gd name="adj2" fmla="val 50005"/>
                </a:avLst>
              </a:prstGeom>
              <a:grpFill/>
              <a:ln w="12700">
                <a:solidFill>
                  <a:sysClr val="windowText" lastClr="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sp>
            <p:nvSpPr>
              <p:cNvPr id="34" name="AutoShape 19"/>
              <p:cNvSpPr>
                <a:spLocks noChangeArrowheads="1"/>
              </p:cNvSpPr>
              <p:nvPr/>
            </p:nvSpPr>
            <p:spPr bwMode="auto">
              <a:xfrm>
                <a:off x="2589" y="1330"/>
                <a:ext cx="168" cy="320"/>
              </a:xfrm>
              <a:prstGeom prst="rightArrow">
                <a:avLst>
                  <a:gd name="adj1" fmla="val 75009"/>
                  <a:gd name="adj2" fmla="val 50005"/>
                </a:avLst>
              </a:prstGeom>
              <a:grpFill/>
              <a:ln w="12700">
                <a:solidFill>
                  <a:sysClr val="windowText" lastClr="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grpSp>
        <p:sp>
          <p:nvSpPr>
            <p:cNvPr id="29" name="AutoShape 20"/>
            <p:cNvSpPr>
              <a:spLocks noChangeArrowheads="1"/>
            </p:cNvSpPr>
            <p:nvPr/>
          </p:nvSpPr>
          <p:spPr bwMode="auto">
            <a:xfrm>
              <a:off x="3906613" y="1654046"/>
              <a:ext cx="1366838" cy="611188"/>
            </a:xfrm>
            <a:prstGeom prst="homePlate">
              <a:avLst>
                <a:gd name="adj" fmla="val 74545"/>
              </a:avLst>
            </a:prstGeom>
            <a:solidFill>
              <a:schemeClr val="accent1">
                <a:lumMod val="60000"/>
                <a:lumOff val="40000"/>
              </a:schemeClr>
            </a:solidFill>
            <a:ln w="12700">
              <a:solidFill>
                <a:sysClr val="windowText" lastClr="000000"/>
              </a:solidFill>
              <a:miter lim="800000"/>
              <a:headEnd/>
              <a:tailEnd/>
            </a:ln>
          </p:spPr>
          <p:txBody>
            <a:bodyPr wrap="none" anchor="ctr"/>
            <a:lstStyle/>
            <a:p>
              <a:endParaRPr lang="en-US" altLang="zh-CN" b="1">
                <a:solidFill>
                  <a:prstClr val="black"/>
                </a:solidFill>
                <a:latin typeface="华文楷体" pitchFamily="2" charset="-122"/>
                <a:ea typeface="华文楷体" pitchFamily="2" charset="-122"/>
              </a:endParaRPr>
            </a:p>
          </p:txBody>
        </p:sp>
        <p:sp>
          <p:nvSpPr>
            <p:cNvPr id="30" name="Rectangle 21"/>
            <p:cNvSpPr>
              <a:spLocks noChangeArrowheads="1"/>
            </p:cNvSpPr>
            <p:nvPr/>
          </p:nvSpPr>
          <p:spPr bwMode="auto">
            <a:xfrm>
              <a:off x="3932013" y="1803271"/>
              <a:ext cx="998538" cy="336550"/>
            </a:xfrm>
            <a:prstGeom prst="rect">
              <a:avLst/>
            </a:prstGeom>
            <a:noFill/>
            <a:ln w="9525">
              <a:noFill/>
              <a:miter lim="800000"/>
              <a:headEnd/>
              <a:tailEnd/>
            </a:ln>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effectLst/>
                  <a:uLnTx/>
                  <a:uFillTx/>
                  <a:latin typeface="华文楷体" pitchFamily="2" charset="-122"/>
                  <a:ea typeface="华文楷体" pitchFamily="2" charset="-122"/>
                </a:rPr>
                <a:t>对外开放</a:t>
              </a:r>
            </a:p>
          </p:txBody>
        </p:sp>
        <p:sp>
          <p:nvSpPr>
            <p:cNvPr id="31" name="Rectangle 22"/>
            <p:cNvSpPr>
              <a:spLocks noChangeArrowheads="1"/>
            </p:cNvSpPr>
            <p:nvPr/>
          </p:nvSpPr>
          <p:spPr bwMode="auto">
            <a:xfrm>
              <a:off x="3855813" y="1349246"/>
              <a:ext cx="622300" cy="369888"/>
            </a:xfrm>
            <a:prstGeom prst="rect">
              <a:avLst/>
            </a:prstGeom>
            <a:noFill/>
            <a:ln w="9525">
              <a:noFill/>
              <a:miter lim="800000"/>
              <a:headEnd/>
              <a:tailEnd/>
            </a:ln>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TW" sz="1800" b="1" i="0" u="none" strike="noStrike" kern="1200" cap="none" spc="0" normalizeH="0" baseline="0" noProof="0">
                  <a:ln>
                    <a:noFill/>
                  </a:ln>
                  <a:solidFill>
                    <a:prstClr val="black"/>
                  </a:solidFill>
                  <a:effectLst/>
                  <a:uLnTx/>
                  <a:uFillTx/>
                  <a:latin typeface="华文楷体" pitchFamily="2" charset="-122"/>
                  <a:ea typeface="华文楷体" pitchFamily="2" charset="-122"/>
                </a:rPr>
                <a:t>1979</a:t>
              </a:r>
            </a:p>
          </p:txBody>
        </p:sp>
        <p:sp>
          <p:nvSpPr>
            <p:cNvPr id="17" name="Rectangle 68"/>
            <p:cNvSpPr>
              <a:spLocks noChangeArrowheads="1"/>
            </p:cNvSpPr>
            <p:nvPr/>
          </p:nvSpPr>
          <p:spPr bwMode="auto">
            <a:xfrm>
              <a:off x="2100032" y="2360485"/>
              <a:ext cx="1357313" cy="798513"/>
            </a:xfrm>
            <a:prstGeom prst="rect">
              <a:avLst/>
            </a:prstGeom>
            <a:gradFill rotWithShape="0">
              <a:gsLst>
                <a:gs pos="0">
                  <a:srgbClr val="C00000"/>
                </a:gs>
                <a:gs pos="100000">
                  <a:srgbClr val="E5405D"/>
                </a:gs>
              </a:gsLst>
              <a:lin ang="0" scaled="1"/>
            </a:gradFill>
            <a:ln w="9525">
              <a:noFill/>
              <a:miter lim="800000"/>
              <a:headEnd/>
              <a:tailEnd/>
            </a:ln>
            <a:effectLst>
              <a:outerShdw dist="107763" dir="2700000" algn="ctr" rotWithShape="0">
                <a:srgbClr val="EEECE1"/>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sp>
          <p:nvSpPr>
            <p:cNvPr id="18" name="Rectangle 69"/>
            <p:cNvSpPr>
              <a:spLocks noChangeArrowheads="1"/>
            </p:cNvSpPr>
            <p:nvPr/>
          </p:nvSpPr>
          <p:spPr bwMode="auto">
            <a:xfrm>
              <a:off x="2106382" y="2458910"/>
              <a:ext cx="1320801" cy="523875"/>
            </a:xfrm>
            <a:prstGeom prst="rect">
              <a:avLst/>
            </a:prstGeom>
            <a:noFill/>
            <a:ln w="9525">
              <a:noFill/>
              <a:miter lim="800000"/>
              <a:headEnd/>
              <a:tailEnd/>
            </a:ln>
          </p:spPr>
          <p:txBody>
            <a:bodyPr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zh-TW" altLang="en-US" sz="1400" b="1" i="0" u="none" strike="noStrike" kern="1200" cap="none" spc="0" normalizeH="0" baseline="0" noProof="0" dirty="0">
                  <a:ln>
                    <a:noFill/>
                  </a:ln>
                  <a:solidFill>
                    <a:srgbClr val="FFFFFF"/>
                  </a:solidFill>
                  <a:effectLst/>
                  <a:uLnTx/>
                  <a:uFillTx/>
                  <a:latin typeface="华文楷体" pitchFamily="2" charset="-122"/>
                  <a:ea typeface="华文楷体" pitchFamily="2" charset="-122"/>
                </a:rPr>
                <a:t>交通部          </a:t>
              </a:r>
              <a:r>
                <a:rPr kumimoji="0" lang="zh-CN" altLang="en-US" sz="1400" b="1" i="0" u="none" strike="noStrike" kern="1200" cap="none" spc="0" normalizeH="0" baseline="0" noProof="0" dirty="0">
                  <a:ln>
                    <a:noFill/>
                  </a:ln>
                  <a:solidFill>
                    <a:srgbClr val="FFFFFF"/>
                  </a:solidFill>
                  <a:effectLst/>
                  <a:uLnTx/>
                  <a:uFillTx/>
                  <a:latin typeface="华文楷体" pitchFamily="2" charset="-122"/>
                  <a:ea typeface="华文楷体" pitchFamily="2" charset="-122"/>
                </a:rPr>
                <a:t>驻</a:t>
              </a:r>
              <a:r>
                <a:rPr kumimoji="0" lang="zh-TW" altLang="en-US" sz="1400" b="1" i="0" u="none" strike="noStrike" kern="1200" cap="none" spc="0" normalizeH="0" baseline="0" noProof="0" dirty="0">
                  <a:ln>
                    <a:noFill/>
                  </a:ln>
                  <a:solidFill>
                    <a:srgbClr val="FFFFFF"/>
                  </a:solidFill>
                  <a:effectLst/>
                  <a:uLnTx/>
                  <a:uFillTx/>
                  <a:latin typeface="华文楷体" pitchFamily="2" charset="-122"/>
                  <a:ea typeface="华文楷体" pitchFamily="2" charset="-122"/>
                </a:rPr>
                <a:t>港</a:t>
              </a:r>
              <a:r>
                <a:rPr kumimoji="0" lang="zh-CN" altLang="en-US" sz="1400" b="1" i="0" u="none" strike="noStrike" kern="1200" cap="none" spc="0" normalizeH="0" baseline="0" noProof="0" dirty="0">
                  <a:ln>
                    <a:noFill/>
                  </a:ln>
                  <a:solidFill>
                    <a:srgbClr val="FFFFFF"/>
                  </a:solidFill>
                  <a:effectLst/>
                  <a:uLnTx/>
                  <a:uFillTx/>
                  <a:latin typeface="华文楷体" pitchFamily="2" charset="-122"/>
                  <a:ea typeface="华文楷体" pitchFamily="2" charset="-122"/>
                </a:rPr>
                <a:t>机构</a:t>
              </a:r>
              <a:endParaRPr kumimoji="0" lang="zh-TW" altLang="en-US" sz="1400" b="1" i="0" u="none" strike="noStrike" kern="1200" cap="none" spc="0" normalizeH="0" baseline="0" noProof="0" dirty="0">
                <a:ln>
                  <a:noFill/>
                </a:ln>
                <a:solidFill>
                  <a:srgbClr val="FFFFFF"/>
                </a:solidFill>
                <a:effectLst/>
                <a:uLnTx/>
                <a:uFillTx/>
                <a:latin typeface="华文楷体" pitchFamily="2" charset="-122"/>
                <a:ea typeface="华文楷体" pitchFamily="2" charset="-122"/>
              </a:endParaRPr>
            </a:p>
          </p:txBody>
        </p:sp>
        <p:grpSp>
          <p:nvGrpSpPr>
            <p:cNvPr id="19" name="Group 70"/>
            <p:cNvGrpSpPr>
              <a:grpSpLocks/>
            </p:cNvGrpSpPr>
            <p:nvPr/>
          </p:nvGrpSpPr>
          <p:grpSpPr bwMode="auto">
            <a:xfrm>
              <a:off x="1606319" y="2454148"/>
              <a:ext cx="452438" cy="695325"/>
              <a:chOff x="2472" y="1212"/>
              <a:chExt cx="285" cy="438"/>
            </a:xfrm>
            <a:solidFill>
              <a:schemeClr val="bg1">
                <a:lumMod val="65000"/>
              </a:schemeClr>
            </a:solidFill>
          </p:grpSpPr>
          <p:sp>
            <p:nvSpPr>
              <p:cNvPr id="23" name="AutoShape 71"/>
              <p:cNvSpPr>
                <a:spLocks noChangeArrowheads="1"/>
              </p:cNvSpPr>
              <p:nvPr/>
            </p:nvSpPr>
            <p:spPr bwMode="auto">
              <a:xfrm>
                <a:off x="2472" y="1212"/>
                <a:ext cx="167" cy="319"/>
              </a:xfrm>
              <a:prstGeom prst="rightArrow">
                <a:avLst>
                  <a:gd name="adj1" fmla="val 75009"/>
                  <a:gd name="adj2" fmla="val 50005"/>
                </a:avLst>
              </a:prstGeom>
              <a:grpFill/>
              <a:ln w="12700">
                <a:solidFill>
                  <a:sysClr val="windowText" lastClr="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sp>
            <p:nvSpPr>
              <p:cNvPr id="24" name="AutoShape 72"/>
              <p:cNvSpPr>
                <a:spLocks noChangeArrowheads="1"/>
              </p:cNvSpPr>
              <p:nvPr/>
            </p:nvSpPr>
            <p:spPr bwMode="auto">
              <a:xfrm>
                <a:off x="2530" y="1271"/>
                <a:ext cx="168" cy="319"/>
              </a:xfrm>
              <a:prstGeom prst="rightArrow">
                <a:avLst>
                  <a:gd name="adj1" fmla="val 75009"/>
                  <a:gd name="adj2" fmla="val 50005"/>
                </a:avLst>
              </a:prstGeom>
              <a:grpFill/>
              <a:ln w="12700">
                <a:solidFill>
                  <a:sysClr val="windowText" lastClr="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sp>
            <p:nvSpPr>
              <p:cNvPr id="25" name="AutoShape 73"/>
              <p:cNvSpPr>
                <a:spLocks noChangeArrowheads="1"/>
              </p:cNvSpPr>
              <p:nvPr/>
            </p:nvSpPr>
            <p:spPr bwMode="auto">
              <a:xfrm>
                <a:off x="2589" y="1330"/>
                <a:ext cx="168" cy="320"/>
              </a:xfrm>
              <a:prstGeom prst="rightArrow">
                <a:avLst>
                  <a:gd name="adj1" fmla="val 75009"/>
                  <a:gd name="adj2" fmla="val 50005"/>
                </a:avLst>
              </a:prstGeom>
              <a:grpFill/>
              <a:ln w="12700">
                <a:solidFill>
                  <a:sysClr val="windowText" lastClr="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grpSp>
        <p:sp>
          <p:nvSpPr>
            <p:cNvPr id="20" name="AutoShape 74"/>
            <p:cNvSpPr>
              <a:spLocks noChangeArrowheads="1"/>
            </p:cNvSpPr>
            <p:nvPr/>
          </p:nvSpPr>
          <p:spPr bwMode="auto">
            <a:xfrm>
              <a:off x="2106382" y="1654047"/>
              <a:ext cx="1366838" cy="611188"/>
            </a:xfrm>
            <a:prstGeom prst="homePlate">
              <a:avLst>
                <a:gd name="adj" fmla="val 74545"/>
              </a:avLst>
            </a:prstGeom>
            <a:solidFill>
              <a:schemeClr val="accent1">
                <a:lumMod val="60000"/>
                <a:lumOff val="40000"/>
              </a:schemeClr>
            </a:solidFill>
            <a:ln w="12700">
              <a:solidFill>
                <a:sysClr val="windowText" lastClr="000000"/>
              </a:solidFill>
              <a:miter lim="800000"/>
              <a:headEnd/>
              <a:tailEnd/>
            </a:ln>
          </p:spPr>
          <p:txBody>
            <a:bodyPr wrap="none" anchor="ctr"/>
            <a:lstStyle/>
            <a:p>
              <a:endParaRPr lang="en-US" altLang="zh-CN" b="1">
                <a:solidFill>
                  <a:prstClr val="black"/>
                </a:solidFill>
                <a:latin typeface="华文楷体" pitchFamily="2" charset="-122"/>
                <a:ea typeface="华文楷体" pitchFamily="2" charset="-122"/>
              </a:endParaRPr>
            </a:p>
          </p:txBody>
        </p:sp>
        <p:sp>
          <p:nvSpPr>
            <p:cNvPr id="21" name="Rectangle 75"/>
            <p:cNvSpPr>
              <a:spLocks noChangeArrowheads="1"/>
            </p:cNvSpPr>
            <p:nvPr/>
          </p:nvSpPr>
          <p:spPr bwMode="auto">
            <a:xfrm>
              <a:off x="2233382" y="1803272"/>
              <a:ext cx="793750" cy="336550"/>
            </a:xfrm>
            <a:prstGeom prst="rect">
              <a:avLst/>
            </a:prstGeom>
            <a:noFill/>
            <a:ln w="9525">
              <a:noFill/>
              <a:miter lim="800000"/>
              <a:headEnd/>
              <a:tailEnd/>
            </a:ln>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effectLst/>
                  <a:uLnTx/>
                  <a:uFillTx/>
                  <a:latin typeface="华文楷体" pitchFamily="2" charset="-122"/>
                  <a:ea typeface="华文楷体" pitchFamily="2" charset="-122"/>
                  <a:cs typeface="華康中黑體(P)"/>
                </a:rPr>
                <a:t>新中</a:t>
              </a:r>
              <a:r>
                <a:rPr kumimoji="0" lang="zh-CN" altLang="en-US" sz="1600" b="1" i="0" u="none" strike="noStrike" kern="1200" cap="none" spc="0" normalizeH="0" baseline="0" noProof="0" dirty="0">
                  <a:ln>
                    <a:noFill/>
                  </a:ln>
                  <a:effectLst/>
                  <a:uLnTx/>
                  <a:uFillTx/>
                  <a:latin typeface="华文楷体" pitchFamily="2" charset="-122"/>
                  <a:ea typeface="华文楷体" pitchFamily="2" charset="-122"/>
                  <a:cs typeface="華康中黑體(P)"/>
                </a:rPr>
                <a:t>国</a:t>
              </a:r>
              <a:endParaRPr kumimoji="0" lang="zh-TW" altLang="en-US" sz="1600" b="1" i="0" u="none" strike="noStrike" kern="1200" cap="none" spc="0" normalizeH="0" baseline="0" noProof="0" dirty="0">
                <a:ln>
                  <a:noFill/>
                </a:ln>
                <a:effectLst/>
                <a:uLnTx/>
                <a:uFillTx/>
                <a:latin typeface="华文楷体" pitchFamily="2" charset="-122"/>
                <a:ea typeface="华文楷体" pitchFamily="2" charset="-122"/>
                <a:cs typeface="華康中黑體(P)"/>
              </a:endParaRPr>
            </a:p>
          </p:txBody>
        </p:sp>
        <p:sp>
          <p:nvSpPr>
            <p:cNvPr id="22" name="Rectangle 76"/>
            <p:cNvSpPr>
              <a:spLocks noChangeArrowheads="1"/>
            </p:cNvSpPr>
            <p:nvPr/>
          </p:nvSpPr>
          <p:spPr bwMode="auto">
            <a:xfrm>
              <a:off x="2055582" y="1349247"/>
              <a:ext cx="622300" cy="369888"/>
            </a:xfrm>
            <a:prstGeom prst="rect">
              <a:avLst/>
            </a:prstGeom>
            <a:noFill/>
            <a:ln w="9525">
              <a:noFill/>
              <a:miter lim="800000"/>
              <a:headEnd/>
              <a:tailEnd/>
            </a:ln>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华文楷体" pitchFamily="2" charset="-122"/>
                  <a:ea typeface="华文楷体" pitchFamily="2" charset="-122"/>
                </a:rPr>
                <a:t>1950</a:t>
              </a:r>
            </a:p>
          </p:txBody>
        </p:sp>
        <p:sp>
          <p:nvSpPr>
            <p:cNvPr id="12" name="Rectangle 34"/>
            <p:cNvSpPr>
              <a:spLocks noChangeArrowheads="1"/>
            </p:cNvSpPr>
            <p:nvPr/>
          </p:nvSpPr>
          <p:spPr bwMode="auto">
            <a:xfrm>
              <a:off x="323622" y="2350960"/>
              <a:ext cx="1357314" cy="798513"/>
            </a:xfrm>
            <a:prstGeom prst="rect">
              <a:avLst/>
            </a:prstGeom>
            <a:gradFill rotWithShape="0">
              <a:gsLst>
                <a:gs pos="0">
                  <a:srgbClr val="C00000"/>
                </a:gs>
                <a:gs pos="100000">
                  <a:srgbClr val="E5405D"/>
                </a:gs>
              </a:gsLst>
              <a:lin ang="0" scaled="1"/>
            </a:gradFill>
            <a:ln w="9525">
              <a:noFill/>
              <a:miter lim="800000"/>
              <a:headEnd/>
              <a:tailEnd/>
            </a:ln>
            <a:effectLst>
              <a:outerShdw dist="99190" dir="3011666" algn="ctr" rotWithShape="0">
                <a:srgbClr val="EEECE1"/>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sp>
          <p:nvSpPr>
            <p:cNvPr id="13" name="Rectangle 35"/>
            <p:cNvSpPr>
              <a:spLocks noChangeArrowheads="1"/>
            </p:cNvSpPr>
            <p:nvPr/>
          </p:nvSpPr>
          <p:spPr bwMode="auto">
            <a:xfrm>
              <a:off x="336322" y="2490660"/>
              <a:ext cx="1371602" cy="523875"/>
            </a:xfrm>
            <a:prstGeom prst="rect">
              <a:avLst/>
            </a:prstGeom>
            <a:noFill/>
            <a:ln w="9525">
              <a:noFill/>
              <a:miter lim="800000"/>
              <a:headEnd/>
              <a:tailEnd/>
            </a:ln>
          </p:spPr>
          <p:txBody>
            <a:bodyPr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zh-CN" altLang="en-US" sz="1400" b="1" i="0" u="none" strike="noStrike" kern="1200" cap="none" spc="0" normalizeH="0" baseline="0" noProof="0" dirty="0">
                  <a:ln>
                    <a:noFill/>
                  </a:ln>
                  <a:solidFill>
                    <a:srgbClr val="FFFFFF"/>
                  </a:solidFill>
                  <a:effectLst/>
                  <a:uLnTx/>
                  <a:uFillTx/>
                  <a:latin typeface="华文楷体" pitchFamily="2" charset="-122"/>
                  <a:ea typeface="华文楷体" pitchFamily="2" charset="-122"/>
                </a:rPr>
                <a:t>中国第一家   民族航运企业</a:t>
              </a:r>
              <a:endParaRPr kumimoji="0" lang="zh-TW" altLang="en-US" sz="1400" b="1" i="0" u="none" strike="noStrike" kern="1200" cap="none" spc="0" normalizeH="0" baseline="0" noProof="0" dirty="0">
                <a:ln>
                  <a:noFill/>
                </a:ln>
                <a:solidFill>
                  <a:srgbClr val="FFFFFF"/>
                </a:solidFill>
                <a:effectLst/>
                <a:uLnTx/>
                <a:uFillTx/>
                <a:latin typeface="华文楷体" pitchFamily="2" charset="-122"/>
                <a:ea typeface="华文楷体" pitchFamily="2" charset="-122"/>
              </a:endParaRPr>
            </a:p>
          </p:txBody>
        </p:sp>
        <p:sp>
          <p:nvSpPr>
            <p:cNvPr id="14" name="AutoShape 36"/>
            <p:cNvSpPr>
              <a:spLocks noChangeArrowheads="1"/>
            </p:cNvSpPr>
            <p:nvPr/>
          </p:nvSpPr>
          <p:spPr bwMode="auto">
            <a:xfrm>
              <a:off x="329972" y="1644522"/>
              <a:ext cx="1366839" cy="611188"/>
            </a:xfrm>
            <a:prstGeom prst="homePlate">
              <a:avLst>
                <a:gd name="adj" fmla="val 74545"/>
              </a:avLst>
            </a:prstGeom>
            <a:solidFill>
              <a:schemeClr val="accent1">
                <a:lumMod val="60000"/>
                <a:lumOff val="40000"/>
              </a:schemeClr>
            </a:solidFill>
            <a:ln w="12700">
              <a:solidFill>
                <a:sysClr val="windowText" lastClr="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a:ln>
                  <a:noFill/>
                </a:ln>
                <a:solidFill>
                  <a:prstClr val="black"/>
                </a:solidFill>
                <a:effectLst/>
                <a:uLnTx/>
                <a:uFillTx/>
                <a:latin typeface="华文楷体" pitchFamily="2" charset="-122"/>
                <a:ea typeface="华文楷体" pitchFamily="2" charset="-122"/>
              </a:endParaRPr>
            </a:p>
          </p:txBody>
        </p:sp>
        <p:sp>
          <p:nvSpPr>
            <p:cNvPr id="15" name="Rectangle 37"/>
            <p:cNvSpPr>
              <a:spLocks noChangeArrowheads="1"/>
            </p:cNvSpPr>
            <p:nvPr/>
          </p:nvSpPr>
          <p:spPr bwMode="auto">
            <a:xfrm>
              <a:off x="290285" y="1801685"/>
              <a:ext cx="1295402" cy="336550"/>
            </a:xfrm>
            <a:prstGeom prst="rect">
              <a:avLst/>
            </a:prstGeom>
            <a:noFill/>
            <a:ln w="9525">
              <a:noFill/>
              <a:miter lim="800000"/>
              <a:headEnd/>
              <a:tailEnd/>
            </a:ln>
          </p:spPr>
          <p:txBody>
            <a:bodyPr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effectLst/>
                  <a:uLnTx/>
                  <a:uFillTx/>
                  <a:latin typeface="华文楷体" pitchFamily="2" charset="-122"/>
                  <a:ea typeface="华文楷体" pitchFamily="2" charset="-122"/>
                </a:rPr>
                <a:t>清朝末期</a:t>
              </a:r>
            </a:p>
          </p:txBody>
        </p:sp>
        <p:sp>
          <p:nvSpPr>
            <p:cNvPr id="16" name="Rectangle 38"/>
            <p:cNvSpPr>
              <a:spLocks noChangeArrowheads="1"/>
            </p:cNvSpPr>
            <p:nvPr/>
          </p:nvSpPr>
          <p:spPr bwMode="auto">
            <a:xfrm>
              <a:off x="237897" y="1339722"/>
              <a:ext cx="622301" cy="369888"/>
            </a:xfrm>
            <a:prstGeom prst="rect">
              <a:avLst/>
            </a:prstGeom>
            <a:noFill/>
            <a:ln w="9525">
              <a:noFill/>
              <a:miter lim="800000"/>
              <a:headEnd/>
              <a:tailEnd/>
            </a:ln>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华文楷体" pitchFamily="2" charset="-122"/>
                  <a:ea typeface="华文楷体" pitchFamily="2" charset="-122"/>
                </a:rPr>
                <a:t>1872</a:t>
              </a:r>
            </a:p>
          </p:txBody>
        </p:sp>
        <p:sp>
          <p:nvSpPr>
            <p:cNvPr id="11" name="Text Box 77"/>
            <p:cNvSpPr txBox="1">
              <a:spLocks noChangeArrowheads="1"/>
            </p:cNvSpPr>
            <p:nvPr/>
          </p:nvSpPr>
          <p:spPr bwMode="auto">
            <a:xfrm>
              <a:off x="5710004" y="2357313"/>
              <a:ext cx="1296988" cy="738631"/>
            </a:xfrm>
            <a:prstGeom prst="rect">
              <a:avLst/>
            </a:prstGeom>
            <a:noFill/>
            <a:ln w="9525">
              <a:noFill/>
              <a:miter lim="800000"/>
              <a:headEnd/>
              <a:tailEnd/>
            </a:ln>
          </p:spPr>
          <p:txBody>
            <a:bodyPr lIns="91406" tIns="45704" rIns="91406" bIns="45704">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spcBef>
                  <a:spcPct val="50000"/>
                </a:spcBef>
              </a:pPr>
              <a:r>
                <a:rPr lang="zh-TW" altLang="en-US" sz="1400" b="1" kern="1200" dirty="0">
                  <a:solidFill>
                    <a:srgbClr val="FFFFFF"/>
                  </a:solidFill>
                  <a:latin typeface="华文楷体" pitchFamily="2" charset="-122"/>
                  <a:ea typeface="华文楷体" pitchFamily="2" charset="-122"/>
                </a:rPr>
                <a:t>成立集</a:t>
              </a:r>
              <a:r>
                <a:rPr lang="zh-CN" altLang="en-US" sz="1400" b="1" kern="1200" dirty="0">
                  <a:solidFill>
                    <a:srgbClr val="FFFFFF"/>
                  </a:solidFill>
                  <a:latin typeface="华文楷体" pitchFamily="2" charset="-122"/>
                  <a:ea typeface="华文楷体" pitchFamily="2" charset="-122"/>
                </a:rPr>
                <a:t>团</a:t>
              </a:r>
              <a:r>
                <a:rPr lang="zh-TW" altLang="en-US" sz="1400" b="1" kern="1200" dirty="0">
                  <a:solidFill>
                    <a:srgbClr val="FFFFFF"/>
                  </a:solidFill>
                  <a:latin typeface="华文楷体" pitchFamily="2" charset="-122"/>
                  <a:ea typeface="华文楷体" pitchFamily="2" charset="-122"/>
                </a:rPr>
                <a:t>公司</a:t>
              </a:r>
              <a:r>
                <a:rPr lang="zh-CN" altLang="en-US" sz="1400" b="1" kern="1200" dirty="0">
                  <a:solidFill>
                    <a:srgbClr val="FFFFFF"/>
                  </a:solidFill>
                  <a:latin typeface="华文楷体" pitchFamily="2" charset="-122"/>
                  <a:ea typeface="华文楷体" pitchFamily="2" charset="-122"/>
                </a:rPr>
                <a:t>为驻</a:t>
              </a:r>
              <a:r>
                <a:rPr lang="zh-TW" altLang="en-US" sz="1400" b="1" kern="1200" dirty="0">
                  <a:solidFill>
                    <a:srgbClr val="FFFFFF"/>
                  </a:solidFill>
                  <a:latin typeface="华文楷体" pitchFamily="2" charset="-122"/>
                  <a:ea typeface="华文楷体" pitchFamily="2" charset="-122"/>
                </a:rPr>
                <a:t>港四大中</a:t>
              </a:r>
              <a:r>
                <a:rPr lang="zh-CN" altLang="en-US" sz="1400" b="1" kern="1200" dirty="0">
                  <a:solidFill>
                    <a:srgbClr val="FFFFFF"/>
                  </a:solidFill>
                  <a:latin typeface="华文楷体" pitchFamily="2" charset="-122"/>
                  <a:ea typeface="华文楷体" pitchFamily="2" charset="-122"/>
                </a:rPr>
                <a:t>资企业</a:t>
              </a:r>
              <a:r>
                <a:rPr lang="zh-TW" altLang="en-US" sz="1400" b="1" kern="1200" dirty="0">
                  <a:solidFill>
                    <a:srgbClr val="FFFFFF"/>
                  </a:solidFill>
                  <a:latin typeface="华文楷体" pitchFamily="2" charset="-122"/>
                  <a:ea typeface="华文楷体" pitchFamily="2" charset="-122"/>
                </a:rPr>
                <a:t>之一</a:t>
              </a:r>
            </a:p>
          </p:txBody>
        </p:sp>
      </p:grpSp>
    </p:spTree>
    <p:extLst>
      <p:ext uri="{BB962C8B-B14F-4D97-AF65-F5344CB8AC3E}">
        <p14:creationId xmlns:p14="http://schemas.microsoft.com/office/powerpoint/2010/main" val="1121123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542388" y="798289"/>
            <a:ext cx="5960012"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招商局轮船股份的组织架构及决策机制</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88" t="29762" r="29986" b="23141"/>
          <a:stretch/>
        </p:blipFill>
        <p:spPr bwMode="auto">
          <a:xfrm>
            <a:off x="2863725" y="1591226"/>
            <a:ext cx="5858412" cy="344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420914" y="1591226"/>
            <a:ext cx="2286000" cy="3416320"/>
          </a:xfrm>
          <a:prstGeom prst="rect">
            <a:avLst/>
          </a:prstGeom>
        </p:spPr>
        <p:txBody>
          <a:bodyPr wrap="square">
            <a:spAutoFit/>
          </a:bodyPr>
          <a:lstStyle/>
          <a:p>
            <a:r>
              <a:rPr lang="zh-CN" altLang="zh-CN" dirty="0">
                <a:ea typeface="华文楷体"/>
                <a:cs typeface="Arial"/>
              </a:rPr>
              <a:t>轮船股份主要管理人员包括：董事长李建红，总经理李晓鹏，副总经理苏新刚，副总经理孙承铭，财务总监付刚峰、副总经理余利明、副总经理胡建华、副总经理王宏、副总经理邓仁杰、总经理助理洪小源、褚宗生和总法律顾问王春阁等。</a:t>
            </a:r>
            <a:endParaRPr lang="zh-CN" altLang="en-US" dirty="0"/>
          </a:p>
        </p:txBody>
      </p:sp>
      <p:sp>
        <p:nvSpPr>
          <p:cNvPr id="6" name="矩形 5"/>
          <p:cNvSpPr/>
          <p:nvPr/>
        </p:nvSpPr>
        <p:spPr>
          <a:xfrm>
            <a:off x="718457" y="5036457"/>
            <a:ext cx="7569200" cy="1162819"/>
          </a:xfrm>
          <a:prstGeom prst="rect">
            <a:avLst/>
          </a:prstGeom>
        </p:spPr>
        <p:txBody>
          <a:bodyPr wrap="square">
            <a:spAutoFit/>
          </a:bodyPr>
          <a:lstStyle/>
          <a:p>
            <a:pPr indent="304800" algn="just">
              <a:lnSpc>
                <a:spcPct val="150000"/>
              </a:lnSpc>
              <a:spcAft>
                <a:spcPts val="0"/>
              </a:spcAft>
            </a:pPr>
            <a:r>
              <a:rPr lang="zh-CN" altLang="zh-CN" sz="1600" kern="100" dirty="0">
                <a:ea typeface="华文楷体"/>
              </a:rPr>
              <a:t>招商局集团（轮船股份）总部负责战略决策与管控，二级公司负责专业化生产经营与管理。集团办公会是总部的重大决策机制</a:t>
            </a:r>
            <a:r>
              <a:rPr lang="zh-CN" altLang="zh-CN" sz="1600" kern="100" dirty="0" smtClean="0">
                <a:ea typeface="华文楷体"/>
              </a:rPr>
              <a:t>。轮船</a:t>
            </a:r>
            <a:r>
              <a:rPr lang="zh-CN" altLang="zh-CN" sz="1600" kern="100" dirty="0">
                <a:ea typeface="华文楷体"/>
              </a:rPr>
              <a:t>股份没有专门的境外业务管理模式与决策机制，实行境内外统一管理制度和决策机制。</a:t>
            </a:r>
            <a:endParaRPr lang="zh-CN" altLang="zh-CN" sz="1600" kern="100" dirty="0">
              <a:ea typeface="楷体_GB2312"/>
            </a:endParaRPr>
          </a:p>
        </p:txBody>
      </p:sp>
      <p:sp>
        <p:nvSpPr>
          <p:cNvPr id="7" name="矩形 6"/>
          <p:cNvSpPr/>
          <p:nvPr/>
        </p:nvSpPr>
        <p:spPr>
          <a:xfrm>
            <a:off x="6530697" y="6411267"/>
            <a:ext cx="2031325"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3034598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6138197"/>
            <a:ext cx="9144000" cy="75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a:spLocks/>
          </p:cNvSpPr>
          <p:nvPr/>
        </p:nvSpPr>
        <p:spPr>
          <a:xfrm>
            <a:off x="542388" y="798289"/>
            <a:ext cx="5960012"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招商局轮船股份的核心产业板块</a:t>
            </a:r>
          </a:p>
        </p:txBody>
      </p:sp>
      <p:sp>
        <p:nvSpPr>
          <p:cNvPr id="6" name="圆角矩形 5"/>
          <p:cNvSpPr/>
          <p:nvPr/>
        </p:nvSpPr>
        <p:spPr>
          <a:xfrm>
            <a:off x="580574" y="3164101"/>
            <a:ext cx="1494971" cy="65314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港口运营</a:t>
            </a:r>
            <a:endParaRPr lang="zh-CN" altLang="en-US" b="1" dirty="0">
              <a:solidFill>
                <a:schemeClr val="tx1"/>
              </a:solidFill>
              <a:latin typeface="华文楷体" pitchFamily="2" charset="-122"/>
              <a:ea typeface="华文楷体" pitchFamily="2" charset="-122"/>
            </a:endParaRPr>
          </a:p>
        </p:txBody>
      </p:sp>
      <p:sp>
        <p:nvSpPr>
          <p:cNvPr id="7" name="圆角矩形 6"/>
          <p:cNvSpPr/>
          <p:nvPr/>
        </p:nvSpPr>
        <p:spPr>
          <a:xfrm>
            <a:off x="2229760" y="3164100"/>
            <a:ext cx="1494971" cy="65314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华文楷体" pitchFamily="2" charset="-122"/>
                <a:ea typeface="华文楷体" pitchFamily="2" charset="-122"/>
              </a:rPr>
              <a:t>能源运输</a:t>
            </a:r>
          </a:p>
        </p:txBody>
      </p:sp>
      <p:sp>
        <p:nvSpPr>
          <p:cNvPr id="8" name="圆角矩形 7"/>
          <p:cNvSpPr/>
          <p:nvPr/>
        </p:nvSpPr>
        <p:spPr>
          <a:xfrm>
            <a:off x="3878946" y="3164099"/>
            <a:ext cx="1494971" cy="65314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华文楷体" pitchFamily="2" charset="-122"/>
                <a:ea typeface="华文楷体" pitchFamily="2" charset="-122"/>
              </a:rPr>
              <a:t>海工建造</a:t>
            </a:r>
          </a:p>
        </p:txBody>
      </p:sp>
      <p:sp>
        <p:nvSpPr>
          <p:cNvPr id="9" name="圆角矩形 8"/>
          <p:cNvSpPr/>
          <p:nvPr/>
        </p:nvSpPr>
        <p:spPr>
          <a:xfrm>
            <a:off x="5528132" y="3164098"/>
            <a:ext cx="1494971" cy="65314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华文楷体" pitchFamily="2" charset="-122"/>
                <a:ea typeface="华文楷体" pitchFamily="2" charset="-122"/>
              </a:rPr>
              <a:t>托盘</a:t>
            </a:r>
            <a:r>
              <a:rPr lang="zh-CN" altLang="en-US" b="1" dirty="0" smtClean="0">
                <a:solidFill>
                  <a:schemeClr val="tx1"/>
                </a:solidFill>
                <a:latin typeface="华文楷体" pitchFamily="2" charset="-122"/>
                <a:ea typeface="华文楷体" pitchFamily="2" charset="-122"/>
              </a:rPr>
              <a:t>共享</a:t>
            </a:r>
            <a:endParaRPr lang="en-US" altLang="zh-CN" b="1" dirty="0" smtClean="0">
              <a:solidFill>
                <a:schemeClr val="tx1"/>
              </a:solidFill>
              <a:latin typeface="华文楷体" pitchFamily="2" charset="-122"/>
              <a:ea typeface="华文楷体" pitchFamily="2" charset="-122"/>
            </a:endParaRPr>
          </a:p>
          <a:p>
            <a:pPr algn="ctr"/>
            <a:r>
              <a:rPr lang="zh-CN" altLang="en-US" b="1" dirty="0" smtClean="0">
                <a:solidFill>
                  <a:schemeClr val="tx1"/>
                </a:solidFill>
                <a:latin typeface="华文楷体" pitchFamily="2" charset="-122"/>
                <a:ea typeface="华文楷体" pitchFamily="2" charset="-122"/>
              </a:rPr>
              <a:t>租赁</a:t>
            </a:r>
            <a:endParaRPr lang="zh-CN" altLang="en-US" b="1" dirty="0">
              <a:solidFill>
                <a:schemeClr val="tx1"/>
              </a:solidFill>
              <a:latin typeface="华文楷体" pitchFamily="2" charset="-122"/>
              <a:ea typeface="华文楷体" pitchFamily="2" charset="-122"/>
            </a:endParaRPr>
          </a:p>
        </p:txBody>
      </p:sp>
      <p:sp>
        <p:nvSpPr>
          <p:cNvPr id="10" name="圆角矩形 9"/>
          <p:cNvSpPr/>
          <p:nvPr/>
        </p:nvSpPr>
        <p:spPr>
          <a:xfrm>
            <a:off x="7177316" y="3164101"/>
            <a:ext cx="1494971" cy="65314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华文楷体" pitchFamily="2" charset="-122"/>
                <a:ea typeface="华文楷体" pitchFamily="2" charset="-122"/>
              </a:rPr>
              <a:t>金融服务</a:t>
            </a:r>
          </a:p>
        </p:txBody>
      </p:sp>
      <p:sp>
        <p:nvSpPr>
          <p:cNvPr id="11" name="矩形 10"/>
          <p:cNvSpPr/>
          <p:nvPr/>
        </p:nvSpPr>
        <p:spPr>
          <a:xfrm>
            <a:off x="2830281" y="2322274"/>
            <a:ext cx="3575960" cy="50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招商局轮船股份有限公司</a:t>
            </a:r>
            <a:endParaRPr lang="zh-CN" altLang="en-US" b="1" dirty="0">
              <a:solidFill>
                <a:srgbClr val="C00000"/>
              </a:solidFill>
              <a:effectLst>
                <a:outerShdw blurRad="38100" dist="38100" dir="2700000" algn="tl">
                  <a:srgbClr val="000000">
                    <a:alpha val="43137"/>
                  </a:srgbClr>
                </a:outerShdw>
              </a:effectLst>
              <a:latin typeface="华文楷体" pitchFamily="2" charset="-122"/>
              <a:ea typeface="华文楷体" pitchFamily="2" charset="-122"/>
            </a:endParaRPr>
          </a:p>
        </p:txBody>
      </p:sp>
      <p:cxnSp>
        <p:nvCxnSpPr>
          <p:cNvPr id="13" name="肘形连接符 12"/>
          <p:cNvCxnSpPr>
            <a:stCxn id="11" idx="2"/>
            <a:endCxn id="6" idx="0"/>
          </p:cNvCxnSpPr>
          <p:nvPr/>
        </p:nvCxnSpPr>
        <p:spPr>
          <a:xfrm rot="5400000">
            <a:off x="2806248" y="1352087"/>
            <a:ext cx="333827" cy="329020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11" idx="2"/>
            <a:endCxn id="7" idx="0"/>
          </p:cNvCxnSpPr>
          <p:nvPr/>
        </p:nvCxnSpPr>
        <p:spPr>
          <a:xfrm rot="5400000">
            <a:off x="3630841" y="2176680"/>
            <a:ext cx="333826" cy="164101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11" idx="2"/>
            <a:endCxn id="10" idx="0"/>
          </p:cNvCxnSpPr>
          <p:nvPr/>
        </p:nvCxnSpPr>
        <p:spPr>
          <a:xfrm rot="16200000" flipH="1">
            <a:off x="6104618" y="1343916"/>
            <a:ext cx="333827" cy="33065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11" idx="2"/>
            <a:endCxn id="9" idx="0"/>
          </p:cNvCxnSpPr>
          <p:nvPr/>
        </p:nvCxnSpPr>
        <p:spPr>
          <a:xfrm rot="16200000" flipH="1">
            <a:off x="5280027" y="2168507"/>
            <a:ext cx="333824" cy="165735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11" idx="2"/>
            <a:endCxn id="8" idx="0"/>
          </p:cNvCxnSpPr>
          <p:nvPr/>
        </p:nvCxnSpPr>
        <p:spPr>
          <a:xfrm rot="16200000" flipH="1">
            <a:off x="4455434" y="2993100"/>
            <a:ext cx="333825" cy="817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667660" y="4191628"/>
            <a:ext cx="1191352" cy="257763"/>
          </a:xfrm>
          <a:prstGeom prst="rect">
            <a:avLst/>
          </a:prstGeom>
        </p:spPr>
        <p:txBody>
          <a:bodyPr wrap="none">
            <a:spAutoFit/>
          </a:bodyPr>
          <a:lstStyle/>
          <a:p>
            <a:pPr marL="285750" lvl="0" indent="-285750">
              <a:lnSpc>
                <a:spcPts val="1200"/>
              </a:lnSpc>
              <a:buFont typeface="Wingdings" pitchFamily="2" charset="2"/>
              <a:buChar char="l"/>
            </a:pPr>
            <a:r>
              <a:rPr lang="zh-CN" altLang="en-US" sz="1400" b="1" kern="100" dirty="0" smtClean="0">
                <a:solidFill>
                  <a:srgbClr val="C00000"/>
                </a:solidFill>
                <a:latin typeface="华文楷体" pitchFamily="2" charset="-122"/>
                <a:ea typeface="华文楷体" pitchFamily="2" charset="-122"/>
                <a:cs typeface="Times New Roman" panose="02020603050405020304" pitchFamily="18" charset="0"/>
              </a:rPr>
              <a:t>招商国际</a:t>
            </a:r>
            <a:endParaRPr lang="zh-CN" altLang="en-US" sz="1400" b="1" kern="100" dirty="0">
              <a:solidFill>
                <a:srgbClr val="C00000"/>
              </a:solidFill>
              <a:latin typeface="华文楷体" pitchFamily="2" charset="-122"/>
              <a:ea typeface="华文楷体" pitchFamily="2" charset="-122"/>
              <a:cs typeface="Times New Roman" panose="02020603050405020304" pitchFamily="18" charset="0"/>
            </a:endParaRPr>
          </a:p>
        </p:txBody>
      </p:sp>
      <p:sp>
        <p:nvSpPr>
          <p:cNvPr id="16" name="矩形 15"/>
          <p:cNvSpPr/>
          <p:nvPr/>
        </p:nvSpPr>
        <p:spPr>
          <a:xfrm>
            <a:off x="973635" y="4562284"/>
            <a:ext cx="574196" cy="257763"/>
          </a:xfrm>
          <a:prstGeom prst="rect">
            <a:avLst/>
          </a:prstGeom>
        </p:spPr>
        <p:txBody>
          <a:bodyPr wrap="none">
            <a:spAutoFit/>
          </a:bodyPr>
          <a:lstStyle/>
          <a:p>
            <a:pPr lvl="0">
              <a:lnSpc>
                <a:spcPts val="1200"/>
              </a:lnSpc>
            </a:pPr>
            <a:r>
              <a:rPr lang="en-US" altLang="zh-CN" sz="1400" b="1" kern="100" dirty="0" smtClean="0">
                <a:solidFill>
                  <a:sysClr val="windowText" lastClr="000000"/>
                </a:solidFill>
                <a:latin typeface="华文楷体" pitchFamily="2" charset="-122"/>
                <a:ea typeface="华文楷体" pitchFamily="2" charset="-122"/>
                <a:cs typeface="Times New Roman" panose="02020603050405020304" pitchFamily="18" charset="0"/>
              </a:rPr>
              <a:t>CMU</a:t>
            </a:r>
            <a:endParaRPr lang="zh-CN" altLang="en-US" sz="1400" b="1" kern="100" dirty="0">
              <a:solidFill>
                <a:sysClr val="windowText" lastClr="000000"/>
              </a:solidFill>
              <a:latin typeface="华文楷体" pitchFamily="2" charset="-122"/>
              <a:ea typeface="华文楷体" pitchFamily="2" charset="-122"/>
              <a:cs typeface="Times New Roman" panose="02020603050405020304" pitchFamily="18" charset="0"/>
            </a:endParaRPr>
          </a:p>
        </p:txBody>
      </p:sp>
      <p:sp>
        <p:nvSpPr>
          <p:cNvPr id="18" name="矩形 17"/>
          <p:cNvSpPr/>
          <p:nvPr/>
        </p:nvSpPr>
        <p:spPr>
          <a:xfrm>
            <a:off x="2364361" y="4191628"/>
            <a:ext cx="1191352" cy="257763"/>
          </a:xfrm>
          <a:prstGeom prst="rect">
            <a:avLst/>
          </a:prstGeom>
        </p:spPr>
        <p:txBody>
          <a:bodyPr wrap="none">
            <a:spAutoFit/>
          </a:bodyPr>
          <a:lstStyle/>
          <a:p>
            <a:pPr marL="285750" indent="-285750">
              <a:lnSpc>
                <a:spcPts val="1200"/>
              </a:lnSpc>
              <a:buFont typeface="Wingdings" pitchFamily="2" charset="2"/>
              <a:buChar char="l"/>
            </a:pPr>
            <a:r>
              <a:rPr lang="zh-CN" altLang="en-US" sz="1400" b="1" kern="100" dirty="0">
                <a:solidFill>
                  <a:srgbClr val="C00000"/>
                </a:solidFill>
                <a:latin typeface="华文楷体" pitchFamily="2" charset="-122"/>
                <a:ea typeface="华文楷体" pitchFamily="2" charset="-122"/>
                <a:cs typeface="Times New Roman" panose="02020603050405020304" pitchFamily="18" charset="0"/>
              </a:rPr>
              <a:t>招商轮船</a:t>
            </a:r>
          </a:p>
        </p:txBody>
      </p:sp>
      <p:sp>
        <p:nvSpPr>
          <p:cNvPr id="20" name="矩形 19"/>
          <p:cNvSpPr/>
          <p:nvPr/>
        </p:nvSpPr>
        <p:spPr>
          <a:xfrm>
            <a:off x="5689499" y="4191628"/>
            <a:ext cx="1191352" cy="257763"/>
          </a:xfrm>
          <a:prstGeom prst="rect">
            <a:avLst/>
          </a:prstGeom>
        </p:spPr>
        <p:txBody>
          <a:bodyPr wrap="none">
            <a:spAutoFit/>
          </a:bodyPr>
          <a:lstStyle/>
          <a:p>
            <a:pPr marL="285750" indent="-285750">
              <a:lnSpc>
                <a:spcPts val="1200"/>
              </a:lnSpc>
              <a:buFont typeface="Wingdings" pitchFamily="2" charset="2"/>
              <a:buChar char="l"/>
            </a:pPr>
            <a:r>
              <a:rPr lang="zh-CN" altLang="en-US" sz="1400" b="1" kern="100" dirty="0">
                <a:solidFill>
                  <a:srgbClr val="C00000"/>
                </a:solidFill>
                <a:latin typeface="华文楷体" pitchFamily="2" charset="-122"/>
                <a:ea typeface="华文楷体" pitchFamily="2" charset="-122"/>
                <a:cs typeface="Times New Roman" panose="02020603050405020304" pitchFamily="18" charset="0"/>
              </a:rPr>
              <a:t>招商路凯</a:t>
            </a:r>
          </a:p>
        </p:txBody>
      </p:sp>
      <p:sp>
        <p:nvSpPr>
          <p:cNvPr id="22" name="矩形 21"/>
          <p:cNvSpPr/>
          <p:nvPr/>
        </p:nvSpPr>
        <p:spPr>
          <a:xfrm>
            <a:off x="4065256" y="4191628"/>
            <a:ext cx="1191352" cy="257763"/>
          </a:xfrm>
          <a:prstGeom prst="rect">
            <a:avLst/>
          </a:prstGeom>
        </p:spPr>
        <p:txBody>
          <a:bodyPr wrap="none">
            <a:spAutoFit/>
          </a:bodyPr>
          <a:lstStyle/>
          <a:p>
            <a:pPr marL="285750" indent="-285750">
              <a:lnSpc>
                <a:spcPts val="1200"/>
              </a:lnSpc>
              <a:buFont typeface="Wingdings" pitchFamily="2" charset="2"/>
              <a:buChar char="l"/>
            </a:pPr>
            <a:r>
              <a:rPr lang="zh-CN" altLang="en-US" sz="1400" b="1" kern="100" dirty="0">
                <a:solidFill>
                  <a:srgbClr val="C00000"/>
                </a:solidFill>
                <a:latin typeface="华文楷体" pitchFamily="2" charset="-122"/>
                <a:ea typeface="华文楷体" pitchFamily="2" charset="-122"/>
                <a:cs typeface="Times New Roman" panose="02020603050405020304" pitchFamily="18" charset="0"/>
              </a:rPr>
              <a:t>招商工业</a:t>
            </a:r>
          </a:p>
        </p:txBody>
      </p:sp>
      <p:sp>
        <p:nvSpPr>
          <p:cNvPr id="23" name="矩形 22"/>
          <p:cNvSpPr/>
          <p:nvPr/>
        </p:nvSpPr>
        <p:spPr>
          <a:xfrm>
            <a:off x="4069437" y="4551259"/>
            <a:ext cx="1191352" cy="257763"/>
          </a:xfrm>
          <a:prstGeom prst="rect">
            <a:avLst/>
          </a:prstGeom>
        </p:spPr>
        <p:txBody>
          <a:bodyPr wrap="none">
            <a:spAutoFit/>
          </a:bodyPr>
          <a:lstStyle/>
          <a:p>
            <a:pPr marL="285750" indent="-285750">
              <a:lnSpc>
                <a:spcPts val="1200"/>
              </a:lnSpc>
              <a:buFont typeface="Wingdings" pitchFamily="2" charset="2"/>
              <a:buChar char="l"/>
            </a:pPr>
            <a:r>
              <a:rPr lang="zh-CN" altLang="en-US" sz="1400" b="1" kern="100" dirty="0">
                <a:solidFill>
                  <a:srgbClr val="C00000"/>
                </a:solidFill>
                <a:latin typeface="华文楷体" pitchFamily="2" charset="-122"/>
                <a:ea typeface="华文楷体" pitchFamily="2" charset="-122"/>
                <a:cs typeface="Times New Roman" panose="02020603050405020304" pitchFamily="18" charset="0"/>
              </a:rPr>
              <a:t>招商海通</a:t>
            </a:r>
          </a:p>
        </p:txBody>
      </p:sp>
      <p:sp>
        <p:nvSpPr>
          <p:cNvPr id="24" name="矩形 23"/>
          <p:cNvSpPr/>
          <p:nvPr/>
        </p:nvSpPr>
        <p:spPr>
          <a:xfrm>
            <a:off x="7560480" y="4539963"/>
            <a:ext cx="902811" cy="257763"/>
          </a:xfrm>
          <a:prstGeom prst="rect">
            <a:avLst/>
          </a:prstGeom>
        </p:spPr>
        <p:txBody>
          <a:bodyPr wrap="none">
            <a:spAutoFit/>
          </a:bodyPr>
          <a:lstStyle/>
          <a:p>
            <a:pPr lvl="0">
              <a:lnSpc>
                <a:spcPts val="1200"/>
              </a:lnSpc>
            </a:pPr>
            <a:r>
              <a:rPr lang="zh-CN" altLang="en-US" sz="1400" b="1" kern="100" dirty="0" smtClean="0">
                <a:solidFill>
                  <a:sysClr val="windowText" lastClr="000000"/>
                </a:solidFill>
                <a:latin typeface="华文楷体" pitchFamily="2" charset="-122"/>
                <a:ea typeface="华文楷体" pitchFamily="2" charset="-122"/>
                <a:cs typeface="Times New Roman" panose="02020603050405020304" pitchFamily="18" charset="0"/>
              </a:rPr>
              <a:t>招商</a:t>
            </a:r>
            <a:r>
              <a:rPr lang="zh-CN" altLang="en-US" sz="1400" b="1" kern="100" dirty="0">
                <a:solidFill>
                  <a:sysClr val="windowText" lastClr="000000"/>
                </a:solidFill>
                <a:latin typeface="华文楷体" pitchFamily="2" charset="-122"/>
                <a:ea typeface="华文楷体" pitchFamily="2" charset="-122"/>
                <a:cs typeface="Times New Roman" panose="02020603050405020304" pitchFamily="18" charset="0"/>
              </a:rPr>
              <a:t>银行</a:t>
            </a:r>
          </a:p>
        </p:txBody>
      </p:sp>
      <p:sp>
        <p:nvSpPr>
          <p:cNvPr id="25" name="矩形 24"/>
          <p:cNvSpPr/>
          <p:nvPr/>
        </p:nvSpPr>
        <p:spPr>
          <a:xfrm>
            <a:off x="7553226" y="4906584"/>
            <a:ext cx="902811" cy="257763"/>
          </a:xfrm>
          <a:prstGeom prst="rect">
            <a:avLst/>
          </a:prstGeom>
        </p:spPr>
        <p:txBody>
          <a:bodyPr wrap="none">
            <a:spAutoFit/>
          </a:bodyPr>
          <a:lstStyle/>
          <a:p>
            <a:pPr lvl="0">
              <a:lnSpc>
                <a:spcPts val="1200"/>
              </a:lnSpc>
            </a:pPr>
            <a:r>
              <a:rPr lang="zh-CN" altLang="en-US" sz="1400" b="1" kern="100" dirty="0" smtClean="0">
                <a:solidFill>
                  <a:sysClr val="windowText" lastClr="000000"/>
                </a:solidFill>
                <a:latin typeface="华文楷体" pitchFamily="2" charset="-122"/>
                <a:ea typeface="华文楷体" pitchFamily="2" charset="-122"/>
                <a:cs typeface="Times New Roman" panose="02020603050405020304" pitchFamily="18" charset="0"/>
              </a:rPr>
              <a:t>招商证券</a:t>
            </a:r>
            <a:endParaRPr lang="zh-CN" altLang="en-US" sz="1400" b="1" kern="100" dirty="0">
              <a:solidFill>
                <a:sysClr val="windowText" lastClr="000000"/>
              </a:solidFill>
              <a:latin typeface="华文楷体" pitchFamily="2" charset="-122"/>
              <a:ea typeface="华文楷体" pitchFamily="2" charset="-122"/>
              <a:cs typeface="Times New Roman" panose="02020603050405020304" pitchFamily="18" charset="0"/>
            </a:endParaRPr>
          </a:p>
        </p:txBody>
      </p:sp>
      <p:sp>
        <p:nvSpPr>
          <p:cNvPr id="26" name="矩形 25"/>
          <p:cNvSpPr/>
          <p:nvPr/>
        </p:nvSpPr>
        <p:spPr>
          <a:xfrm>
            <a:off x="7271069" y="4191627"/>
            <a:ext cx="1191352" cy="257763"/>
          </a:xfrm>
          <a:prstGeom prst="rect">
            <a:avLst/>
          </a:prstGeom>
        </p:spPr>
        <p:txBody>
          <a:bodyPr wrap="none">
            <a:spAutoFit/>
          </a:bodyPr>
          <a:lstStyle/>
          <a:p>
            <a:pPr marL="285750" indent="-285750">
              <a:lnSpc>
                <a:spcPts val="1200"/>
              </a:lnSpc>
              <a:buFont typeface="Wingdings" pitchFamily="2" charset="2"/>
              <a:buChar char="l"/>
            </a:pPr>
            <a:r>
              <a:rPr lang="zh-CN" altLang="en-US" sz="1400" b="1" kern="100" dirty="0">
                <a:solidFill>
                  <a:srgbClr val="C00000"/>
                </a:solidFill>
                <a:latin typeface="华文楷体" pitchFamily="2" charset="-122"/>
                <a:ea typeface="华文楷体" pitchFamily="2" charset="-122"/>
                <a:cs typeface="Times New Roman" panose="02020603050405020304" pitchFamily="18" charset="0"/>
              </a:rPr>
              <a:t>招商</a:t>
            </a:r>
            <a:r>
              <a:rPr lang="zh-CN" altLang="en-US" sz="1400" b="1" kern="100" dirty="0" smtClean="0">
                <a:solidFill>
                  <a:srgbClr val="C00000"/>
                </a:solidFill>
                <a:latin typeface="华文楷体" pitchFamily="2" charset="-122"/>
                <a:ea typeface="华文楷体" pitchFamily="2" charset="-122"/>
                <a:cs typeface="Times New Roman" panose="02020603050405020304" pitchFamily="18" charset="0"/>
              </a:rPr>
              <a:t>资本</a:t>
            </a:r>
            <a:endParaRPr lang="zh-CN" altLang="en-US" sz="1400" b="1" kern="100" dirty="0">
              <a:solidFill>
                <a:srgbClr val="C00000"/>
              </a:solidFill>
              <a:latin typeface="华文楷体" pitchFamily="2" charset="-122"/>
              <a:ea typeface="华文楷体" pitchFamily="2" charset="-122"/>
              <a:cs typeface="Times New Roman" panose="02020603050405020304" pitchFamily="18" charset="0"/>
            </a:endParaRPr>
          </a:p>
        </p:txBody>
      </p:sp>
      <p:sp>
        <p:nvSpPr>
          <p:cNvPr id="3" name="矩形 2"/>
          <p:cNvSpPr/>
          <p:nvPr/>
        </p:nvSpPr>
        <p:spPr>
          <a:xfrm>
            <a:off x="580574" y="4020443"/>
            <a:ext cx="1494971" cy="139363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7" name="矩形 26"/>
          <p:cNvSpPr/>
          <p:nvPr/>
        </p:nvSpPr>
        <p:spPr>
          <a:xfrm>
            <a:off x="2225675" y="4020444"/>
            <a:ext cx="1494971" cy="1393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8" name="矩形 27"/>
          <p:cNvSpPr/>
          <p:nvPr/>
        </p:nvSpPr>
        <p:spPr>
          <a:xfrm>
            <a:off x="3878946" y="4027701"/>
            <a:ext cx="1494971" cy="138637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9" name="矩形 28"/>
          <p:cNvSpPr/>
          <p:nvPr/>
        </p:nvSpPr>
        <p:spPr>
          <a:xfrm>
            <a:off x="5524044" y="4027701"/>
            <a:ext cx="1494971" cy="138637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0" name="矩形 29"/>
          <p:cNvSpPr/>
          <p:nvPr/>
        </p:nvSpPr>
        <p:spPr>
          <a:xfrm>
            <a:off x="7199089" y="4010737"/>
            <a:ext cx="1494971" cy="1403335"/>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1" name="矩形 30"/>
          <p:cNvSpPr/>
          <p:nvPr/>
        </p:nvSpPr>
        <p:spPr>
          <a:xfrm>
            <a:off x="7662084" y="5167851"/>
            <a:ext cx="543739" cy="246221"/>
          </a:xfrm>
          <a:prstGeom prst="rect">
            <a:avLst/>
          </a:prstGeom>
        </p:spPr>
        <p:txBody>
          <a:bodyPr wrap="none">
            <a:spAutoFit/>
          </a:bodyPr>
          <a:lstStyle/>
          <a:p>
            <a:pPr lvl="0">
              <a:lnSpc>
                <a:spcPts val="1200"/>
              </a:lnSpc>
            </a:pPr>
            <a:r>
              <a:rPr lang="en-US" altLang="zh-CN" sz="1400" b="1" kern="100" dirty="0" smtClean="0">
                <a:solidFill>
                  <a:sysClr val="windowText" lastClr="000000"/>
                </a:solidFill>
                <a:latin typeface="华文楷体" pitchFamily="2" charset="-122"/>
                <a:ea typeface="华文楷体" pitchFamily="2" charset="-122"/>
                <a:cs typeface="Times New Roman" panose="02020603050405020304" pitchFamily="18" charset="0"/>
              </a:rPr>
              <a:t>……</a:t>
            </a:r>
            <a:endParaRPr lang="zh-CN" altLang="en-US" sz="1400" b="1" kern="100" dirty="0">
              <a:solidFill>
                <a:sysClr val="windowText" lastClr="000000"/>
              </a:solidFill>
              <a:latin typeface="华文楷体" pitchFamily="2" charset="-122"/>
              <a:ea typeface="华文楷体" pitchFamily="2" charset="-122"/>
              <a:cs typeface="Times New Roman" panose="02020603050405020304" pitchFamily="18" charset="0"/>
            </a:endParaRPr>
          </a:p>
        </p:txBody>
      </p:sp>
      <p:sp>
        <p:nvSpPr>
          <p:cNvPr id="5" name="矩形 4"/>
          <p:cNvSpPr/>
          <p:nvPr/>
        </p:nvSpPr>
        <p:spPr>
          <a:xfrm>
            <a:off x="580574" y="5587762"/>
            <a:ext cx="8113486" cy="1077218"/>
          </a:xfrm>
          <a:prstGeom prst="rect">
            <a:avLst/>
          </a:prstGeom>
        </p:spPr>
        <p:txBody>
          <a:bodyPr wrap="square">
            <a:spAutoFit/>
          </a:bodyPr>
          <a:lstStyle/>
          <a:p>
            <a:r>
              <a:rPr kumimoji="1" lang="zh-CN" altLang="en-US" sz="1600" dirty="0" smtClean="0">
                <a:latin typeface="华文楷体" pitchFamily="2" charset="-122"/>
                <a:ea typeface="华文楷体" pitchFamily="2" charset="-122"/>
                <a:cs typeface="Arial" pitchFamily="34" charset="0"/>
              </a:rPr>
              <a:t>招商局集团是中央管理的国有重要骨干企业之一，是香港四大中资企业之一，</a:t>
            </a:r>
            <a:r>
              <a:rPr kumimoji="1" lang="en-US" altLang="zh-CN" sz="1600" dirty="0" smtClean="0">
                <a:latin typeface="华文楷体" pitchFamily="2" charset="-122"/>
                <a:ea typeface="华文楷体" pitchFamily="2" charset="-122"/>
                <a:cs typeface="Arial" pitchFamily="34" charset="0"/>
              </a:rPr>
              <a:t>2004-2014</a:t>
            </a:r>
            <a:r>
              <a:rPr kumimoji="1" lang="zh-CN" altLang="en-US" sz="1600" dirty="0" smtClean="0">
                <a:latin typeface="华文楷体" pitchFamily="2" charset="-122"/>
                <a:ea typeface="华文楷体" pitchFamily="2" charset="-122"/>
                <a:cs typeface="Arial" pitchFamily="34" charset="0"/>
              </a:rPr>
              <a:t>连续</a:t>
            </a:r>
            <a:r>
              <a:rPr kumimoji="1" lang="en-US" altLang="zh-CN" sz="1600" dirty="0" smtClean="0">
                <a:latin typeface="华文楷体" pitchFamily="2" charset="-122"/>
                <a:ea typeface="华文楷体" pitchFamily="2" charset="-122"/>
                <a:cs typeface="Arial" pitchFamily="34" charset="0"/>
              </a:rPr>
              <a:t>11</a:t>
            </a:r>
            <a:r>
              <a:rPr kumimoji="1" lang="zh-CN" altLang="en-US" sz="1600" dirty="0" smtClean="0">
                <a:latin typeface="华文楷体" pitchFamily="2" charset="-122"/>
                <a:ea typeface="华文楷体" pitchFamily="2" charset="-122"/>
                <a:cs typeface="Arial" pitchFamily="34" charset="0"/>
              </a:rPr>
              <a:t>年被国务院国资委评为</a:t>
            </a:r>
            <a:r>
              <a:rPr kumimoji="1" lang="en-US" altLang="zh-CN" sz="1600" dirty="0" smtClean="0">
                <a:latin typeface="华文楷体" pitchFamily="2" charset="-122"/>
                <a:ea typeface="华文楷体" pitchFamily="2" charset="-122"/>
                <a:cs typeface="Arial" pitchFamily="34" charset="0"/>
              </a:rPr>
              <a:t>A</a:t>
            </a:r>
            <a:r>
              <a:rPr kumimoji="1" lang="zh-CN" altLang="en-US" sz="1600" dirty="0" smtClean="0">
                <a:latin typeface="华文楷体" pitchFamily="2" charset="-122"/>
                <a:ea typeface="华文楷体" pitchFamily="2" charset="-122"/>
                <a:cs typeface="Arial" pitchFamily="34" charset="0"/>
              </a:rPr>
              <a:t>级中央企业。轮船股份是招商集团全资子公司，承接招商局集团的港口运营、能源运输、海工建造、金融服务等核心业务，是招商局集团最重要的成员公司之一。</a:t>
            </a:r>
            <a:endParaRPr kumimoji="1" lang="en-US" altLang="zh-CN" sz="1600" dirty="0" smtClean="0">
              <a:latin typeface="华文楷体" pitchFamily="2" charset="-122"/>
              <a:ea typeface="华文楷体" pitchFamily="2" charset="-122"/>
              <a:cs typeface="Arial" pitchFamily="34" charset="0"/>
            </a:endParaRPr>
          </a:p>
        </p:txBody>
      </p:sp>
      <p:sp>
        <p:nvSpPr>
          <p:cNvPr id="33" name="矩形 32"/>
          <p:cNvSpPr/>
          <p:nvPr/>
        </p:nvSpPr>
        <p:spPr>
          <a:xfrm>
            <a:off x="2830280" y="1603816"/>
            <a:ext cx="3575960" cy="50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招商局集团</a:t>
            </a:r>
            <a:endParaRPr lang="zh-CN" altLang="en-US" b="1" dirty="0">
              <a:solidFill>
                <a:srgbClr val="C00000"/>
              </a:solidFill>
              <a:effectLst>
                <a:outerShdw blurRad="38100" dist="38100" dir="2700000" algn="tl">
                  <a:srgbClr val="000000">
                    <a:alpha val="43137"/>
                  </a:srgbClr>
                </a:outerShdw>
              </a:effectLst>
              <a:latin typeface="华文楷体" pitchFamily="2" charset="-122"/>
              <a:ea typeface="华文楷体" pitchFamily="2" charset="-122"/>
            </a:endParaRPr>
          </a:p>
        </p:txBody>
      </p:sp>
      <p:cxnSp>
        <p:nvCxnSpPr>
          <p:cNvPr id="14" name="肘形连接符 13"/>
          <p:cNvCxnSpPr>
            <a:stCxn id="33" idx="2"/>
            <a:endCxn id="11" idx="0"/>
          </p:cNvCxnSpPr>
          <p:nvPr/>
        </p:nvCxnSpPr>
        <p:spPr>
          <a:xfrm rot="16200000" flipH="1">
            <a:off x="4513031" y="2217044"/>
            <a:ext cx="210458"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916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6138197"/>
            <a:ext cx="9144000" cy="75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a:spLocks/>
          </p:cNvSpPr>
          <p:nvPr/>
        </p:nvSpPr>
        <p:spPr>
          <a:xfrm>
            <a:off x="368219" y="798289"/>
            <a:ext cx="7150183"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en-US" altLang="zh-CN" dirty="0"/>
              <a:t>1.</a:t>
            </a:r>
            <a:r>
              <a:rPr lang="zh-CN" altLang="en-US" dirty="0"/>
              <a:t>港口运营</a:t>
            </a:r>
            <a:r>
              <a:rPr lang="en-US" altLang="zh-CN" dirty="0"/>
              <a:t>—</a:t>
            </a:r>
            <a:r>
              <a:rPr lang="zh-CN" altLang="en-US" dirty="0"/>
              <a:t>全球第二、中国最大的公共码头运营商</a:t>
            </a:r>
          </a:p>
        </p:txBody>
      </p:sp>
      <p:pic>
        <p:nvPicPr>
          <p:cNvPr id="5" name="Picture 4" descr="ciw"/>
          <p:cNvPicPr>
            <a:picLocks noChangeAspect="1" noChangeArrowheads="1"/>
          </p:cNvPicPr>
          <p:nvPr/>
        </p:nvPicPr>
        <p:blipFill>
          <a:blip r:embed="rId2" cstate="print"/>
          <a:srcRect/>
          <a:stretch>
            <a:fillRect/>
          </a:stretch>
        </p:blipFill>
        <p:spPr bwMode="auto">
          <a:xfrm>
            <a:off x="450729" y="1572059"/>
            <a:ext cx="4788928" cy="2455673"/>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5239657" y="1572060"/>
            <a:ext cx="3802743" cy="2455672"/>
          </a:xfrm>
          <a:prstGeom prst="rect">
            <a:avLst/>
          </a:prstGeom>
        </p:spPr>
        <p:txBody>
          <a:bodyPr wrap="square">
            <a:spAutoFit/>
          </a:bodyPr>
          <a:lstStyle/>
          <a:p>
            <a:pPr marL="285750" indent="-285750" algn="just">
              <a:lnSpc>
                <a:spcPct val="105000"/>
              </a:lnSpc>
              <a:spcBef>
                <a:spcPct val="25000"/>
              </a:spcBef>
              <a:buClr>
                <a:srgbClr val="C00000"/>
              </a:buClr>
              <a:buFont typeface="Wingdings" pitchFamily="2" charset="2"/>
              <a:buChar char="l"/>
            </a:pPr>
            <a:r>
              <a:rPr lang="zh-CN" altLang="en-US" sz="1400" dirty="0">
                <a:latin typeface="华文楷体" pitchFamily="2" charset="-122"/>
                <a:ea typeface="华文楷体" pitchFamily="2" charset="-122"/>
              </a:rPr>
              <a:t>主营招商局港口业务的</a:t>
            </a:r>
            <a:r>
              <a:rPr lang="zh-CN" altLang="zh-CN" sz="1400" dirty="0">
                <a:latin typeface="华文楷体" pitchFamily="2" charset="-122"/>
                <a:ea typeface="华文楷体" pitchFamily="2" charset="-122"/>
              </a:rPr>
              <a:t>招商局</a:t>
            </a:r>
            <a:r>
              <a:rPr lang="zh-CN" altLang="zh-CN" sz="1400" dirty="0" smtClean="0">
                <a:latin typeface="华文楷体" pitchFamily="2" charset="-122"/>
                <a:ea typeface="华文楷体" pitchFamily="2" charset="-122"/>
              </a:rPr>
              <a:t>国际</a:t>
            </a:r>
            <a:r>
              <a:rPr lang="en-US" altLang="zh-CN" sz="1400" dirty="0">
                <a:latin typeface="华文楷体" pitchFamily="2" charset="-122"/>
                <a:ea typeface="华文楷体" pitchFamily="2" charset="-122"/>
              </a:rPr>
              <a:t>(</a:t>
            </a:r>
            <a:r>
              <a:rPr lang="en-US" altLang="zh-CN" sz="1400" dirty="0" smtClean="0">
                <a:latin typeface="华文楷体" pitchFamily="2" charset="-122"/>
                <a:ea typeface="华文楷体" pitchFamily="2" charset="-122"/>
              </a:rPr>
              <a:t>HK</a:t>
            </a:r>
            <a:r>
              <a:rPr lang="en-US" altLang="zh-CN" sz="1400" dirty="0">
                <a:latin typeface="华文楷体" pitchFamily="2" charset="-122"/>
                <a:ea typeface="华文楷体" pitchFamily="2" charset="-122"/>
              </a:rPr>
              <a:t>: 0144 </a:t>
            </a:r>
            <a:r>
              <a:rPr lang="zh-CN" altLang="en-US" sz="1400" dirty="0">
                <a:latin typeface="华文楷体" pitchFamily="2" charset="-122"/>
                <a:ea typeface="华文楷体" pitchFamily="2" charset="-122"/>
              </a:rPr>
              <a:t>，集团持股</a:t>
            </a:r>
            <a:r>
              <a:rPr lang="en-US" altLang="zh-CN" sz="1400" dirty="0">
                <a:latin typeface="华文楷体" pitchFamily="2" charset="-122"/>
                <a:ea typeface="华文楷体" pitchFamily="2" charset="-122"/>
              </a:rPr>
              <a:t>43.65</a:t>
            </a:r>
            <a:r>
              <a:rPr lang="en-US" altLang="zh-CN" sz="1400" dirty="0" smtClean="0">
                <a:latin typeface="华文楷体" pitchFamily="2" charset="-122"/>
                <a:ea typeface="华文楷体" pitchFamily="2" charset="-122"/>
              </a:rPr>
              <a:t>%)1992</a:t>
            </a:r>
            <a:r>
              <a:rPr lang="zh-CN" altLang="zh-CN" sz="1400" dirty="0">
                <a:latin typeface="华文楷体" pitchFamily="2" charset="-122"/>
                <a:ea typeface="华文楷体" pitchFamily="2" charset="-122"/>
              </a:rPr>
              <a:t>年在香港上市，是首家在香港上市的红筹</a:t>
            </a:r>
            <a:r>
              <a:rPr lang="zh-CN" altLang="zh-CN" sz="1400" dirty="0" smtClean="0">
                <a:latin typeface="华文楷体" pitchFamily="2" charset="-122"/>
                <a:ea typeface="华文楷体" pitchFamily="2" charset="-122"/>
              </a:rPr>
              <a:t>公司</a:t>
            </a:r>
            <a:r>
              <a:rPr lang="zh-CN" altLang="en-US" sz="1400" dirty="0" smtClean="0">
                <a:latin typeface="华文楷体" pitchFamily="2" charset="-122"/>
                <a:ea typeface="华文楷体" pitchFamily="2" charset="-122"/>
              </a:rPr>
              <a:t>。</a:t>
            </a:r>
            <a:r>
              <a:rPr lang="en-US" altLang="zh-CN" sz="1400" dirty="0" smtClean="0">
                <a:latin typeface="华文楷体" pitchFamily="2" charset="-122"/>
                <a:ea typeface="华文楷体" pitchFamily="2" charset="-122"/>
              </a:rPr>
              <a:t>2004</a:t>
            </a:r>
            <a:r>
              <a:rPr lang="zh-CN" altLang="zh-CN" sz="1400" dirty="0">
                <a:latin typeface="华文楷体" pitchFamily="2" charset="-122"/>
                <a:ea typeface="华文楷体" pitchFamily="2" charset="-122"/>
              </a:rPr>
              <a:t>年，招商局国际晋升为香港蓝筹股</a:t>
            </a:r>
            <a:r>
              <a:rPr lang="zh-CN" altLang="en-US" sz="1400" dirty="0">
                <a:latin typeface="华文楷体" pitchFamily="2" charset="-122"/>
                <a:ea typeface="华文楷体" pitchFamily="2" charset="-122"/>
              </a:rPr>
              <a:t>。</a:t>
            </a:r>
            <a:endParaRPr lang="en-US" altLang="zh-CN" sz="1400" dirty="0">
              <a:latin typeface="华文楷体" pitchFamily="2" charset="-122"/>
              <a:ea typeface="华文楷体" pitchFamily="2" charset="-122"/>
            </a:endParaRPr>
          </a:p>
          <a:p>
            <a:pPr marL="285750" indent="-285750" algn="just">
              <a:lnSpc>
                <a:spcPct val="105000"/>
              </a:lnSpc>
              <a:spcBef>
                <a:spcPct val="25000"/>
              </a:spcBef>
              <a:buClr>
                <a:srgbClr val="C00000"/>
              </a:buClr>
              <a:buFont typeface="Wingdings" pitchFamily="2" charset="2"/>
              <a:buChar char="l"/>
            </a:pPr>
            <a:r>
              <a:rPr lang="zh-CN" altLang="en-US" sz="1400" dirty="0">
                <a:latin typeface="华文楷体" pitchFamily="2" charset="-122"/>
                <a:ea typeface="华文楷体" pitchFamily="2" charset="-122"/>
              </a:rPr>
              <a:t> 截至</a:t>
            </a:r>
            <a:r>
              <a:rPr lang="en-US" altLang="zh-CN" sz="1400" dirty="0">
                <a:latin typeface="华文楷体" pitchFamily="2" charset="-122"/>
                <a:ea typeface="华文楷体" pitchFamily="2" charset="-122"/>
              </a:rPr>
              <a:t>2014</a:t>
            </a:r>
            <a:r>
              <a:rPr lang="zh-CN" altLang="en-US" sz="1400" dirty="0">
                <a:latin typeface="华文楷体" pitchFamily="2" charset="-122"/>
                <a:ea typeface="华文楷体" pitchFamily="2" charset="-122"/>
              </a:rPr>
              <a:t>年底，招商国际在全球四大洲</a:t>
            </a:r>
            <a:r>
              <a:rPr lang="en-US" altLang="zh-CN" sz="1400" dirty="0">
                <a:latin typeface="华文楷体" pitchFamily="2" charset="-122"/>
                <a:ea typeface="华文楷体" pitchFamily="2" charset="-122"/>
              </a:rPr>
              <a:t>14</a:t>
            </a:r>
            <a:r>
              <a:rPr lang="zh-CN" altLang="en-US" sz="1400" dirty="0">
                <a:latin typeface="华文楷体" pitchFamily="2" charset="-122"/>
                <a:ea typeface="华文楷体" pitchFamily="2" charset="-122"/>
              </a:rPr>
              <a:t>个国家和地区拥有</a:t>
            </a:r>
            <a:r>
              <a:rPr lang="en-US" altLang="zh-CN" sz="1400" dirty="0">
                <a:latin typeface="华文楷体" pitchFamily="2" charset="-122"/>
                <a:ea typeface="华文楷体" pitchFamily="2" charset="-122"/>
              </a:rPr>
              <a:t>54</a:t>
            </a:r>
            <a:r>
              <a:rPr lang="zh-CN" altLang="en-US" sz="1400" dirty="0">
                <a:latin typeface="华文楷体" pitchFamily="2" charset="-122"/>
                <a:ea typeface="华文楷体" pitchFamily="2" charset="-122"/>
              </a:rPr>
              <a:t>个</a:t>
            </a:r>
            <a:r>
              <a:rPr lang="zh-CN" altLang="en-US" sz="1400" dirty="0" smtClean="0">
                <a:latin typeface="华文楷体" pitchFamily="2" charset="-122"/>
                <a:ea typeface="华文楷体" pitchFamily="2" charset="-122"/>
              </a:rPr>
              <a:t>码头，</a:t>
            </a:r>
            <a:r>
              <a:rPr lang="en-US" altLang="zh-CN" sz="1400" dirty="0" smtClean="0">
                <a:latin typeface="华文楷体" pitchFamily="2" charset="-122"/>
                <a:ea typeface="华文楷体" pitchFamily="2" charset="-122"/>
              </a:rPr>
              <a:t>165</a:t>
            </a:r>
            <a:r>
              <a:rPr lang="zh-CN" altLang="en-US" sz="1400" dirty="0" smtClean="0">
                <a:latin typeface="华文楷体" pitchFamily="2" charset="-122"/>
                <a:ea typeface="华文楷体" pitchFamily="2" charset="-122"/>
              </a:rPr>
              <a:t>个集装箱泊位。</a:t>
            </a:r>
            <a:endParaRPr lang="en-US" altLang="zh-CN" sz="1400" dirty="0">
              <a:latin typeface="华文楷体" pitchFamily="2" charset="-122"/>
              <a:ea typeface="华文楷体" pitchFamily="2" charset="-122"/>
            </a:endParaRPr>
          </a:p>
          <a:p>
            <a:pPr marL="285750" indent="-285750" algn="just">
              <a:lnSpc>
                <a:spcPct val="105000"/>
              </a:lnSpc>
              <a:spcBef>
                <a:spcPct val="25000"/>
              </a:spcBef>
              <a:buClr>
                <a:srgbClr val="C00000"/>
              </a:buClr>
              <a:buFont typeface="Wingdings" pitchFamily="2" charset="2"/>
              <a:buChar char="l"/>
            </a:pPr>
            <a:r>
              <a:rPr lang="en-US" altLang="zh-CN" sz="1400" dirty="0">
                <a:latin typeface="华文楷体" pitchFamily="2" charset="-122"/>
                <a:ea typeface="华文楷体" pitchFamily="2" charset="-122"/>
              </a:rPr>
              <a:t>2014</a:t>
            </a:r>
            <a:r>
              <a:rPr lang="zh-CN" altLang="en-US" sz="1400" dirty="0">
                <a:latin typeface="华文楷体" pitchFamily="2" charset="-122"/>
                <a:ea typeface="华文楷体" pitchFamily="2" charset="-122"/>
              </a:rPr>
              <a:t>年全球码头运营商排名中，招商国际总集装箱吞吐量排名第二，权益集装箱吞吐量排名第五。</a:t>
            </a:r>
            <a:endParaRPr lang="en-US" altLang="zh-CN" sz="1400" dirty="0">
              <a:latin typeface="华文楷体" pitchFamily="2" charset="-122"/>
              <a:ea typeface="华文楷体" pitchFamily="2" charset="-122"/>
            </a:endParaRPr>
          </a:p>
        </p:txBody>
      </p:sp>
      <p:sp>
        <p:nvSpPr>
          <p:cNvPr id="8" name="矩形 7"/>
          <p:cNvSpPr/>
          <p:nvPr/>
        </p:nvSpPr>
        <p:spPr>
          <a:xfrm>
            <a:off x="450729" y="4177347"/>
            <a:ext cx="8591671" cy="2657138"/>
          </a:xfrm>
          <a:prstGeom prst="rect">
            <a:avLst/>
          </a:prstGeom>
          <a:ln>
            <a:solidFill>
              <a:schemeClr val="tx1"/>
            </a:solidFill>
          </a:ln>
        </p:spPr>
        <p:txBody>
          <a:bodyPr wrap="square">
            <a:spAutoFit/>
          </a:bodyPr>
          <a:lstStyle/>
          <a:p>
            <a:pPr marL="285750" indent="-285750">
              <a:lnSpc>
                <a:spcPts val="2000"/>
              </a:lnSpc>
              <a:buFont typeface="Wingdings" pitchFamily="2" charset="2"/>
              <a:buChar char="Ø"/>
            </a:pPr>
            <a:r>
              <a:rPr lang="zh-CN" altLang="zh-CN" sz="1400" dirty="0">
                <a:latin typeface="华文楷体" pitchFamily="2" charset="-122"/>
                <a:ea typeface="华文楷体" pitchFamily="2" charset="-122"/>
              </a:rPr>
              <a:t>招商国际已投入营运的沿海码头分布于深圳、香港、厦门、宁波、上海、青岛、天津和湛江等八个城市，是深圳西部港区的主导投资者和经营者，是香港第二大码头运营商香港现代货箱码头</a:t>
            </a:r>
            <a:r>
              <a:rPr lang="en-US" altLang="zh-CN" sz="1400" dirty="0">
                <a:latin typeface="华文楷体" pitchFamily="2" charset="-122"/>
                <a:ea typeface="华文楷体" pitchFamily="2" charset="-122"/>
              </a:rPr>
              <a:t>(MTL)</a:t>
            </a:r>
            <a:r>
              <a:rPr lang="zh-CN" altLang="zh-CN" sz="1400" dirty="0">
                <a:latin typeface="华文楷体" pitchFamily="2" charset="-122"/>
                <a:ea typeface="华文楷体" pitchFamily="2" charset="-122"/>
              </a:rPr>
              <a:t>的第二大股东，是上海国际港务集团和湛江港集团的第二大股东，在中国经济最活跃的珠三角、长三角和环渤海经济圈等三大区域和厦门湾、西南沿海形成了网络化经营的港口群。</a:t>
            </a:r>
          </a:p>
          <a:p>
            <a:pPr marL="285750" indent="-285750">
              <a:lnSpc>
                <a:spcPts val="2000"/>
              </a:lnSpc>
              <a:buFont typeface="Wingdings" pitchFamily="2" charset="2"/>
              <a:buChar char="Ø"/>
            </a:pPr>
            <a:r>
              <a:rPr lang="zh-CN" altLang="zh-CN" sz="1400" dirty="0">
                <a:latin typeface="华文楷体" pitchFamily="2" charset="-122"/>
                <a:ea typeface="华文楷体" pitchFamily="2" charset="-122"/>
              </a:rPr>
              <a:t>在巩固中国港口业务的基础上，招商国际积极向海外市场拓展，所投资的斯里兰卡科伦坡港</a:t>
            </a:r>
            <a:r>
              <a:rPr lang="en-US" altLang="zh-CN" sz="1400" dirty="0">
                <a:latin typeface="华文楷体" pitchFamily="2" charset="-122"/>
                <a:ea typeface="华文楷体" pitchFamily="2" charset="-122"/>
              </a:rPr>
              <a:t>(CICT)</a:t>
            </a:r>
            <a:r>
              <a:rPr lang="zh-CN" altLang="zh-CN" sz="1400" dirty="0">
                <a:latin typeface="华文楷体" pitchFamily="2" charset="-122"/>
                <a:ea typeface="华文楷体" pitchFamily="2" charset="-122"/>
              </a:rPr>
              <a:t>目前已建成</a:t>
            </a:r>
            <a:r>
              <a:rPr lang="en-US" altLang="zh-CN" sz="1400" dirty="0">
                <a:latin typeface="华文楷体" pitchFamily="2" charset="-122"/>
                <a:ea typeface="华文楷体" pitchFamily="2" charset="-122"/>
              </a:rPr>
              <a:t>1200</a:t>
            </a:r>
            <a:r>
              <a:rPr lang="zh-CN" altLang="zh-CN" sz="1400" dirty="0">
                <a:latin typeface="华文楷体" pitchFamily="2" charset="-122"/>
                <a:ea typeface="华文楷体" pitchFamily="2" charset="-122"/>
              </a:rPr>
              <a:t>米深水集装箱泊位并投产，所投资的西非多哥洛美集装箱码头（</a:t>
            </a:r>
            <a:r>
              <a:rPr lang="en-US" altLang="zh-CN" sz="1400" dirty="0">
                <a:latin typeface="华文楷体" pitchFamily="2" charset="-122"/>
                <a:ea typeface="华文楷体" pitchFamily="2" charset="-122"/>
              </a:rPr>
              <a:t>LCT</a:t>
            </a:r>
            <a:r>
              <a:rPr lang="zh-CN" altLang="zh-CN" sz="1400" dirty="0">
                <a:latin typeface="华文楷体" pitchFamily="2" charset="-122"/>
                <a:ea typeface="华文楷体" pitchFamily="2" charset="-122"/>
              </a:rPr>
              <a:t>）目前已完成</a:t>
            </a:r>
            <a:r>
              <a:rPr lang="en-US" altLang="zh-CN" sz="1400" dirty="0">
                <a:latin typeface="华文楷体" pitchFamily="2" charset="-122"/>
                <a:ea typeface="华文楷体" pitchFamily="2" charset="-122"/>
              </a:rPr>
              <a:t>1050</a:t>
            </a:r>
            <a:r>
              <a:rPr lang="zh-CN" altLang="zh-CN" sz="1400" dirty="0">
                <a:latin typeface="华文楷体" pitchFamily="2" charset="-122"/>
                <a:ea typeface="华文楷体" pitchFamily="2" charset="-122"/>
              </a:rPr>
              <a:t>米深水集装箱泊位的建设并投产，同时在非洲吉布提和尼日利亚拉各斯拥有合资经营码头，也在全球第三大船公司法国达飞旗下的港口营运平台</a:t>
            </a:r>
            <a:r>
              <a:rPr lang="en-US" altLang="zh-CN" sz="1400" dirty="0">
                <a:latin typeface="华文楷体" pitchFamily="2" charset="-122"/>
                <a:ea typeface="华文楷体" pitchFamily="2" charset="-122"/>
              </a:rPr>
              <a:t>Terminal Link</a:t>
            </a:r>
            <a:r>
              <a:rPr lang="zh-CN" altLang="zh-CN" sz="1400" dirty="0">
                <a:latin typeface="华文楷体" pitchFamily="2" charset="-122"/>
                <a:ea typeface="华文楷体" pitchFamily="2" charset="-122"/>
              </a:rPr>
              <a:t>中拥有</a:t>
            </a:r>
            <a:r>
              <a:rPr lang="en-US" altLang="zh-CN" sz="1400" dirty="0">
                <a:latin typeface="华文楷体" pitchFamily="2" charset="-122"/>
                <a:ea typeface="华文楷体" pitchFamily="2" charset="-122"/>
              </a:rPr>
              <a:t>49%</a:t>
            </a:r>
            <a:r>
              <a:rPr lang="zh-CN" altLang="zh-CN" sz="1400" dirty="0">
                <a:latin typeface="华文楷体" pitchFamily="2" charset="-122"/>
                <a:ea typeface="华文楷体" pitchFamily="2" charset="-122"/>
              </a:rPr>
              <a:t>的股权</a:t>
            </a:r>
            <a:r>
              <a:rPr lang="zh-CN" altLang="zh-CN" sz="1400" dirty="0" smtClean="0">
                <a:latin typeface="华文楷体" pitchFamily="2" charset="-122"/>
                <a:ea typeface="华文楷体" pitchFamily="2" charset="-122"/>
              </a:rPr>
              <a:t>。</a:t>
            </a:r>
            <a:endParaRPr lang="en-US" altLang="zh-CN" sz="1400" dirty="0" smtClean="0">
              <a:latin typeface="华文楷体" pitchFamily="2" charset="-122"/>
              <a:ea typeface="华文楷体" pitchFamily="2" charset="-122"/>
            </a:endParaRPr>
          </a:p>
          <a:p>
            <a:pPr marL="285750" indent="-285750">
              <a:lnSpc>
                <a:spcPts val="2000"/>
              </a:lnSpc>
              <a:buFont typeface="Wingdings" pitchFamily="2" charset="2"/>
              <a:buChar char="Ø"/>
            </a:pPr>
            <a:r>
              <a:rPr lang="zh-CN" altLang="en-US" sz="1400" b="1" dirty="0">
                <a:solidFill>
                  <a:srgbClr val="C00000"/>
                </a:solidFill>
                <a:latin typeface="华文楷体" pitchFamily="2" charset="-122"/>
                <a:ea typeface="华文楷体" pitchFamily="2" charset="-122"/>
              </a:rPr>
              <a:t>招商国际</a:t>
            </a:r>
            <a:r>
              <a:rPr lang="en-US" altLang="zh-CN" sz="1400" b="1" dirty="0">
                <a:solidFill>
                  <a:srgbClr val="C00000"/>
                </a:solidFill>
                <a:latin typeface="华文楷体" pitchFamily="2" charset="-122"/>
                <a:ea typeface="华文楷体" pitchFamily="2" charset="-122"/>
              </a:rPr>
              <a:t>2014</a:t>
            </a:r>
            <a:r>
              <a:rPr lang="zh-CN" altLang="en-US" sz="1400" b="1" dirty="0">
                <a:solidFill>
                  <a:srgbClr val="C00000"/>
                </a:solidFill>
                <a:latin typeface="华文楷体" pitchFamily="2" charset="-122"/>
                <a:ea typeface="华文楷体" pitchFamily="2" charset="-122"/>
              </a:rPr>
              <a:t>年实现营业收入</a:t>
            </a:r>
            <a:r>
              <a:rPr lang="en-US" altLang="zh-CN" sz="1400" b="1" dirty="0">
                <a:solidFill>
                  <a:srgbClr val="C00000"/>
                </a:solidFill>
                <a:latin typeface="华文楷体" pitchFamily="2" charset="-122"/>
                <a:ea typeface="华文楷体" pitchFamily="2" charset="-122"/>
              </a:rPr>
              <a:t>65.88</a:t>
            </a:r>
            <a:r>
              <a:rPr lang="zh-CN" altLang="en-US" sz="1400" b="1" dirty="0">
                <a:solidFill>
                  <a:srgbClr val="C00000"/>
                </a:solidFill>
                <a:latin typeface="华文楷体" pitchFamily="2" charset="-122"/>
                <a:ea typeface="华文楷体" pitchFamily="2" charset="-122"/>
              </a:rPr>
              <a:t>亿元、利润总额分别为</a:t>
            </a:r>
            <a:r>
              <a:rPr lang="en-US" altLang="zh-CN" sz="1400" b="1" dirty="0">
                <a:solidFill>
                  <a:srgbClr val="C00000"/>
                </a:solidFill>
                <a:latin typeface="华文楷体" pitchFamily="2" charset="-122"/>
                <a:ea typeface="华文楷体" pitchFamily="2" charset="-122"/>
              </a:rPr>
              <a:t>46.37</a:t>
            </a:r>
            <a:r>
              <a:rPr lang="zh-CN" altLang="en-US" sz="1400" b="1" dirty="0">
                <a:solidFill>
                  <a:srgbClr val="C00000"/>
                </a:solidFill>
                <a:latin typeface="华文楷体" pitchFamily="2" charset="-122"/>
                <a:ea typeface="华文楷体" pitchFamily="2" charset="-122"/>
              </a:rPr>
              <a:t>亿元；</a:t>
            </a:r>
            <a:r>
              <a:rPr lang="en-US" altLang="zh-CN" sz="1400" b="1" dirty="0">
                <a:solidFill>
                  <a:srgbClr val="C00000"/>
                </a:solidFill>
                <a:latin typeface="华文楷体" pitchFamily="2" charset="-122"/>
                <a:ea typeface="华文楷体" pitchFamily="2" charset="-122"/>
              </a:rPr>
              <a:t>2015</a:t>
            </a:r>
            <a:r>
              <a:rPr lang="zh-CN" altLang="en-US" sz="1400" b="1" dirty="0">
                <a:solidFill>
                  <a:srgbClr val="C00000"/>
                </a:solidFill>
                <a:latin typeface="华文楷体" pitchFamily="2" charset="-122"/>
                <a:ea typeface="华文楷体" pitchFamily="2" charset="-122"/>
              </a:rPr>
              <a:t>年上半年实现营业收入</a:t>
            </a:r>
            <a:r>
              <a:rPr lang="en-US" altLang="zh-CN" sz="1400" b="1" dirty="0">
                <a:solidFill>
                  <a:srgbClr val="C00000"/>
                </a:solidFill>
                <a:latin typeface="华文楷体" pitchFamily="2" charset="-122"/>
                <a:ea typeface="华文楷体" pitchFamily="2" charset="-122"/>
              </a:rPr>
              <a:t>32.92</a:t>
            </a:r>
            <a:r>
              <a:rPr lang="zh-CN" altLang="en-US" sz="1400" b="1" dirty="0">
                <a:solidFill>
                  <a:srgbClr val="C00000"/>
                </a:solidFill>
                <a:latin typeface="华文楷体" pitchFamily="2" charset="-122"/>
                <a:ea typeface="华文楷体" pitchFamily="2" charset="-122"/>
              </a:rPr>
              <a:t>亿元，同比增长</a:t>
            </a:r>
            <a:r>
              <a:rPr lang="en-US" altLang="zh-CN" sz="1400" b="1" dirty="0">
                <a:solidFill>
                  <a:srgbClr val="C00000"/>
                </a:solidFill>
                <a:latin typeface="华文楷体" pitchFamily="2" charset="-122"/>
                <a:ea typeface="华文楷体" pitchFamily="2" charset="-122"/>
              </a:rPr>
              <a:t>5.09%</a:t>
            </a:r>
            <a:r>
              <a:rPr lang="zh-CN" altLang="en-US" sz="1400" b="1" dirty="0">
                <a:solidFill>
                  <a:srgbClr val="C00000"/>
                </a:solidFill>
                <a:latin typeface="华文楷体" pitchFamily="2" charset="-122"/>
                <a:ea typeface="华文楷体" pitchFamily="2" charset="-122"/>
              </a:rPr>
              <a:t>、利润总额</a:t>
            </a:r>
            <a:r>
              <a:rPr lang="en-US" altLang="zh-CN" sz="1400" b="1" dirty="0">
                <a:solidFill>
                  <a:srgbClr val="C00000"/>
                </a:solidFill>
                <a:latin typeface="华文楷体" pitchFamily="2" charset="-122"/>
                <a:ea typeface="华文楷体" pitchFamily="2" charset="-122"/>
              </a:rPr>
              <a:t>25.89</a:t>
            </a:r>
            <a:r>
              <a:rPr lang="zh-CN" altLang="en-US" sz="1400" b="1" dirty="0">
                <a:solidFill>
                  <a:srgbClr val="C00000"/>
                </a:solidFill>
                <a:latin typeface="华文楷体" pitchFamily="2" charset="-122"/>
                <a:ea typeface="华文楷体" pitchFamily="2" charset="-122"/>
              </a:rPr>
              <a:t>亿元，同比增长</a:t>
            </a:r>
            <a:r>
              <a:rPr lang="en-US" altLang="zh-CN" sz="1400" b="1" dirty="0">
                <a:solidFill>
                  <a:srgbClr val="C00000"/>
                </a:solidFill>
                <a:latin typeface="华文楷体" pitchFamily="2" charset="-122"/>
                <a:ea typeface="华文楷体" pitchFamily="2" charset="-122"/>
              </a:rPr>
              <a:t>19.46% </a:t>
            </a:r>
            <a:r>
              <a:rPr lang="zh-CN" altLang="en-US" sz="1400" b="1" dirty="0" smtClean="0">
                <a:solidFill>
                  <a:srgbClr val="C00000"/>
                </a:solidFill>
                <a:latin typeface="华文楷体" pitchFamily="2" charset="-122"/>
                <a:ea typeface="华文楷体" pitchFamily="2" charset="-122"/>
              </a:rPr>
              <a:t>。</a:t>
            </a:r>
            <a:endParaRPr lang="zh-CN" altLang="en-US" sz="1400" b="1" dirty="0">
              <a:solidFill>
                <a:srgbClr val="C00000"/>
              </a:solidFill>
              <a:latin typeface="华文楷体" pitchFamily="2" charset="-122"/>
              <a:ea typeface="华文楷体" pitchFamily="2" charset="-122"/>
            </a:endParaRPr>
          </a:p>
        </p:txBody>
      </p:sp>
      <p:sp>
        <p:nvSpPr>
          <p:cNvPr id="7" name="矩形 6"/>
          <p:cNvSpPr/>
          <p:nvPr/>
        </p:nvSpPr>
        <p:spPr>
          <a:xfrm>
            <a:off x="6073497" y="6515460"/>
            <a:ext cx="2031325"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2233057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6138197"/>
            <a:ext cx="9144000" cy="75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a:spLocks/>
          </p:cNvSpPr>
          <p:nvPr/>
        </p:nvSpPr>
        <p:spPr>
          <a:xfrm>
            <a:off x="368219" y="798289"/>
            <a:ext cx="7150183"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en-US" altLang="zh-CN" dirty="0"/>
              <a:t>2.</a:t>
            </a:r>
            <a:r>
              <a:rPr lang="zh-CN" altLang="en-US" dirty="0"/>
              <a:t>能源运输</a:t>
            </a:r>
            <a:r>
              <a:rPr lang="en-US" altLang="zh-CN" dirty="0"/>
              <a:t>——</a:t>
            </a:r>
            <a:r>
              <a:rPr lang="zh-CN" altLang="en-US" dirty="0"/>
              <a:t>中国最大的能源运输船队</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97" t="6027" r="7567"/>
          <a:stretch/>
        </p:blipFill>
        <p:spPr bwMode="auto">
          <a:xfrm>
            <a:off x="420916" y="1403296"/>
            <a:ext cx="5689600" cy="209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110516" y="1388560"/>
            <a:ext cx="3033485" cy="2139047"/>
          </a:xfrm>
          <a:prstGeom prst="rect">
            <a:avLst/>
          </a:prstGeom>
        </p:spPr>
        <p:txBody>
          <a:bodyPr wrap="square">
            <a:spAutoFit/>
          </a:bodyPr>
          <a:lstStyle/>
          <a:p>
            <a:pPr marL="285750" indent="-285750">
              <a:spcBef>
                <a:spcPct val="50000"/>
              </a:spcBef>
              <a:buClr>
                <a:srgbClr val="C00000"/>
              </a:buClr>
              <a:buFont typeface="Wingdings" pitchFamily="2" charset="2"/>
              <a:buChar char="l"/>
              <a:defRPr/>
            </a:pPr>
            <a:r>
              <a:rPr lang="zh-CN" altLang="en-US" sz="1400" dirty="0" smtClean="0">
                <a:latin typeface="华文楷体" pitchFamily="2" charset="-122"/>
                <a:ea typeface="华文楷体" pitchFamily="2" charset="-122"/>
              </a:rPr>
              <a:t>招商轮船</a:t>
            </a:r>
            <a:r>
              <a:rPr lang="zh-CN" altLang="en-US" sz="1400" dirty="0">
                <a:latin typeface="华文楷体" pitchFamily="2" charset="-122"/>
                <a:ea typeface="华文楷体" pitchFamily="2" charset="-122"/>
              </a:rPr>
              <a:t>（ </a:t>
            </a:r>
            <a:r>
              <a:rPr lang="en-US" altLang="zh-CN" sz="1400" dirty="0" smtClean="0">
                <a:latin typeface="华文楷体" pitchFamily="2" charset="-122"/>
                <a:ea typeface="华文楷体" pitchFamily="2" charset="-122"/>
              </a:rPr>
              <a:t>SH:601872</a:t>
            </a:r>
            <a:r>
              <a:rPr lang="zh-CN" altLang="en-US" sz="1400" dirty="0">
                <a:latin typeface="华文楷体" pitchFamily="2" charset="-122"/>
                <a:ea typeface="华文楷体" pitchFamily="2" charset="-122"/>
              </a:rPr>
              <a:t>，集团持股比例</a:t>
            </a:r>
            <a:r>
              <a:rPr lang="en-US" altLang="zh-CN" sz="1400" dirty="0">
                <a:latin typeface="华文楷体" pitchFamily="2" charset="-122"/>
                <a:ea typeface="华文楷体" pitchFamily="2" charset="-122"/>
              </a:rPr>
              <a:t>47.38%</a:t>
            </a:r>
            <a:r>
              <a:rPr lang="zh-CN" altLang="en-US" sz="1400" dirty="0" smtClean="0">
                <a:latin typeface="华文楷体" pitchFamily="2" charset="-122"/>
                <a:ea typeface="华文楷体" pitchFamily="2" charset="-122"/>
              </a:rPr>
              <a:t>）</a:t>
            </a:r>
            <a:r>
              <a:rPr lang="en-US" altLang="zh-CN" sz="1400" dirty="0" smtClean="0">
                <a:latin typeface="华文楷体" pitchFamily="2" charset="-122"/>
                <a:ea typeface="华文楷体" pitchFamily="2" charset="-122"/>
              </a:rPr>
              <a:t>;</a:t>
            </a:r>
          </a:p>
          <a:p>
            <a:pPr marL="285750" indent="-285750">
              <a:spcBef>
                <a:spcPct val="50000"/>
              </a:spcBef>
              <a:buClr>
                <a:srgbClr val="C00000"/>
              </a:buClr>
              <a:buFont typeface="Wingdings" pitchFamily="2" charset="2"/>
              <a:buChar char="l"/>
              <a:defRPr/>
            </a:pPr>
            <a:r>
              <a:rPr lang="zh-CN" altLang="en-US" sz="1400" dirty="0">
                <a:latin typeface="华文楷体" pitchFamily="2" charset="-122"/>
                <a:ea typeface="华文楷体" pitchFamily="2" charset="-122"/>
              </a:rPr>
              <a:t>招商局船队已成为中国参与世界能源运输市场竞争，保障中国能源运输安全的一支重要的力量。</a:t>
            </a:r>
            <a:r>
              <a:rPr lang="en-US" altLang="zh-CN" sz="1400" dirty="0">
                <a:latin typeface="华文楷体" pitchFamily="2" charset="-122"/>
                <a:ea typeface="华文楷体" pitchFamily="2" charset="-122"/>
              </a:rPr>
              <a:t>2014</a:t>
            </a:r>
            <a:r>
              <a:rPr lang="zh-CN" altLang="en-US" sz="1400" dirty="0">
                <a:latin typeface="华文楷体" pitchFamily="2" charset="-122"/>
                <a:ea typeface="华文楷体" pitchFamily="2" charset="-122"/>
              </a:rPr>
              <a:t>年</a:t>
            </a:r>
            <a:r>
              <a:rPr lang="en-US" altLang="zh-CN" sz="1400" dirty="0">
                <a:latin typeface="华文楷体" pitchFamily="2" charset="-122"/>
                <a:ea typeface="华文楷体" pitchFamily="2" charset="-122"/>
              </a:rPr>
              <a:t>9</a:t>
            </a:r>
            <a:r>
              <a:rPr lang="zh-CN" altLang="en-US" sz="1400" dirty="0">
                <a:latin typeface="华文楷体" pitchFamily="2" charset="-122"/>
                <a:ea typeface="华文楷体" pitchFamily="2" charset="-122"/>
              </a:rPr>
              <a:t>月和外运长航组建了中国能源运输有限公司，拥有</a:t>
            </a:r>
            <a:r>
              <a:rPr lang="en-US" altLang="zh-CN" sz="1400" dirty="0">
                <a:latin typeface="华文楷体" pitchFamily="2" charset="-122"/>
                <a:ea typeface="华文楷体" pitchFamily="2" charset="-122"/>
              </a:rPr>
              <a:t>45</a:t>
            </a:r>
            <a:r>
              <a:rPr lang="zh-CN" altLang="en-US" sz="1400" dirty="0">
                <a:latin typeface="华文楷体" pitchFamily="2" charset="-122"/>
                <a:ea typeface="华文楷体" pitchFamily="2" charset="-122"/>
              </a:rPr>
              <a:t>艘超级油轮</a:t>
            </a:r>
            <a:r>
              <a:rPr lang="en-US" altLang="zh-CN" sz="1400" dirty="0">
                <a:latin typeface="华文楷体" pitchFamily="2" charset="-122"/>
                <a:ea typeface="华文楷体" pitchFamily="2" charset="-122"/>
              </a:rPr>
              <a:t>(VLCC</a:t>
            </a:r>
            <a:r>
              <a:rPr lang="zh-CN" altLang="en-US" sz="1400" dirty="0">
                <a:latin typeface="华文楷体" pitchFamily="2" charset="-122"/>
                <a:ea typeface="华文楷体" pitchFamily="2" charset="-122"/>
              </a:rPr>
              <a:t>，含在建），成为世界排名前列的</a:t>
            </a:r>
            <a:r>
              <a:rPr lang="en-US" altLang="zh-CN" sz="1400" dirty="0">
                <a:latin typeface="华文楷体" pitchFamily="2" charset="-122"/>
                <a:ea typeface="华文楷体" pitchFamily="2" charset="-122"/>
              </a:rPr>
              <a:t>VLCC</a:t>
            </a:r>
            <a:r>
              <a:rPr lang="zh-CN" altLang="en-US" sz="1400" dirty="0">
                <a:latin typeface="华文楷体" pitchFamily="2" charset="-122"/>
                <a:ea typeface="华文楷体" pitchFamily="2" charset="-122"/>
              </a:rPr>
              <a:t>船队</a:t>
            </a:r>
            <a:r>
              <a:rPr lang="zh-CN" altLang="en-US" sz="1400" dirty="0" smtClean="0">
                <a:latin typeface="华文楷体" pitchFamily="2" charset="-122"/>
                <a:ea typeface="华文楷体" pitchFamily="2" charset="-122"/>
              </a:rPr>
              <a:t>。</a:t>
            </a:r>
            <a:endParaRPr lang="zh-TW" altLang="en-US" sz="1400" dirty="0">
              <a:latin typeface="华文楷体" pitchFamily="2" charset="-122"/>
              <a:ea typeface="华文楷体" pitchFamily="2" charset="-122"/>
            </a:endParaRPr>
          </a:p>
        </p:txBody>
      </p:sp>
      <p:graphicFrame>
        <p:nvGraphicFramePr>
          <p:cNvPr id="6" name="Group 153"/>
          <p:cNvGraphicFramePr>
            <a:graphicFrameLocks noGrp="1"/>
          </p:cNvGraphicFramePr>
          <p:nvPr>
            <p:custDataLst>
              <p:tags r:id="rId1"/>
            </p:custDataLst>
            <p:extLst>
              <p:ext uri="{D42A27DB-BD31-4B8C-83A1-F6EECF244321}">
                <p14:modId xmlns:p14="http://schemas.microsoft.com/office/powerpoint/2010/main" val="1555533212"/>
              </p:ext>
            </p:extLst>
          </p:nvPr>
        </p:nvGraphicFramePr>
        <p:xfrm>
          <a:off x="420918" y="3866818"/>
          <a:ext cx="8136905" cy="1532160"/>
        </p:xfrm>
        <a:graphic>
          <a:graphicData uri="http://schemas.openxmlformats.org/drawingml/2006/table">
            <a:tbl>
              <a:tblPr/>
              <a:tblGrid>
                <a:gridCol w="1627381"/>
                <a:gridCol w="1627381"/>
                <a:gridCol w="1627381"/>
                <a:gridCol w="1627381"/>
                <a:gridCol w="1627381"/>
              </a:tblGrid>
              <a:tr h="2342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ctr" latinLnBrk="0" hangingPunct="1">
                        <a:lnSpc>
                          <a:spcPct val="100000"/>
                        </a:lnSpc>
                        <a:spcBef>
                          <a:spcPct val="0"/>
                        </a:spcBef>
                        <a:spcAft>
                          <a:spcPct val="0"/>
                        </a:spcAft>
                        <a:buClrTx/>
                        <a:buSzTx/>
                        <a:buFontTx/>
                        <a:buNone/>
                        <a:tabLst/>
                      </a:pPr>
                      <a:endParaRPr lang="zh-TW" altLang="en-US" sz="1400" b="0" u="none" strike="noStrike" kern="1200" dirty="0" smtClean="0">
                        <a:solidFill>
                          <a:srgbClr val="000004"/>
                        </a:solidFill>
                        <a:latin typeface="Times New Roman" pitchFamily="18" charset="0"/>
                        <a:ea typeface="楷体" pitchFamily="49" charset="-122"/>
                        <a:cs typeface="Times New Roman" pitchFamily="18" charset="0"/>
                      </a:endParaRPr>
                    </a:p>
                  </a:txBody>
                  <a:tcPr marL="36000" marR="36000" marT="36000" marB="3600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zh-CN" sz="1400" b="1" u="none" strike="noStrike" kern="1200" cap="none" normalizeH="0" baseline="0" dirty="0" smtClean="0">
                          <a:ln>
                            <a:noFill/>
                          </a:ln>
                          <a:solidFill>
                            <a:srgbClr val="000004"/>
                          </a:solidFill>
                          <a:effectLst/>
                          <a:latin typeface="华文楷体" pitchFamily="2" charset="-122"/>
                          <a:ea typeface="楷体"/>
                          <a:cs typeface="+mn-cs"/>
                        </a:rPr>
                        <a:t> </a:t>
                      </a:r>
                      <a:r>
                        <a:rPr kumimoji="1" lang="zh-TW" altLang="en-US" sz="1400" b="1" u="none" strike="noStrike" kern="1200" cap="none" normalizeH="0" baseline="0" dirty="0" smtClean="0">
                          <a:ln>
                            <a:noFill/>
                          </a:ln>
                          <a:solidFill>
                            <a:srgbClr val="000004"/>
                          </a:solidFill>
                          <a:effectLst/>
                          <a:latin typeface="华文楷体" pitchFamily="2" charset="-122"/>
                          <a:ea typeface="楷体"/>
                          <a:cs typeface="+mn-cs"/>
                        </a:rPr>
                        <a:t>数量</a:t>
                      </a:r>
                    </a:p>
                  </a:txBody>
                  <a:tcPr marL="36000" marR="36000" marT="36000" marB="3600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400" b="1" u="none" strike="noStrike" kern="1200" cap="none" normalizeH="0" baseline="0" dirty="0" smtClean="0">
                          <a:ln>
                            <a:noFill/>
                          </a:ln>
                          <a:solidFill>
                            <a:srgbClr val="000004"/>
                          </a:solidFill>
                          <a:effectLst/>
                          <a:latin typeface="华文楷体" pitchFamily="2" charset="-122"/>
                          <a:ea typeface="楷体"/>
                          <a:cs typeface="+mn-cs"/>
                        </a:rPr>
                        <a:t>万</a:t>
                      </a:r>
                      <a:r>
                        <a:rPr kumimoji="1" lang="en-US" altLang="zh-CN" sz="1400" b="1" u="none" strike="noStrike" kern="1200" cap="none" normalizeH="0" baseline="0" dirty="0" smtClean="0">
                          <a:ln>
                            <a:noFill/>
                          </a:ln>
                          <a:solidFill>
                            <a:srgbClr val="000004"/>
                          </a:solidFill>
                          <a:effectLst/>
                          <a:latin typeface="华文楷体" pitchFamily="2" charset="-122"/>
                          <a:ea typeface="楷体"/>
                          <a:cs typeface="+mn-cs"/>
                        </a:rPr>
                        <a:t>DWT</a:t>
                      </a:r>
                    </a:p>
                  </a:txBody>
                  <a:tcPr marL="36000" marR="36000" marT="36000" marB="3600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400" b="1" u="none" strike="noStrike" kern="1200" cap="none" normalizeH="0" baseline="0" dirty="0" smtClean="0">
                          <a:ln>
                            <a:noFill/>
                          </a:ln>
                          <a:solidFill>
                            <a:srgbClr val="000004"/>
                          </a:solidFill>
                          <a:effectLst/>
                          <a:latin typeface="华文楷体" pitchFamily="2" charset="-122"/>
                          <a:ea typeface="楷体"/>
                          <a:cs typeface="+mn-cs"/>
                        </a:rPr>
                        <a:t>平均</a:t>
                      </a:r>
                      <a:r>
                        <a:rPr kumimoji="1" lang="zh-TW" altLang="zh-CN" sz="1400" b="1" u="none" strike="noStrike" kern="1200" cap="none" normalizeH="0" baseline="0" dirty="0" smtClean="0">
                          <a:ln>
                            <a:noFill/>
                          </a:ln>
                          <a:solidFill>
                            <a:srgbClr val="000004"/>
                          </a:solidFill>
                          <a:effectLst/>
                          <a:latin typeface="华文楷体" pitchFamily="2" charset="-122"/>
                          <a:ea typeface="楷体"/>
                          <a:cs typeface="+mn-cs"/>
                        </a:rPr>
                        <a:t>船</a:t>
                      </a:r>
                      <a:r>
                        <a:rPr kumimoji="1" lang="zh-TW" altLang="en-US" sz="1400" b="1" u="none" strike="noStrike" kern="1200" cap="none" normalizeH="0" baseline="0" dirty="0" smtClean="0">
                          <a:ln>
                            <a:noFill/>
                          </a:ln>
                          <a:solidFill>
                            <a:srgbClr val="000004"/>
                          </a:solidFill>
                          <a:effectLst/>
                          <a:latin typeface="华文楷体" pitchFamily="2" charset="-122"/>
                          <a:ea typeface="楷体"/>
                          <a:cs typeface="+mn-cs"/>
                        </a:rPr>
                        <a:t>龄</a:t>
                      </a:r>
                    </a:p>
                  </a:txBody>
                  <a:tcPr marL="36000" marR="36000" marT="36000" marB="3600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400" b="1" u="none" strike="noStrike" kern="1200" cap="none" normalizeH="0" baseline="0" dirty="0" smtClean="0">
                          <a:ln>
                            <a:noFill/>
                          </a:ln>
                          <a:solidFill>
                            <a:srgbClr val="000004"/>
                          </a:solidFill>
                          <a:effectLst/>
                          <a:latin typeface="华文楷体" pitchFamily="2" charset="-122"/>
                          <a:ea typeface="楷体"/>
                          <a:cs typeface="+mn-cs"/>
                        </a:rPr>
                        <a:t>新订单</a:t>
                      </a:r>
                      <a:r>
                        <a:rPr kumimoji="1" lang="en-US" altLang="zh-CN" sz="1400" b="1" u="none" strike="noStrike" kern="1200" cap="none" normalizeH="0" baseline="0" dirty="0" smtClean="0">
                          <a:ln>
                            <a:noFill/>
                          </a:ln>
                          <a:solidFill>
                            <a:srgbClr val="000004"/>
                          </a:solidFill>
                          <a:effectLst/>
                          <a:latin typeface="华文楷体" pitchFamily="2" charset="-122"/>
                          <a:ea typeface="楷体"/>
                          <a:cs typeface="+mn-cs"/>
                        </a:rPr>
                        <a:t>/</a:t>
                      </a:r>
                      <a:r>
                        <a:rPr kumimoji="1" lang="zh-CN" altLang="en-US" sz="1400" b="1" u="none" strike="noStrike" kern="1200" cap="none" normalizeH="0" baseline="0" dirty="0" smtClean="0">
                          <a:ln>
                            <a:noFill/>
                          </a:ln>
                          <a:solidFill>
                            <a:srgbClr val="000004"/>
                          </a:solidFill>
                          <a:effectLst/>
                          <a:latin typeface="华文楷体" pitchFamily="2" charset="-122"/>
                          <a:ea typeface="楷体"/>
                          <a:cs typeface="+mn-cs"/>
                        </a:rPr>
                        <a:t>待交船</a:t>
                      </a:r>
                      <a:endParaRPr kumimoji="1" lang="zh-TW" altLang="en-US" sz="1400" b="1" u="none" strike="noStrike" kern="1200" cap="none" normalizeH="0" baseline="0" dirty="0" smtClean="0">
                        <a:ln>
                          <a:noFill/>
                        </a:ln>
                        <a:solidFill>
                          <a:srgbClr val="000004"/>
                        </a:solidFill>
                        <a:effectLst/>
                        <a:latin typeface="华文楷体" pitchFamily="2" charset="-122"/>
                        <a:ea typeface="华文楷体" pitchFamily="2" charset="-122"/>
                        <a:cs typeface="+mn-cs"/>
                      </a:endParaRPr>
                    </a:p>
                  </a:txBody>
                  <a:tcPr marL="36000" marR="36000" marT="36000" marB="3600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47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400" b="1" u="none" strike="noStrike" kern="1200" cap="none" normalizeH="0" baseline="0" dirty="0" smtClean="0">
                          <a:ln>
                            <a:noFill/>
                          </a:ln>
                          <a:solidFill>
                            <a:srgbClr val="000004"/>
                          </a:solidFill>
                          <a:effectLst/>
                          <a:latin typeface="华文楷体" pitchFamily="2" charset="-122"/>
                          <a:ea typeface="楷体"/>
                          <a:cs typeface="+mn-cs"/>
                        </a:rPr>
                        <a:t>油轮船队</a:t>
                      </a:r>
                      <a:r>
                        <a:rPr kumimoji="1" lang="zh-TW" altLang="en-US" sz="1400" b="1" u="none" strike="noStrike" kern="1200" cap="none" normalizeH="0" baseline="0" dirty="0" smtClean="0">
                          <a:ln>
                            <a:noFill/>
                          </a:ln>
                          <a:solidFill>
                            <a:srgbClr val="000004"/>
                          </a:solidFill>
                          <a:effectLst/>
                          <a:latin typeface="华文楷体" pitchFamily="2" charset="-122"/>
                          <a:ea typeface="华文楷体" pitchFamily="2" charset="-122"/>
                          <a:cs typeface="+mn-cs"/>
                        </a:rPr>
                        <a:t> </a:t>
                      </a:r>
                    </a:p>
                  </a:txBody>
                  <a:tcPr marL="18000" marR="18000" marT="18000" marB="1800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1" u="none" strike="noStrike" kern="1200" cap="none" normalizeH="0" baseline="0" dirty="0" smtClean="0">
                          <a:ln>
                            <a:noFill/>
                          </a:ln>
                          <a:solidFill>
                            <a:srgbClr val="000004"/>
                          </a:solidFill>
                          <a:effectLst/>
                          <a:latin typeface="+mn-lt"/>
                          <a:ea typeface="楷体"/>
                          <a:cs typeface="+mn-cs"/>
                        </a:rPr>
                        <a:t>42</a:t>
                      </a:r>
                      <a:endParaRPr kumimoji="1" lang="en-US" altLang="zh-TW" sz="1400" b="1" u="none" strike="noStrike" kern="1200" cap="none" normalizeH="0" baseline="0" dirty="0" smtClean="0">
                        <a:ln>
                          <a:noFill/>
                        </a:ln>
                        <a:solidFill>
                          <a:srgbClr val="000004"/>
                        </a:solidFill>
                        <a:effectLst/>
                        <a:latin typeface="+mn-lt"/>
                        <a:ea typeface="楷体"/>
                        <a:cs typeface="+mn-cs"/>
                      </a:endParaRPr>
                    </a:p>
                  </a:txBody>
                  <a:tcPr marL="18000" marR="18000" marT="18000" marB="1800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1" u="none" strike="noStrike" kern="1200" cap="none" normalizeH="0" baseline="0" dirty="0" smtClean="0">
                          <a:ln>
                            <a:noFill/>
                          </a:ln>
                          <a:solidFill>
                            <a:srgbClr val="000004"/>
                          </a:solidFill>
                          <a:effectLst/>
                          <a:latin typeface="+mn-lt"/>
                          <a:ea typeface="楷体"/>
                          <a:cs typeface="+mn-cs"/>
                        </a:rPr>
                        <a:t>1,110</a:t>
                      </a:r>
                      <a:endParaRPr kumimoji="1" lang="en-US" altLang="zh-TW" sz="1400" b="1" u="none" strike="noStrike" kern="1200" cap="none" normalizeH="0" baseline="0" dirty="0" smtClean="0">
                        <a:ln>
                          <a:noFill/>
                        </a:ln>
                        <a:solidFill>
                          <a:srgbClr val="000004"/>
                        </a:solidFill>
                        <a:effectLst/>
                        <a:latin typeface="+mn-lt"/>
                        <a:ea typeface="楷体"/>
                        <a:cs typeface="+mn-cs"/>
                      </a:endParaRPr>
                    </a:p>
                  </a:txBody>
                  <a:tcPr marL="18000" marR="18000" marT="18000" marB="18000" anchor="ctr" horzOverflow="overflow">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1" u="none" strike="noStrike" kern="1200" cap="none" normalizeH="0" baseline="0" dirty="0" smtClean="0">
                          <a:ln>
                            <a:noFill/>
                          </a:ln>
                          <a:solidFill>
                            <a:srgbClr val="000004"/>
                          </a:solidFill>
                          <a:effectLst/>
                          <a:latin typeface="+mn-lt"/>
                          <a:ea typeface="楷体"/>
                          <a:cs typeface="+mn-cs"/>
                        </a:rPr>
                        <a:t>5.1</a:t>
                      </a:r>
                      <a:endParaRPr kumimoji="1" lang="en-US" altLang="zh-TW" sz="1400" b="1" u="none" strike="noStrike" kern="1200" cap="none" normalizeH="0" baseline="0" dirty="0" smtClean="0">
                        <a:ln>
                          <a:noFill/>
                        </a:ln>
                        <a:solidFill>
                          <a:srgbClr val="000004"/>
                        </a:solidFill>
                        <a:effectLst/>
                        <a:latin typeface="+mn-lt"/>
                        <a:ea typeface="楷体"/>
                        <a:cs typeface="+mn-cs"/>
                      </a:endParaRPr>
                    </a:p>
                  </a:txBody>
                  <a:tcPr marL="18000" marR="18000" marT="18000" marB="18000" anchor="ctr" horzOverflow="overflow">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1" u="none" strike="noStrike" kern="1200" cap="none" normalizeH="0" baseline="0" dirty="0" smtClean="0">
                          <a:ln>
                            <a:noFill/>
                          </a:ln>
                          <a:solidFill>
                            <a:srgbClr val="000004"/>
                          </a:solidFill>
                          <a:effectLst/>
                          <a:latin typeface="+mn-lt"/>
                          <a:ea typeface="楷体"/>
                          <a:cs typeface="+mn-cs"/>
                        </a:rPr>
                        <a:t>11</a:t>
                      </a:r>
                      <a:endParaRPr kumimoji="1" lang="en-US" altLang="zh-TW" sz="1400" b="1" u="none" strike="noStrike" kern="1200" cap="none" normalizeH="0" baseline="0" dirty="0" smtClean="0">
                        <a:ln>
                          <a:noFill/>
                        </a:ln>
                        <a:solidFill>
                          <a:srgbClr val="000004"/>
                        </a:solidFill>
                        <a:effectLst/>
                        <a:latin typeface="+mn-lt"/>
                        <a:ea typeface="楷体"/>
                        <a:cs typeface="+mn-cs"/>
                      </a:endParaRPr>
                    </a:p>
                  </a:txBody>
                  <a:tcPr marL="18000" marR="18000" marT="18000" marB="18000" anchor="ctr" horzOverflow="overflow">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4F81BD">
                        <a:lumMod val="20000"/>
                        <a:lumOff val="80000"/>
                      </a:srgbClr>
                    </a:solidFill>
                  </a:tcPr>
                </a:tc>
              </a:tr>
              <a:tr h="2047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400" b="0" u="none" strike="noStrike" kern="1200" cap="none" normalizeH="0" baseline="0" dirty="0" smtClean="0">
                          <a:ln>
                            <a:noFill/>
                          </a:ln>
                          <a:solidFill>
                            <a:srgbClr val="002060"/>
                          </a:solidFill>
                          <a:effectLst/>
                          <a:latin typeface="华文楷体" pitchFamily="2" charset="-122"/>
                          <a:ea typeface="楷体"/>
                          <a:cs typeface="+mn-cs"/>
                        </a:rPr>
                        <a:t>         其中</a:t>
                      </a:r>
                      <a:r>
                        <a:rPr kumimoji="1" lang="en-US" altLang="zh-CN" sz="1400" b="0" u="none" strike="noStrike" kern="1200" cap="none" normalizeH="0" baseline="0" dirty="0" smtClean="0">
                          <a:ln>
                            <a:noFill/>
                          </a:ln>
                          <a:solidFill>
                            <a:srgbClr val="002060"/>
                          </a:solidFill>
                          <a:effectLst/>
                          <a:latin typeface="华文楷体" pitchFamily="2" charset="-122"/>
                          <a:ea typeface="楷体"/>
                          <a:cs typeface="+mn-cs"/>
                        </a:rPr>
                        <a:t>:</a:t>
                      </a:r>
                      <a:r>
                        <a:rPr kumimoji="1" lang="zh-CN" altLang="en-US" sz="1400" b="0" u="none" strike="noStrike" kern="1200" cap="none" normalizeH="0" baseline="0" dirty="0" smtClean="0">
                          <a:ln>
                            <a:noFill/>
                          </a:ln>
                          <a:solidFill>
                            <a:srgbClr val="002060"/>
                          </a:solidFill>
                          <a:effectLst/>
                          <a:latin typeface="华文楷体" pitchFamily="2" charset="-122"/>
                          <a:ea typeface="楷体"/>
                          <a:cs typeface="+mn-cs"/>
                        </a:rPr>
                        <a:t> </a:t>
                      </a:r>
                      <a:r>
                        <a:rPr kumimoji="1" lang="en-US" altLang="zh-CN" sz="1400" b="0" u="none" strike="noStrike" kern="1200" cap="none" normalizeH="0" baseline="0" dirty="0" smtClean="0">
                          <a:ln>
                            <a:noFill/>
                          </a:ln>
                          <a:solidFill>
                            <a:srgbClr val="002060"/>
                          </a:solidFill>
                          <a:effectLst/>
                          <a:latin typeface="华文楷体" pitchFamily="2" charset="-122"/>
                          <a:ea typeface="楷体"/>
                          <a:cs typeface="+mn-cs"/>
                        </a:rPr>
                        <a:t>VLCC </a:t>
                      </a:r>
                      <a:endParaRPr kumimoji="1" lang="zh-TW" altLang="en-US" sz="1400" b="0" u="none" strike="noStrike" kern="1200" cap="none" normalizeH="0" baseline="0" dirty="0" smtClean="0">
                        <a:ln>
                          <a:noFill/>
                        </a:ln>
                        <a:solidFill>
                          <a:srgbClr val="002060"/>
                        </a:solidFill>
                        <a:effectLst/>
                        <a:latin typeface="华文楷体" pitchFamily="2" charset="-122"/>
                        <a:ea typeface="楷体"/>
                        <a:cs typeface="+mn-cs"/>
                      </a:endParaRPr>
                    </a:p>
                  </a:txBody>
                  <a:tcPr marL="18000" marR="18000" marT="18000" marB="18000" anchor="ctr" horzOverflow="overflow">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400" b="0" u="none" strike="noStrike" kern="1200" cap="none" normalizeH="0" baseline="0" dirty="0" smtClean="0">
                          <a:ln>
                            <a:noFill/>
                          </a:ln>
                          <a:solidFill>
                            <a:srgbClr val="002060"/>
                          </a:solidFill>
                          <a:effectLst/>
                          <a:latin typeface="华文楷体" pitchFamily="2" charset="-122"/>
                          <a:ea typeface="楷体"/>
                          <a:cs typeface="+mn-cs"/>
                        </a:rPr>
                        <a:t>35</a:t>
                      </a:r>
                    </a:p>
                  </a:txBody>
                  <a:tcPr marL="18000" marR="18000" marT="18000" marB="18000" anchor="ctr" horzOverflow="overflow">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0" u="none" strike="noStrike" kern="1200" cap="none" normalizeH="0" baseline="0" dirty="0" smtClean="0">
                          <a:ln>
                            <a:noFill/>
                          </a:ln>
                          <a:solidFill>
                            <a:srgbClr val="002060"/>
                          </a:solidFill>
                          <a:effectLst/>
                          <a:latin typeface="华文楷体" pitchFamily="2" charset="-122"/>
                          <a:ea typeface="楷体"/>
                          <a:cs typeface="+mn-cs"/>
                        </a:rPr>
                        <a:t>1,035</a:t>
                      </a:r>
                      <a:endParaRPr kumimoji="1" lang="zh-CN" altLang="zh-CN" sz="1400" b="0" u="none" strike="noStrike" kern="1200" cap="none" normalizeH="0" baseline="0" dirty="0" smtClean="0">
                        <a:ln>
                          <a:noFill/>
                        </a:ln>
                        <a:solidFill>
                          <a:srgbClr val="002060"/>
                        </a:solidFill>
                        <a:effectLst/>
                        <a:latin typeface="华文楷体" pitchFamily="2" charset="-122"/>
                        <a:ea typeface="楷体"/>
                        <a:cs typeface="+mn-cs"/>
                      </a:endParaRPr>
                    </a:p>
                  </a:txBody>
                  <a:tcPr marL="18000" marR="18000" marT="18000" marB="18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0" u="none" strike="noStrike" kern="1200" cap="none" normalizeH="0" baseline="0" dirty="0" smtClean="0">
                          <a:ln>
                            <a:noFill/>
                          </a:ln>
                          <a:solidFill>
                            <a:srgbClr val="002060"/>
                          </a:solidFill>
                          <a:effectLst/>
                          <a:latin typeface="华文楷体" pitchFamily="2" charset="-122"/>
                          <a:ea typeface="楷体"/>
                          <a:cs typeface="+mn-cs"/>
                        </a:rPr>
                        <a:t>4.2</a:t>
                      </a:r>
                      <a:endParaRPr kumimoji="1" lang="zh-CN" altLang="zh-CN" sz="1400" b="0" u="none" strike="noStrike" kern="1200" cap="none" normalizeH="0" baseline="0" dirty="0" smtClean="0">
                        <a:ln>
                          <a:noFill/>
                        </a:ln>
                        <a:solidFill>
                          <a:srgbClr val="002060"/>
                        </a:solidFill>
                        <a:effectLst/>
                        <a:latin typeface="华文楷体" pitchFamily="2" charset="-122"/>
                        <a:ea typeface="楷体"/>
                        <a:cs typeface="+mn-cs"/>
                      </a:endParaRPr>
                    </a:p>
                  </a:txBody>
                  <a:tcPr marL="18000" marR="18000" marT="18000" marB="18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0" u="none" strike="noStrike" kern="1200" cap="none" normalizeH="0" baseline="0" dirty="0" smtClean="0">
                          <a:ln>
                            <a:noFill/>
                          </a:ln>
                          <a:solidFill>
                            <a:srgbClr val="002060"/>
                          </a:solidFill>
                          <a:effectLst/>
                          <a:latin typeface="华文楷体" pitchFamily="2" charset="-122"/>
                          <a:ea typeface="楷体"/>
                          <a:cs typeface="+mn-cs"/>
                        </a:rPr>
                        <a:t>11</a:t>
                      </a:r>
                      <a:endParaRPr kumimoji="1" lang="en-US" altLang="zh-TW" sz="1400" b="0" u="none" strike="noStrike" kern="1200" cap="none" normalizeH="0" baseline="0" dirty="0" smtClean="0">
                        <a:ln>
                          <a:noFill/>
                        </a:ln>
                        <a:solidFill>
                          <a:srgbClr val="002060"/>
                        </a:solidFill>
                        <a:effectLst/>
                        <a:latin typeface="华文楷体" pitchFamily="2" charset="-122"/>
                        <a:ea typeface="楷体"/>
                        <a:cs typeface="+mn-cs"/>
                      </a:endParaRPr>
                    </a:p>
                  </a:txBody>
                  <a:tcPr marL="18000" marR="18000" marT="18000" marB="18000" anchor="ctr" horzOverflow="overflow">
                    <a:lnL>
                      <a:noFill/>
                    </a:lnL>
                    <a:lnR>
                      <a:noFill/>
                    </a:lnR>
                    <a:lnT>
                      <a:noFill/>
                    </a:lnT>
                    <a:lnB>
                      <a:noFill/>
                    </a:lnB>
                    <a:lnTlToBr w="12700" cmpd="sng">
                      <a:noFill/>
                      <a:prstDash val="solid"/>
                    </a:lnTlToBr>
                    <a:lnBlToTr w="12700" cmpd="sng">
                      <a:noFill/>
                      <a:prstDash val="solid"/>
                    </a:lnBlToTr>
                    <a:noFill/>
                  </a:tcPr>
                </a:tc>
              </a:tr>
              <a:tr h="2047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400" b="1" u="none" strike="noStrike" kern="1200" cap="none" normalizeH="0" baseline="0" dirty="0" smtClean="0">
                          <a:ln>
                            <a:noFill/>
                          </a:ln>
                          <a:solidFill>
                            <a:srgbClr val="000004"/>
                          </a:solidFill>
                          <a:effectLst/>
                          <a:latin typeface="华文楷体" pitchFamily="2" charset="-122"/>
                          <a:ea typeface="楷体"/>
                          <a:cs typeface="+mn-cs"/>
                        </a:rPr>
                        <a:t>散货船队</a:t>
                      </a:r>
                      <a:endParaRPr kumimoji="1" lang="zh-TW" altLang="en-US" sz="1400" b="1" u="none" strike="noStrike" kern="1200" cap="none" normalizeH="0" baseline="0" dirty="0" smtClean="0">
                        <a:ln>
                          <a:noFill/>
                        </a:ln>
                        <a:solidFill>
                          <a:srgbClr val="000004"/>
                        </a:solidFill>
                        <a:effectLst/>
                        <a:latin typeface="华文楷体" pitchFamily="2" charset="-122"/>
                        <a:ea typeface="华文楷体" pitchFamily="2" charset="-122"/>
                        <a:cs typeface="+mn-cs"/>
                      </a:endParaRPr>
                    </a:p>
                  </a:txBody>
                  <a:tcPr marL="18000" marR="18000" marT="18000" marB="18000" anchor="ctr" horzOverflow="overflow">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400" b="1" u="none" strike="noStrike" kern="1200" cap="none" normalizeH="0" baseline="0" dirty="0" smtClean="0">
                          <a:ln>
                            <a:noFill/>
                          </a:ln>
                          <a:solidFill>
                            <a:srgbClr val="000004"/>
                          </a:solidFill>
                          <a:effectLst/>
                          <a:latin typeface="+mn-lt"/>
                          <a:ea typeface="楷体"/>
                          <a:cs typeface="+mn-cs"/>
                        </a:rPr>
                        <a:t>13</a:t>
                      </a:r>
                    </a:p>
                  </a:txBody>
                  <a:tcPr marL="18000" marR="18000" marT="18000" marB="18000" anchor="ctr" horzOverflow="overflow">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1" u="none" strike="noStrike" kern="1200" cap="none" normalizeH="0" baseline="0" dirty="0" smtClean="0">
                          <a:ln>
                            <a:noFill/>
                          </a:ln>
                          <a:solidFill>
                            <a:srgbClr val="000004"/>
                          </a:solidFill>
                          <a:effectLst/>
                          <a:latin typeface="+mn-lt"/>
                          <a:ea typeface="楷体"/>
                          <a:cs typeface="+mn-cs"/>
                        </a:rPr>
                        <a:t>156 </a:t>
                      </a:r>
                      <a:endParaRPr kumimoji="1" lang="en-US" altLang="zh-TW" sz="1400" b="1" u="none" strike="noStrike" kern="1200" cap="none" normalizeH="0" baseline="0" dirty="0" smtClean="0">
                        <a:ln>
                          <a:noFill/>
                        </a:ln>
                        <a:solidFill>
                          <a:srgbClr val="000004"/>
                        </a:solidFill>
                        <a:effectLst/>
                        <a:latin typeface="+mn-lt"/>
                        <a:ea typeface="楷体"/>
                        <a:cs typeface="+mn-cs"/>
                      </a:endParaRPr>
                    </a:p>
                  </a:txBody>
                  <a:tcPr marL="18000" marR="18000" marT="18000" marB="18000" anchor="ctr" horzOverflow="overflow">
                    <a:lnL>
                      <a:noFill/>
                    </a:lnL>
                    <a:lnR>
                      <a:noFill/>
                    </a:lnR>
                    <a:lnT>
                      <a:noFill/>
                    </a:lnT>
                    <a:lnB>
                      <a:no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1" u="none" strike="noStrike" kern="1200" cap="none" normalizeH="0" baseline="0" dirty="0" smtClean="0">
                          <a:ln>
                            <a:noFill/>
                          </a:ln>
                          <a:solidFill>
                            <a:srgbClr val="000004"/>
                          </a:solidFill>
                          <a:effectLst/>
                          <a:latin typeface="+mn-lt"/>
                          <a:ea typeface="楷体"/>
                          <a:cs typeface="+mn-cs"/>
                        </a:rPr>
                        <a:t>11.0</a:t>
                      </a:r>
                      <a:endParaRPr kumimoji="1" lang="en-US" altLang="zh-TW" sz="1400" b="1" u="none" strike="noStrike" kern="1200" cap="none" normalizeH="0" baseline="0" dirty="0" smtClean="0">
                        <a:ln>
                          <a:noFill/>
                        </a:ln>
                        <a:solidFill>
                          <a:srgbClr val="000004"/>
                        </a:solidFill>
                        <a:effectLst/>
                        <a:latin typeface="+mn-lt"/>
                        <a:ea typeface="楷体"/>
                        <a:cs typeface="+mn-cs"/>
                      </a:endParaRPr>
                    </a:p>
                  </a:txBody>
                  <a:tcPr marL="18000" marR="18000" marT="18000" marB="18000" anchor="ctr" horzOverflow="overflow">
                    <a:lnL>
                      <a:noFill/>
                    </a:lnL>
                    <a:lnR>
                      <a:noFill/>
                    </a:lnR>
                    <a:lnT>
                      <a:noFill/>
                    </a:lnT>
                    <a:lnB>
                      <a:no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1" u="none" strike="noStrike" kern="1200" cap="none" normalizeH="0" baseline="0" dirty="0" smtClean="0">
                          <a:ln>
                            <a:noFill/>
                          </a:ln>
                          <a:solidFill>
                            <a:srgbClr val="000004"/>
                          </a:solidFill>
                          <a:effectLst/>
                          <a:latin typeface="+mn-lt"/>
                          <a:ea typeface="楷体"/>
                          <a:cs typeface="+mn-cs"/>
                        </a:rPr>
                        <a:t>12</a:t>
                      </a:r>
                      <a:endParaRPr kumimoji="1" lang="en-US" altLang="zh-TW" sz="1400" b="1" u="none" strike="noStrike" kern="1200" cap="none" normalizeH="0" baseline="0" dirty="0" smtClean="0">
                        <a:ln>
                          <a:noFill/>
                        </a:ln>
                        <a:solidFill>
                          <a:srgbClr val="000004"/>
                        </a:solidFill>
                        <a:effectLst/>
                        <a:latin typeface="+mn-lt"/>
                        <a:ea typeface="楷体"/>
                        <a:cs typeface="+mn-cs"/>
                      </a:endParaRPr>
                    </a:p>
                  </a:txBody>
                  <a:tcPr marL="18000" marR="18000" marT="18000" marB="18000" anchor="ctr" horzOverflow="overflow">
                    <a:lnL>
                      <a:noFill/>
                    </a:lnL>
                    <a:lnR>
                      <a:noFill/>
                    </a:lnR>
                    <a:lnT>
                      <a:noFill/>
                    </a:lnT>
                    <a:lnB>
                      <a:noFill/>
                    </a:lnB>
                    <a:lnTlToBr w="12700" cmpd="sng">
                      <a:noFill/>
                      <a:prstDash val="solid"/>
                    </a:lnTlToBr>
                    <a:lnBlToTr w="12700" cmpd="sng">
                      <a:noFill/>
                      <a:prstDash val="solid"/>
                    </a:lnBlToTr>
                    <a:solidFill>
                      <a:srgbClr val="4F81BD">
                        <a:lumMod val="20000"/>
                        <a:lumOff val="80000"/>
                      </a:srgbClr>
                    </a:solidFill>
                  </a:tcPr>
                </a:tc>
              </a:tr>
              <a:tr h="2047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400" b="1" u="none" strike="noStrike" kern="1200" cap="none" normalizeH="0" baseline="0" dirty="0" smtClean="0">
                          <a:ln>
                            <a:noFill/>
                          </a:ln>
                          <a:solidFill>
                            <a:srgbClr val="000000"/>
                          </a:solidFill>
                          <a:effectLst/>
                          <a:latin typeface="+mn-lt"/>
                          <a:ea typeface="楷体"/>
                          <a:cs typeface="+mn-cs"/>
                        </a:rPr>
                        <a:t>LNG</a:t>
                      </a:r>
                      <a:r>
                        <a:rPr kumimoji="1" lang="zh-CN" altLang="en-US" sz="1400" b="1" u="none" strike="noStrike" kern="1200" cap="none" normalizeH="0" baseline="0" dirty="0" smtClean="0">
                          <a:ln>
                            <a:noFill/>
                          </a:ln>
                          <a:solidFill>
                            <a:srgbClr val="000000"/>
                          </a:solidFill>
                          <a:effectLst/>
                          <a:latin typeface="+mn-lt"/>
                          <a:ea typeface="楷体"/>
                          <a:cs typeface="+mn-cs"/>
                        </a:rPr>
                        <a:t>船队</a:t>
                      </a:r>
                      <a:endParaRPr kumimoji="1" lang="zh-TW" altLang="en-US" sz="1400" b="1" u="none" strike="noStrike" kern="1200" cap="none" normalizeH="0" baseline="0" dirty="0" smtClean="0">
                        <a:ln>
                          <a:noFill/>
                        </a:ln>
                        <a:solidFill>
                          <a:srgbClr val="000000"/>
                        </a:solidFill>
                        <a:effectLst/>
                        <a:latin typeface="+mn-lt"/>
                        <a:ea typeface="楷体"/>
                        <a:cs typeface="+mn-cs"/>
                      </a:endParaRPr>
                    </a:p>
                  </a:txBody>
                  <a:tcPr marL="18000" marR="18000" marT="18000" marB="18000" anchor="ctr" horzOverflow="overflow">
                    <a:lnL>
                      <a:noFill/>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1" u="none" strike="noStrike" kern="1200" cap="none" normalizeH="0" baseline="0" dirty="0" smtClean="0">
                          <a:ln>
                            <a:noFill/>
                          </a:ln>
                          <a:solidFill>
                            <a:srgbClr val="000000"/>
                          </a:solidFill>
                          <a:effectLst/>
                          <a:latin typeface="+mn-lt"/>
                          <a:ea typeface="楷体"/>
                          <a:cs typeface="+mn-cs"/>
                        </a:rPr>
                        <a:t>  6</a:t>
                      </a:r>
                      <a:endParaRPr kumimoji="1" lang="en-US" altLang="zh-TW" sz="1400" b="1" u="none" strike="noStrike" kern="1200" cap="none" normalizeH="0" baseline="0" dirty="0" smtClean="0">
                        <a:ln>
                          <a:noFill/>
                        </a:ln>
                        <a:solidFill>
                          <a:srgbClr val="000000"/>
                        </a:solidFill>
                        <a:effectLst/>
                        <a:latin typeface="+mn-lt"/>
                        <a:ea typeface="楷体"/>
                        <a:cs typeface="+mn-cs"/>
                      </a:endParaRPr>
                    </a:p>
                  </a:txBody>
                  <a:tcPr marL="18000" marR="18000" marT="18000" marB="18000" anchor="ctr" horzOverflow="overflow">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1" u="none" strike="noStrike" kern="1200" cap="none" normalizeH="0" baseline="0" dirty="0" smtClean="0">
                          <a:ln>
                            <a:noFill/>
                          </a:ln>
                          <a:solidFill>
                            <a:srgbClr val="000000"/>
                          </a:solidFill>
                          <a:effectLst/>
                          <a:latin typeface="+mn-lt"/>
                          <a:ea typeface="楷体"/>
                          <a:cs typeface="+mn-cs"/>
                        </a:rPr>
                        <a:t>  50</a:t>
                      </a:r>
                      <a:endParaRPr kumimoji="1" lang="en-US" altLang="zh-TW" sz="1400" b="1" u="none" strike="noStrike" kern="1200" cap="none" normalizeH="0" baseline="0" dirty="0" smtClean="0">
                        <a:ln>
                          <a:noFill/>
                        </a:ln>
                        <a:solidFill>
                          <a:srgbClr val="000000"/>
                        </a:solidFill>
                        <a:effectLst/>
                        <a:latin typeface="+mn-lt"/>
                        <a:ea typeface="楷体"/>
                        <a:cs typeface="+mn-cs"/>
                      </a:endParaRPr>
                    </a:p>
                  </a:txBody>
                  <a:tcPr marL="18000" marR="18000" marT="18000" marB="18000" anchor="ctr" horzOverflow="overflow">
                    <a:lnL>
                      <a:noFill/>
                    </a:lnL>
                    <a:lnR>
                      <a:noFill/>
                    </a:lnR>
                    <a:lnT>
                      <a:noFill/>
                    </a:lnT>
                    <a:lnB>
                      <a:no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1" u="none" strike="noStrike" kern="1200" cap="none" normalizeH="0" baseline="0" dirty="0" smtClean="0">
                          <a:ln>
                            <a:noFill/>
                          </a:ln>
                          <a:solidFill>
                            <a:srgbClr val="000000"/>
                          </a:solidFill>
                          <a:effectLst/>
                          <a:latin typeface="+mn-lt"/>
                          <a:ea typeface="楷体"/>
                          <a:cs typeface="+mn-cs"/>
                        </a:rPr>
                        <a:t>5.8</a:t>
                      </a:r>
                      <a:endParaRPr kumimoji="1" lang="en-US" altLang="zh-TW" sz="1400" b="1" u="none" strike="noStrike" kern="1200" cap="none" normalizeH="0" baseline="0" dirty="0" smtClean="0">
                        <a:ln>
                          <a:noFill/>
                        </a:ln>
                        <a:solidFill>
                          <a:srgbClr val="000000"/>
                        </a:solidFill>
                        <a:effectLst/>
                        <a:latin typeface="+mn-lt"/>
                        <a:ea typeface="楷体"/>
                        <a:cs typeface="+mn-cs"/>
                      </a:endParaRPr>
                    </a:p>
                  </a:txBody>
                  <a:tcPr marL="18000" marR="18000" marT="18000" marB="18000" anchor="ctr" horzOverflow="overflow">
                    <a:lnL>
                      <a:noFill/>
                    </a:lnL>
                    <a:lnR>
                      <a:noFill/>
                    </a:lnR>
                    <a:lnT>
                      <a:noFill/>
                    </a:lnT>
                    <a:lnB>
                      <a:no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400" b="1" u="none" strike="noStrike" kern="1200" cap="none" normalizeH="0" baseline="0" dirty="0" smtClean="0">
                          <a:ln>
                            <a:noFill/>
                          </a:ln>
                          <a:solidFill>
                            <a:srgbClr val="000004"/>
                          </a:solidFill>
                          <a:effectLst/>
                          <a:ea typeface="楷体"/>
                        </a:rPr>
                        <a:t>4+6</a:t>
                      </a:r>
                      <a:endParaRPr kumimoji="1" lang="en-US" altLang="zh-TW" sz="1400" b="1" i="0" u="none" strike="noStrike" kern="1200" cap="none" normalizeH="0" baseline="0" dirty="0" smtClean="0">
                        <a:ln>
                          <a:noFill/>
                        </a:ln>
                        <a:solidFill>
                          <a:srgbClr val="000004"/>
                        </a:solidFill>
                        <a:effectLst/>
                        <a:latin typeface="Times New Roman" pitchFamily="18" charset="0"/>
                        <a:ea typeface="楷体"/>
                        <a:cs typeface="Times New Roman" pitchFamily="18" charset="0"/>
                      </a:endParaRPr>
                    </a:p>
                  </a:txBody>
                  <a:tcPr marL="18000" marR="18000" marT="18000" marB="18000" anchor="ctr" horzOverflow="overflow">
                    <a:lnL>
                      <a:noFill/>
                    </a:lnL>
                    <a:lnR>
                      <a:noFill/>
                    </a:lnR>
                    <a:lnT>
                      <a:noFill/>
                    </a:lnT>
                    <a:lnB>
                      <a:noFill/>
                    </a:lnB>
                    <a:lnTlToBr w="12700" cmpd="sng">
                      <a:noFill/>
                      <a:prstDash val="solid"/>
                    </a:lnTlToBr>
                    <a:lnBlToTr w="12700" cmpd="sng">
                      <a:noFill/>
                      <a:prstDash val="solid"/>
                    </a:lnBlToTr>
                    <a:solidFill>
                      <a:srgbClr val="4F81BD">
                        <a:lumMod val="20000"/>
                        <a:lumOff val="80000"/>
                      </a:srgbClr>
                    </a:solidFill>
                  </a:tcPr>
                </a:tc>
              </a:tr>
              <a:tr h="2047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400" b="1" u="none" strike="noStrike" kern="1200" cap="none" normalizeH="0" baseline="0" dirty="0" smtClean="0">
                          <a:ln>
                            <a:noFill/>
                          </a:ln>
                          <a:solidFill>
                            <a:srgbClr val="000004"/>
                          </a:solidFill>
                          <a:effectLst/>
                          <a:latin typeface="华文楷体" pitchFamily="2" charset="-122"/>
                          <a:ea typeface="楷体"/>
                          <a:cs typeface="+mn-cs"/>
                        </a:rPr>
                        <a:t>总 计</a:t>
                      </a:r>
                      <a:endParaRPr kumimoji="1" lang="zh-TW" altLang="en-US" sz="1400" b="1" u="none" strike="noStrike" kern="1200" cap="none" normalizeH="0" baseline="0" dirty="0" smtClean="0">
                        <a:ln>
                          <a:noFill/>
                        </a:ln>
                        <a:solidFill>
                          <a:srgbClr val="000004"/>
                        </a:solidFill>
                        <a:effectLst/>
                        <a:latin typeface="华文楷体" pitchFamily="2" charset="-122"/>
                        <a:ea typeface="楷体"/>
                        <a:cs typeface="+mn-cs"/>
                      </a:endParaRPr>
                    </a:p>
                  </a:txBody>
                  <a:tcPr marL="18000" marR="18000" marT="18000" marB="1800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000004"/>
                          </a:solidFill>
                          <a:effectLst/>
                          <a:latin typeface="+mn-lt"/>
                          <a:ea typeface="楷体"/>
                          <a:cs typeface="+mn-cs"/>
                        </a:rPr>
                        <a:t>60</a:t>
                      </a:r>
                      <a:endParaRPr kumimoji="1" lang="en-US" altLang="zh-TW" sz="1400" b="1" i="0" u="none" strike="noStrike" cap="none" normalizeH="0" baseline="0" dirty="0" smtClean="0">
                        <a:ln>
                          <a:noFill/>
                        </a:ln>
                        <a:solidFill>
                          <a:srgbClr val="000004"/>
                        </a:solidFill>
                        <a:effectLst/>
                        <a:latin typeface="Times New Roman" pitchFamily="18" charset="0"/>
                        <a:ea typeface="楷体"/>
                        <a:cs typeface="Times New Roman" pitchFamily="18" charset="0"/>
                      </a:endParaRPr>
                    </a:p>
                  </a:txBody>
                  <a:tcPr marL="18000" marR="18000" marT="18000" marB="1800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1" u="none" strike="noStrike" cap="none" normalizeH="0" baseline="0" dirty="0" smtClean="0">
                          <a:ln>
                            <a:noFill/>
                          </a:ln>
                          <a:solidFill>
                            <a:srgbClr val="000004"/>
                          </a:solidFill>
                          <a:effectLst/>
                          <a:ea typeface="楷体"/>
                        </a:rPr>
                        <a:t>1,316</a:t>
                      </a:r>
                      <a:endParaRPr kumimoji="1" lang="en-US" altLang="zh-TW" sz="1400" b="1" i="0" u="none" strike="noStrike" cap="none" normalizeH="0" baseline="0" dirty="0" smtClean="0">
                        <a:ln>
                          <a:noFill/>
                        </a:ln>
                        <a:solidFill>
                          <a:srgbClr val="000004"/>
                        </a:solidFill>
                        <a:effectLst/>
                        <a:latin typeface="Times New Roman" pitchFamily="18" charset="0"/>
                        <a:ea typeface="楷体"/>
                        <a:cs typeface="Times New Roman" pitchFamily="18" charset="0"/>
                      </a:endParaRPr>
                    </a:p>
                  </a:txBody>
                  <a:tcPr marL="18000" marR="18000" marT="18000" marB="18000" anchor="ctr" horzOverflow="overflow">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1" u="none" strike="noStrike" kern="1200" cap="none" normalizeH="0" baseline="0" dirty="0" smtClean="0">
                          <a:ln>
                            <a:noFill/>
                          </a:ln>
                          <a:solidFill>
                            <a:srgbClr val="000004"/>
                          </a:solidFill>
                          <a:effectLst/>
                          <a:latin typeface="+mn-lt"/>
                          <a:ea typeface="楷体"/>
                          <a:cs typeface="+mn-cs"/>
                        </a:rPr>
                        <a:t>6.5</a:t>
                      </a:r>
                    </a:p>
                  </a:txBody>
                  <a:tcPr marL="18000" marR="18000" marT="18000" marB="18000" anchor="ctr" horzOverflow="overflow">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400" b="1" u="none" strike="noStrike" kern="1200" cap="none" normalizeH="0" baseline="0" dirty="0" smtClean="0">
                          <a:ln>
                            <a:noFill/>
                          </a:ln>
                          <a:solidFill>
                            <a:srgbClr val="000004"/>
                          </a:solidFill>
                          <a:effectLst/>
                          <a:latin typeface="+mn-lt"/>
                          <a:ea typeface="楷体"/>
                          <a:cs typeface="+mn-cs"/>
                        </a:rPr>
                        <a:t>33</a:t>
                      </a:r>
                    </a:p>
                  </a:txBody>
                  <a:tcPr marL="18000" marR="18000" marT="18000" marB="18000" anchor="ctr" horzOverflow="overflow">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bl>
          </a:graphicData>
        </a:graphic>
      </p:graphicFrame>
      <p:sp>
        <p:nvSpPr>
          <p:cNvPr id="3" name="矩形 2"/>
          <p:cNvSpPr/>
          <p:nvPr/>
        </p:nvSpPr>
        <p:spPr>
          <a:xfrm>
            <a:off x="420916" y="3527607"/>
            <a:ext cx="3672800" cy="338554"/>
          </a:xfrm>
          <a:prstGeom prst="rect">
            <a:avLst/>
          </a:prstGeom>
        </p:spPr>
        <p:txBody>
          <a:bodyPr wrap="none">
            <a:spAutoFit/>
          </a:bodyPr>
          <a:lstStyle/>
          <a:p>
            <a:r>
              <a:rPr lang="zh-CN" altLang="en-US" sz="1600" dirty="0">
                <a:latin typeface="+mn-ea"/>
              </a:rPr>
              <a:t>最新船队规模及结构</a:t>
            </a:r>
            <a:r>
              <a:rPr lang="en-US" altLang="zh-CN" sz="1600" dirty="0">
                <a:latin typeface="+mn-ea"/>
              </a:rPr>
              <a:t>(</a:t>
            </a:r>
            <a:r>
              <a:rPr lang="zh-CN" altLang="en-US" sz="1600" dirty="0">
                <a:latin typeface="+mn-ea"/>
              </a:rPr>
              <a:t>截止</a:t>
            </a:r>
            <a:r>
              <a:rPr lang="en-US" altLang="zh-CN" sz="1600" dirty="0">
                <a:latin typeface="+mn-ea"/>
              </a:rPr>
              <a:t>2015.06.30)</a:t>
            </a:r>
            <a:endParaRPr lang="zh-CN" altLang="en-US" sz="1600" dirty="0">
              <a:latin typeface="+mn-ea"/>
            </a:endParaRPr>
          </a:p>
        </p:txBody>
      </p:sp>
      <p:sp>
        <p:nvSpPr>
          <p:cNvPr id="7" name="矩形 6"/>
          <p:cNvSpPr/>
          <p:nvPr/>
        </p:nvSpPr>
        <p:spPr>
          <a:xfrm>
            <a:off x="368218" y="5449226"/>
            <a:ext cx="8166181" cy="1384995"/>
          </a:xfrm>
          <a:prstGeom prst="rect">
            <a:avLst/>
          </a:prstGeom>
        </p:spPr>
        <p:txBody>
          <a:bodyPr wrap="square">
            <a:spAutoFit/>
          </a:bodyPr>
          <a:lstStyle/>
          <a:p>
            <a:pPr marL="171450" indent="-171450">
              <a:buFont typeface="Wingdings" pitchFamily="2" charset="2"/>
              <a:buChar char="Ø"/>
            </a:pPr>
            <a:r>
              <a:rPr lang="zh-CN" altLang="en-US" sz="1200" dirty="0">
                <a:latin typeface="华文楷体" pitchFamily="2" charset="-122"/>
                <a:ea typeface="华文楷体" pitchFamily="2" charset="-122"/>
              </a:rPr>
              <a:t>招商局能源运输股份有限公司（简称招商轮船）从事远洋运输业务，目前拥有油轮</a:t>
            </a:r>
            <a:r>
              <a:rPr lang="en-US" altLang="zh-CN" sz="1200" dirty="0">
                <a:latin typeface="华文楷体" pitchFamily="2" charset="-122"/>
                <a:ea typeface="华文楷体" pitchFamily="2" charset="-122"/>
              </a:rPr>
              <a:t>42</a:t>
            </a:r>
            <a:r>
              <a:rPr lang="zh-CN" altLang="en-US" sz="1200" dirty="0">
                <a:latin typeface="华文楷体" pitchFamily="2" charset="-122"/>
                <a:ea typeface="华文楷体" pitchFamily="2" charset="-122"/>
              </a:rPr>
              <a:t>艘，载重吨为</a:t>
            </a:r>
            <a:r>
              <a:rPr lang="en-US" altLang="zh-CN" sz="1200" dirty="0">
                <a:latin typeface="华文楷体" pitchFamily="2" charset="-122"/>
                <a:ea typeface="华文楷体" pitchFamily="2" charset="-122"/>
              </a:rPr>
              <a:t>1142</a:t>
            </a:r>
            <a:r>
              <a:rPr lang="zh-CN" altLang="en-US" sz="1200" dirty="0">
                <a:latin typeface="华文楷体" pitchFamily="2" charset="-122"/>
                <a:ea typeface="华文楷体" pitchFamily="2" charset="-122"/>
              </a:rPr>
              <a:t>万吨，由</a:t>
            </a:r>
            <a:r>
              <a:rPr lang="en-US" altLang="zh-CN" sz="1200" dirty="0">
                <a:latin typeface="华文楷体" pitchFamily="2" charset="-122"/>
                <a:ea typeface="华文楷体" pitchFamily="2" charset="-122"/>
              </a:rPr>
              <a:t>35</a:t>
            </a:r>
            <a:r>
              <a:rPr lang="zh-CN" altLang="en-US" sz="1200" dirty="0">
                <a:latin typeface="华文楷体" pitchFamily="2" charset="-122"/>
                <a:ea typeface="华文楷体" pitchFamily="2" charset="-122"/>
              </a:rPr>
              <a:t>艘</a:t>
            </a:r>
            <a:r>
              <a:rPr lang="en-US" altLang="zh-CN" sz="1200" dirty="0">
                <a:latin typeface="华文楷体" pitchFamily="2" charset="-122"/>
                <a:ea typeface="华文楷体" pitchFamily="2" charset="-122"/>
              </a:rPr>
              <a:t>VLCC</a:t>
            </a:r>
            <a:r>
              <a:rPr lang="zh-CN" altLang="en-US" sz="1200" dirty="0">
                <a:latin typeface="华文楷体" pitchFamily="2" charset="-122"/>
                <a:ea typeface="华文楷体" pitchFamily="2" charset="-122"/>
              </a:rPr>
              <a:t>和</a:t>
            </a:r>
            <a:r>
              <a:rPr lang="en-US" altLang="zh-CN" sz="1200" dirty="0">
                <a:latin typeface="华文楷体" pitchFamily="2" charset="-122"/>
                <a:ea typeface="华文楷体" pitchFamily="2" charset="-122"/>
              </a:rPr>
              <a:t>7</a:t>
            </a:r>
            <a:r>
              <a:rPr lang="zh-CN" altLang="en-US" sz="1200" dirty="0">
                <a:latin typeface="华文楷体" pitchFamily="2" charset="-122"/>
                <a:ea typeface="华文楷体" pitchFamily="2" charset="-122"/>
              </a:rPr>
              <a:t>艘</a:t>
            </a:r>
            <a:r>
              <a:rPr lang="en-US" altLang="zh-CN" sz="1200" dirty="0" err="1">
                <a:latin typeface="华文楷体" pitchFamily="2" charset="-122"/>
                <a:ea typeface="华文楷体" pitchFamily="2" charset="-122"/>
              </a:rPr>
              <a:t>Aframax</a:t>
            </a:r>
            <a:r>
              <a:rPr lang="zh-CN" altLang="en-US" sz="1200" dirty="0">
                <a:latin typeface="华文楷体" pitchFamily="2" charset="-122"/>
                <a:ea typeface="华文楷体" pitchFamily="2" charset="-122"/>
              </a:rPr>
              <a:t>组成；散货船</a:t>
            </a:r>
            <a:r>
              <a:rPr lang="en-US" altLang="zh-CN" sz="1200" dirty="0">
                <a:latin typeface="华文楷体" pitchFamily="2" charset="-122"/>
                <a:ea typeface="华文楷体" pitchFamily="2" charset="-122"/>
              </a:rPr>
              <a:t>13</a:t>
            </a:r>
            <a:r>
              <a:rPr lang="zh-CN" altLang="en-US" sz="1200" dirty="0">
                <a:latin typeface="华文楷体" pitchFamily="2" charset="-122"/>
                <a:ea typeface="华文楷体" pitchFamily="2" charset="-122"/>
              </a:rPr>
              <a:t>艘，</a:t>
            </a:r>
            <a:r>
              <a:rPr lang="en-US" altLang="zh-CN" sz="1200" dirty="0">
                <a:latin typeface="华文楷体" pitchFamily="2" charset="-122"/>
                <a:ea typeface="华文楷体" pitchFamily="2" charset="-122"/>
              </a:rPr>
              <a:t>156</a:t>
            </a:r>
            <a:r>
              <a:rPr lang="zh-CN" altLang="en-US" sz="1200" dirty="0">
                <a:latin typeface="华文楷体" pitchFamily="2" charset="-122"/>
                <a:ea typeface="华文楷体" pitchFamily="2" charset="-122"/>
              </a:rPr>
              <a:t>万</a:t>
            </a:r>
            <a:r>
              <a:rPr lang="zh-CN" altLang="en-US" sz="1200" dirty="0" smtClean="0">
                <a:latin typeface="华文楷体" pitchFamily="2" charset="-122"/>
                <a:ea typeface="华文楷体" pitchFamily="2" charset="-122"/>
              </a:rPr>
              <a:t>吨。</a:t>
            </a:r>
            <a:r>
              <a:rPr lang="zh-CN" altLang="en-US" sz="1200" dirty="0">
                <a:latin typeface="华文楷体" pitchFamily="2" charset="-122"/>
                <a:ea typeface="华文楷体" pitchFamily="2" charset="-122"/>
              </a:rPr>
              <a:t>招商轮船的超级油轮（</a:t>
            </a:r>
            <a:r>
              <a:rPr lang="en-US" altLang="zh-CN" sz="1200" dirty="0">
                <a:latin typeface="华文楷体" pitchFamily="2" charset="-122"/>
                <a:ea typeface="华文楷体" pitchFamily="2" charset="-122"/>
              </a:rPr>
              <a:t>VLCC</a:t>
            </a:r>
            <a:r>
              <a:rPr lang="zh-CN" altLang="en-US" sz="1200" dirty="0">
                <a:latin typeface="华文楷体" pitchFamily="2" charset="-122"/>
                <a:ea typeface="华文楷体" pitchFamily="2" charset="-122"/>
              </a:rPr>
              <a:t>）船队规模</a:t>
            </a:r>
            <a:r>
              <a:rPr lang="en-US" altLang="zh-CN" sz="1200" dirty="0">
                <a:latin typeface="华文楷体" pitchFamily="2" charset="-122"/>
                <a:ea typeface="华文楷体" pitchFamily="2" charset="-122"/>
              </a:rPr>
              <a:t>(</a:t>
            </a:r>
            <a:r>
              <a:rPr lang="zh-CN" altLang="en-US" sz="1200" dirty="0">
                <a:latin typeface="华文楷体" pitchFamily="2" charset="-122"/>
                <a:ea typeface="华文楷体" pitchFamily="2" charset="-122"/>
              </a:rPr>
              <a:t>按载重吨计算</a:t>
            </a:r>
            <a:r>
              <a:rPr lang="en-US" altLang="zh-CN" sz="1200" dirty="0">
                <a:latin typeface="华文楷体" pitchFamily="2" charset="-122"/>
                <a:ea typeface="华文楷体" pitchFamily="2" charset="-122"/>
              </a:rPr>
              <a:t>)</a:t>
            </a:r>
            <a:r>
              <a:rPr lang="zh-CN" altLang="en-US" sz="1200" dirty="0">
                <a:latin typeface="华文楷体" pitchFamily="2" charset="-122"/>
                <a:ea typeface="华文楷体" pitchFamily="2" charset="-122"/>
              </a:rPr>
              <a:t>在世界独立油轮船东排名中处于领先地位，也是中国最大的能源运输船队。招商轮船是国内进口液化天然气运输项目的主要参与者。</a:t>
            </a:r>
            <a:r>
              <a:rPr lang="en-US" altLang="zh-CN" sz="1200" dirty="0">
                <a:latin typeface="华文楷体" pitchFamily="2" charset="-122"/>
                <a:ea typeface="华文楷体" pitchFamily="2" charset="-122"/>
              </a:rPr>
              <a:t>2003</a:t>
            </a:r>
            <a:r>
              <a:rPr lang="zh-CN" altLang="en-US" sz="1200" dirty="0">
                <a:latin typeface="华文楷体" pitchFamily="2" charset="-122"/>
                <a:ea typeface="华文楷体" pitchFamily="2" charset="-122"/>
              </a:rPr>
              <a:t>年以来，与其他伙伴合资组建了中国第一支</a:t>
            </a:r>
            <a:r>
              <a:rPr lang="en-US" altLang="zh-CN" sz="1200" dirty="0">
                <a:latin typeface="华文楷体" pitchFamily="2" charset="-122"/>
                <a:ea typeface="华文楷体" pitchFamily="2" charset="-122"/>
              </a:rPr>
              <a:t>LNG</a:t>
            </a:r>
            <a:r>
              <a:rPr lang="zh-CN" altLang="en-US" sz="1200" dirty="0">
                <a:latin typeface="华文楷体" pitchFamily="2" charset="-122"/>
                <a:ea typeface="华文楷体" pitchFamily="2" charset="-122"/>
              </a:rPr>
              <a:t>运输船队</a:t>
            </a:r>
            <a:r>
              <a:rPr lang="en-US" altLang="zh-CN" sz="1200" dirty="0">
                <a:latin typeface="华文楷体" pitchFamily="2" charset="-122"/>
                <a:ea typeface="华文楷体" pitchFamily="2" charset="-122"/>
              </a:rPr>
              <a:t>(</a:t>
            </a:r>
            <a:r>
              <a:rPr lang="zh-CN" altLang="en-US" sz="1200" dirty="0">
                <a:latin typeface="华文楷体" pitchFamily="2" charset="-122"/>
                <a:ea typeface="华文楷体" pitchFamily="2" charset="-122"/>
              </a:rPr>
              <a:t>招商轮船占股</a:t>
            </a:r>
            <a:r>
              <a:rPr lang="en-US" altLang="zh-CN" sz="1200" dirty="0">
                <a:latin typeface="华文楷体" pitchFamily="2" charset="-122"/>
                <a:ea typeface="华文楷体" pitchFamily="2" charset="-122"/>
              </a:rPr>
              <a:t>50</a:t>
            </a:r>
            <a:r>
              <a:rPr lang="en-US" altLang="zh-CN" sz="1200" dirty="0" smtClean="0">
                <a:latin typeface="华文楷体" pitchFamily="2" charset="-122"/>
                <a:ea typeface="华文楷体" pitchFamily="2" charset="-122"/>
              </a:rPr>
              <a:t>%)</a:t>
            </a:r>
            <a:r>
              <a:rPr lang="zh-CN" altLang="en-US" sz="1200" dirty="0">
                <a:latin typeface="华文楷体" pitchFamily="2" charset="-122"/>
                <a:ea typeface="华文楷体" pitchFamily="2" charset="-122"/>
              </a:rPr>
              <a:t>招商轮船在全世界范围内参与油轮运输业竞争，在世界油运市场中占有重要地位。同时，已成为确保中国能源运输安全的一支重要的力量</a:t>
            </a:r>
            <a:r>
              <a:rPr lang="zh-CN" altLang="en-US" sz="1200" dirty="0" smtClean="0">
                <a:latin typeface="华文楷体" pitchFamily="2" charset="-122"/>
                <a:ea typeface="华文楷体" pitchFamily="2" charset="-122"/>
              </a:rPr>
              <a:t>。</a:t>
            </a:r>
            <a:endParaRPr lang="en-US" altLang="zh-CN" sz="1200" dirty="0" smtClean="0">
              <a:latin typeface="华文楷体" pitchFamily="2" charset="-122"/>
              <a:ea typeface="华文楷体" pitchFamily="2" charset="-122"/>
            </a:endParaRPr>
          </a:p>
          <a:p>
            <a:pPr marL="171450" indent="-171450">
              <a:buFont typeface="Wingdings" pitchFamily="2" charset="2"/>
              <a:buChar char="Ø"/>
            </a:pPr>
            <a:r>
              <a:rPr lang="zh-CN" altLang="en-US" sz="1200" b="1" dirty="0">
                <a:solidFill>
                  <a:srgbClr val="C00000"/>
                </a:solidFill>
                <a:latin typeface="华文楷体" pitchFamily="2" charset="-122"/>
                <a:ea typeface="华文楷体" pitchFamily="2" charset="-122"/>
              </a:rPr>
              <a:t>招商轮船</a:t>
            </a:r>
            <a:r>
              <a:rPr lang="en-US" altLang="zh-CN" sz="1200" b="1" dirty="0">
                <a:solidFill>
                  <a:srgbClr val="C00000"/>
                </a:solidFill>
                <a:latin typeface="华文楷体" pitchFamily="2" charset="-122"/>
                <a:ea typeface="华文楷体" pitchFamily="2" charset="-122"/>
              </a:rPr>
              <a:t>2014</a:t>
            </a:r>
            <a:r>
              <a:rPr lang="zh-CN" altLang="en-US" sz="1200" b="1" dirty="0">
                <a:solidFill>
                  <a:srgbClr val="C00000"/>
                </a:solidFill>
                <a:latin typeface="华文楷体" pitchFamily="2" charset="-122"/>
                <a:ea typeface="华文楷体" pitchFamily="2" charset="-122"/>
              </a:rPr>
              <a:t>年实现营业收入</a:t>
            </a:r>
            <a:r>
              <a:rPr lang="en-US" altLang="zh-CN" sz="1200" b="1" dirty="0">
                <a:solidFill>
                  <a:srgbClr val="C00000"/>
                </a:solidFill>
                <a:latin typeface="华文楷体" pitchFamily="2" charset="-122"/>
                <a:ea typeface="华文楷体" pitchFamily="2" charset="-122"/>
              </a:rPr>
              <a:t>26.02</a:t>
            </a:r>
            <a:r>
              <a:rPr lang="zh-CN" altLang="en-US" sz="1200" b="1" dirty="0">
                <a:solidFill>
                  <a:srgbClr val="C00000"/>
                </a:solidFill>
                <a:latin typeface="华文楷体" pitchFamily="2" charset="-122"/>
                <a:ea typeface="华文楷体" pitchFamily="2" charset="-122"/>
              </a:rPr>
              <a:t>亿元、利润总额</a:t>
            </a:r>
            <a:r>
              <a:rPr lang="en-US" altLang="zh-CN" sz="1200" b="1" dirty="0">
                <a:solidFill>
                  <a:srgbClr val="C00000"/>
                </a:solidFill>
                <a:latin typeface="华文楷体" pitchFamily="2" charset="-122"/>
                <a:ea typeface="华文楷体" pitchFamily="2" charset="-122"/>
              </a:rPr>
              <a:t>2.81</a:t>
            </a:r>
            <a:r>
              <a:rPr lang="zh-CN" altLang="en-US" sz="1200" b="1" dirty="0">
                <a:solidFill>
                  <a:srgbClr val="C00000"/>
                </a:solidFill>
                <a:latin typeface="华文楷体" pitchFamily="2" charset="-122"/>
                <a:ea typeface="华文楷体" pitchFamily="2" charset="-122"/>
              </a:rPr>
              <a:t>亿元；</a:t>
            </a:r>
            <a:r>
              <a:rPr lang="en-US" altLang="zh-CN" sz="1200" b="1" dirty="0">
                <a:solidFill>
                  <a:srgbClr val="C00000"/>
                </a:solidFill>
                <a:latin typeface="华文楷体" pitchFamily="2" charset="-122"/>
                <a:ea typeface="华文楷体" pitchFamily="2" charset="-122"/>
              </a:rPr>
              <a:t>2015</a:t>
            </a:r>
            <a:r>
              <a:rPr lang="zh-CN" altLang="en-US" sz="1200" b="1" dirty="0">
                <a:solidFill>
                  <a:srgbClr val="C00000"/>
                </a:solidFill>
                <a:latin typeface="华文楷体" pitchFamily="2" charset="-122"/>
                <a:ea typeface="华文楷体" pitchFamily="2" charset="-122"/>
              </a:rPr>
              <a:t>年上半年实现营业收入</a:t>
            </a:r>
            <a:r>
              <a:rPr lang="en-US" altLang="zh-CN" sz="1200" b="1" dirty="0">
                <a:solidFill>
                  <a:srgbClr val="C00000"/>
                </a:solidFill>
                <a:latin typeface="华文楷体" pitchFamily="2" charset="-122"/>
                <a:ea typeface="华文楷体" pitchFamily="2" charset="-122"/>
              </a:rPr>
              <a:t>28.8</a:t>
            </a:r>
            <a:r>
              <a:rPr lang="zh-CN" altLang="en-US" sz="1200" b="1" dirty="0">
                <a:solidFill>
                  <a:srgbClr val="C00000"/>
                </a:solidFill>
                <a:latin typeface="华文楷体" pitchFamily="2" charset="-122"/>
                <a:ea typeface="华文楷体" pitchFamily="2" charset="-122"/>
              </a:rPr>
              <a:t>亿元，同比增长</a:t>
            </a:r>
            <a:r>
              <a:rPr lang="en-US" altLang="zh-CN" sz="1200" b="1" dirty="0">
                <a:solidFill>
                  <a:srgbClr val="C00000"/>
                </a:solidFill>
                <a:latin typeface="华文楷体" pitchFamily="2" charset="-122"/>
                <a:ea typeface="华文楷体" pitchFamily="2" charset="-122"/>
              </a:rPr>
              <a:t>141.9%</a:t>
            </a:r>
            <a:r>
              <a:rPr lang="zh-CN" altLang="en-US" sz="1200" b="1" dirty="0">
                <a:solidFill>
                  <a:srgbClr val="C00000"/>
                </a:solidFill>
                <a:latin typeface="华文楷体" pitchFamily="2" charset="-122"/>
                <a:ea typeface="华文楷体" pitchFamily="2" charset="-122"/>
              </a:rPr>
              <a:t>、利润总额</a:t>
            </a:r>
            <a:r>
              <a:rPr lang="en-US" altLang="zh-CN" sz="1200" b="1" dirty="0">
                <a:solidFill>
                  <a:srgbClr val="C00000"/>
                </a:solidFill>
                <a:latin typeface="华文楷体" pitchFamily="2" charset="-122"/>
                <a:ea typeface="华文楷体" pitchFamily="2" charset="-122"/>
              </a:rPr>
              <a:t>9.77</a:t>
            </a:r>
            <a:r>
              <a:rPr lang="zh-CN" altLang="en-US" sz="1200" b="1" dirty="0">
                <a:solidFill>
                  <a:srgbClr val="C00000"/>
                </a:solidFill>
                <a:latin typeface="华文楷体" pitchFamily="2" charset="-122"/>
                <a:ea typeface="华文楷体" pitchFamily="2" charset="-122"/>
              </a:rPr>
              <a:t>亿元，同比增长</a:t>
            </a:r>
            <a:r>
              <a:rPr lang="en-US" altLang="zh-CN" sz="1200" b="1" dirty="0">
                <a:solidFill>
                  <a:srgbClr val="C00000"/>
                </a:solidFill>
                <a:latin typeface="华文楷体" pitchFamily="2" charset="-122"/>
                <a:ea typeface="华文楷体" pitchFamily="2" charset="-122"/>
              </a:rPr>
              <a:t>241.98%</a:t>
            </a:r>
            <a:r>
              <a:rPr lang="zh-CN" altLang="en-US" sz="1200" b="1" dirty="0" smtClean="0">
                <a:solidFill>
                  <a:srgbClr val="C00000"/>
                </a:solidFill>
                <a:latin typeface="华文楷体" pitchFamily="2" charset="-122"/>
                <a:ea typeface="华文楷体" pitchFamily="2" charset="-122"/>
              </a:rPr>
              <a:t>。</a:t>
            </a:r>
            <a:endParaRPr lang="zh-CN" altLang="en-US" sz="1200" b="1" dirty="0">
              <a:solidFill>
                <a:srgbClr val="C00000"/>
              </a:solidFill>
              <a:latin typeface="华文楷体" pitchFamily="2" charset="-122"/>
              <a:ea typeface="华文楷体" pitchFamily="2" charset="-122"/>
            </a:endParaRPr>
          </a:p>
        </p:txBody>
      </p:sp>
      <p:sp>
        <p:nvSpPr>
          <p:cNvPr id="10" name="矩形 9"/>
          <p:cNvSpPr/>
          <p:nvPr/>
        </p:nvSpPr>
        <p:spPr>
          <a:xfrm>
            <a:off x="6873259" y="6620190"/>
            <a:ext cx="2031325"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3705163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6138197"/>
            <a:ext cx="9144000" cy="75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a:spLocks/>
          </p:cNvSpPr>
          <p:nvPr/>
        </p:nvSpPr>
        <p:spPr>
          <a:xfrm>
            <a:off x="368219" y="798289"/>
            <a:ext cx="7150183"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en-US" altLang="zh-CN" dirty="0"/>
              <a:t>3.</a:t>
            </a:r>
            <a:r>
              <a:rPr lang="zh-CN" altLang="en-US" dirty="0"/>
              <a:t>修船及海工建造</a:t>
            </a:r>
            <a:r>
              <a:rPr lang="en-US" altLang="zh-CN" dirty="0"/>
              <a:t>——</a:t>
            </a:r>
            <a:r>
              <a:rPr lang="zh-CN" altLang="en-US" dirty="0"/>
              <a:t>中国最大的海工制造商</a:t>
            </a:r>
          </a:p>
        </p:txBody>
      </p:sp>
      <p:sp>
        <p:nvSpPr>
          <p:cNvPr id="3" name="Text Box 2214"/>
          <p:cNvSpPr>
            <a:spLocks noChangeArrowheads="1"/>
          </p:cNvSpPr>
          <p:nvPr/>
        </p:nvSpPr>
        <p:spPr bwMode="auto">
          <a:xfrm>
            <a:off x="5716140" y="4328618"/>
            <a:ext cx="3143252"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lnSpc>
                <a:spcPct val="140000"/>
              </a:lnSpc>
              <a:spcBef>
                <a:spcPct val="50000"/>
              </a:spcBef>
              <a:buSzPct val="80000"/>
              <a:buFont typeface="Wingdings" pitchFamily="2" charset="2"/>
              <a:buChar char="Ø"/>
            </a:pPr>
            <a:r>
              <a:rPr lang="zh-TW" altLang="en-US" sz="1200" dirty="0">
                <a:latin typeface="华文楷体" pitchFamily="2" charset="-122"/>
                <a:ea typeface="华文楷体" pitchFamily="2" charset="-122"/>
                <a:cs typeface="Times New Roman" pitchFamily="18" charset="0"/>
                <a:sym typeface="微软雅黑" pitchFamily="34" charset="-122"/>
              </a:rPr>
              <a:t>2014年，</a:t>
            </a:r>
            <a:r>
              <a:rPr lang="zh-CN" altLang="en-US" sz="1200" dirty="0">
                <a:latin typeface="华文楷体" pitchFamily="2" charset="-122"/>
                <a:ea typeface="华文楷体" pitchFamily="2" charset="-122"/>
                <a:cs typeface="Times New Roman" pitchFamily="18" charset="0"/>
                <a:sym typeface="微软雅黑" pitchFamily="34" charset="-122"/>
              </a:rPr>
              <a:t>华东海工基地</a:t>
            </a:r>
            <a:r>
              <a:rPr lang="zh-TW" altLang="en-US" sz="1200" dirty="0">
                <a:latin typeface="华文楷体" pitchFamily="2" charset="-122"/>
                <a:ea typeface="华文楷体" pitchFamily="2" charset="-122"/>
                <a:cs typeface="Times New Roman" pitchFamily="18" charset="0"/>
                <a:sym typeface="微软雅黑" pitchFamily="34" charset="-122"/>
              </a:rPr>
              <a:t>的</a:t>
            </a:r>
            <a:r>
              <a:rPr lang="zh-CN" altLang="en-US" sz="1200" dirty="0">
                <a:latin typeface="华文楷体" pitchFamily="2" charset="-122"/>
                <a:ea typeface="华文楷体" pitchFamily="2" charset="-122"/>
                <a:cs typeface="Times New Roman" pitchFamily="18" charset="0"/>
                <a:sym typeface="微软雅黑" pitchFamily="34" charset="-122"/>
              </a:rPr>
              <a:t>建成进一步强化</a:t>
            </a:r>
            <a:r>
              <a:rPr lang="zh-TW" altLang="en-US" sz="1200" dirty="0">
                <a:latin typeface="华文楷体" pitchFamily="2" charset="-122"/>
                <a:ea typeface="华文楷体" pitchFamily="2" charset="-122"/>
                <a:cs typeface="Times New Roman" pitchFamily="18" charset="0"/>
                <a:sym typeface="微软雅黑" pitchFamily="34" charset="-122"/>
              </a:rPr>
              <a:t>了</a:t>
            </a:r>
            <a:r>
              <a:rPr lang="zh-CN" altLang="en-US" sz="1200" dirty="0">
                <a:latin typeface="华文楷体" pitchFamily="2" charset="-122"/>
                <a:ea typeface="华文楷体" pitchFamily="2" charset="-122"/>
                <a:cs typeface="Times New Roman" pitchFamily="18" charset="0"/>
                <a:sym typeface="微软雅黑" pitchFamily="34" charset="-122"/>
              </a:rPr>
              <a:t>招商工业</a:t>
            </a:r>
            <a:r>
              <a:rPr lang="zh-TW" altLang="en-US" sz="1200" dirty="0">
                <a:latin typeface="华文楷体" pitchFamily="2" charset="-122"/>
                <a:ea typeface="华文楷体" pitchFamily="2" charset="-122"/>
                <a:cs typeface="Times New Roman" pitchFamily="18" charset="0"/>
                <a:sym typeface="微软雅黑" pitchFamily="34" charset="-122"/>
              </a:rPr>
              <a:t>在</a:t>
            </a:r>
            <a:r>
              <a:rPr lang="zh-CN" altLang="en-US" sz="1200" dirty="0">
                <a:latin typeface="华文楷体" pitchFamily="2" charset="-122"/>
                <a:ea typeface="华文楷体" pitchFamily="2" charset="-122"/>
                <a:cs typeface="Times New Roman" pitchFamily="18" charset="0"/>
                <a:sym typeface="微软雅黑" pitchFamily="34" charset="-122"/>
              </a:rPr>
              <a:t>海工业务的市场竞争能力</a:t>
            </a:r>
            <a:r>
              <a:rPr lang="zh-TW" altLang="en-US" sz="1200" dirty="0">
                <a:latin typeface="华文楷体" pitchFamily="2" charset="-122"/>
                <a:ea typeface="华文楷体" pitchFamily="2" charset="-122"/>
                <a:cs typeface="Times New Roman" pitchFamily="18" charset="0"/>
                <a:sym typeface="微软雅黑" pitchFamily="34" charset="-122"/>
              </a:rPr>
              <a:t>，並</a:t>
            </a:r>
            <a:r>
              <a:rPr lang="zh-CN" altLang="en-US" sz="1200" dirty="0">
                <a:latin typeface="华文楷体" pitchFamily="2" charset="-122"/>
                <a:ea typeface="华文楷体" pitchFamily="2" charset="-122"/>
                <a:cs typeface="Times New Roman" pitchFamily="18" charset="0"/>
                <a:sym typeface="微软雅黑" pitchFamily="34" charset="-122"/>
              </a:rPr>
              <a:t>顺利签署一系列海工制造订单，使得在手自升式钻井平台订单达到创纪录的22座，订单总额超过50亿美元，一举成为中国最大的海工制造商，自升式平台订单总量位居世界第二。</a:t>
            </a:r>
          </a:p>
        </p:txBody>
      </p:sp>
      <p:sp>
        <p:nvSpPr>
          <p:cNvPr id="5" name="Rectangle 36"/>
          <p:cNvSpPr>
            <a:spLocks noChangeArrowheads="1"/>
          </p:cNvSpPr>
          <p:nvPr/>
        </p:nvSpPr>
        <p:spPr bwMode="auto">
          <a:xfrm>
            <a:off x="5652682" y="3229711"/>
            <a:ext cx="3357586" cy="1015663"/>
          </a:xfrm>
          <a:prstGeom prst="rect">
            <a:avLst/>
          </a:prstGeom>
          <a:solidFill>
            <a:schemeClr val="accent3">
              <a:lumMod val="60000"/>
              <a:lumOff val="40000"/>
            </a:schemeClr>
          </a:solidFill>
          <a:ln>
            <a:noFill/>
          </a:ln>
          <a:extLst/>
        </p:spPr>
        <p:txBody>
          <a:bodyPr wrap="square" anchor="ctr">
            <a:spAutoFit/>
          </a:bodyPr>
          <a:lstStyle/>
          <a:p>
            <a:pPr eaLnBrk="0" hangingPunct="0">
              <a:buClr>
                <a:srgbClr val="FFFFFF"/>
              </a:buClr>
            </a:pPr>
            <a:r>
              <a:rPr lang="zh-CN" altLang="en-US" sz="1200" u="sng" dirty="0">
                <a:solidFill>
                  <a:srgbClr val="000000"/>
                </a:solidFill>
                <a:latin typeface="微软雅黑" pitchFamily="34" charset="-122"/>
                <a:ea typeface="微软雅黑" pitchFamily="34" charset="-122"/>
                <a:sym typeface="微软雅黑" pitchFamily="34" charset="-122"/>
              </a:rPr>
              <a:t>国内布局：</a:t>
            </a:r>
            <a:endParaRPr lang="en-US" altLang="zh-CN" sz="1200" u="sng" dirty="0">
              <a:solidFill>
                <a:srgbClr val="000000"/>
              </a:solidFill>
              <a:latin typeface="微软雅黑" pitchFamily="34" charset="-122"/>
              <a:ea typeface="微软雅黑" pitchFamily="34" charset="-122"/>
              <a:sym typeface="微软雅黑" pitchFamily="34" charset="-122"/>
            </a:endParaRPr>
          </a:p>
          <a:p>
            <a:pPr eaLnBrk="0" hangingPunct="0">
              <a:buClr>
                <a:srgbClr val="FFFFFF"/>
              </a:buClr>
            </a:pPr>
            <a:r>
              <a:rPr lang="zh-CN" altLang="en-US" sz="1200" dirty="0">
                <a:solidFill>
                  <a:srgbClr val="000000"/>
                </a:solidFill>
                <a:latin typeface="微软雅黑" pitchFamily="34" charset="-122"/>
                <a:ea typeface="微软雅黑" pitchFamily="34" charset="-122"/>
                <a:sym typeface="微软雅黑" pitchFamily="34" charset="-122"/>
              </a:rPr>
              <a:t>完成珠三角和长三角两大地区的布局</a:t>
            </a:r>
          </a:p>
          <a:p>
            <a:pPr eaLnBrk="0" hangingPunct="0">
              <a:buClr>
                <a:srgbClr val="FFFFFF"/>
              </a:buClr>
            </a:pPr>
            <a:r>
              <a:rPr lang="zh-TW" altLang="en-US" sz="1200" u="sng" dirty="0">
                <a:solidFill>
                  <a:srgbClr val="000000"/>
                </a:solidFill>
                <a:latin typeface="微软雅黑" pitchFamily="34" charset="-122"/>
                <a:ea typeface="微软雅黑" pitchFamily="34" charset="-122"/>
                <a:sym typeface="微软雅黑" pitchFamily="34" charset="-122"/>
              </a:rPr>
              <a:t>国外布局：</a:t>
            </a:r>
          </a:p>
          <a:p>
            <a:pPr eaLnBrk="0" hangingPunct="0">
              <a:buClr>
                <a:srgbClr val="FFFFFF"/>
              </a:buClr>
            </a:pPr>
            <a:r>
              <a:rPr lang="zh-TW" altLang="en-US" sz="1200" dirty="0">
                <a:solidFill>
                  <a:srgbClr val="000000"/>
                </a:solidFill>
                <a:latin typeface="微软雅黑" pitchFamily="34" charset="-122"/>
                <a:ea typeface="微软雅黑" pitchFamily="34" charset="-122"/>
                <a:sym typeface="微软雅黑" pitchFamily="34" charset="-122"/>
              </a:rPr>
              <a:t>配合国家一路一带策略，计划2018年以中墨能源项目作为契机，于墨西哥并购修造厂基地。</a:t>
            </a:r>
            <a:endParaRPr lang="zh-CN" altLang="en-US" sz="1200" dirty="0">
              <a:solidFill>
                <a:srgbClr val="000000"/>
              </a:solidFill>
              <a:latin typeface="微软雅黑" pitchFamily="34" charset="-122"/>
              <a:ea typeface="微软雅黑" pitchFamily="34" charset="-122"/>
              <a:sym typeface="微软雅黑" pitchFamily="34" charset="-122"/>
            </a:endParaRPr>
          </a:p>
        </p:txBody>
      </p:sp>
      <p:sp>
        <p:nvSpPr>
          <p:cNvPr id="6" name="TextBox 17"/>
          <p:cNvSpPr>
            <a:spLocks noChangeArrowheads="1"/>
          </p:cNvSpPr>
          <p:nvPr/>
        </p:nvSpPr>
        <p:spPr bwMode="auto">
          <a:xfrm>
            <a:off x="396098" y="1347653"/>
            <a:ext cx="900115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spcBef>
                <a:spcPts val="600"/>
              </a:spcBef>
              <a:buClr>
                <a:srgbClr val="FFFFFF"/>
              </a:buClr>
            </a:pPr>
            <a:r>
              <a:rPr lang="zh-CN" altLang="en-US" sz="1400" dirty="0" smtClean="0">
                <a:latin typeface="+mn-ea"/>
                <a:sym typeface="微软雅黑" pitchFamily="34" charset="-122"/>
              </a:rPr>
              <a:t>招商工业：中国海</a:t>
            </a:r>
            <a:r>
              <a:rPr lang="zh-CN" altLang="en-US" sz="1400" dirty="0">
                <a:latin typeface="+mn-ea"/>
                <a:sym typeface="微软雅黑" pitchFamily="34" charset="-122"/>
              </a:rPr>
              <a:t>工建造业的领先者，拥有中国最大的单体修船企业</a:t>
            </a:r>
            <a:r>
              <a:rPr lang="zh-CN" altLang="en-US" sz="1400" dirty="0" smtClean="0">
                <a:latin typeface="+mn-ea"/>
                <a:sym typeface="微软雅黑" pitchFamily="34" charset="-122"/>
              </a:rPr>
              <a:t>；</a:t>
            </a:r>
            <a:endParaRPr lang="en-US" altLang="zh-CN" sz="1400" dirty="0" smtClean="0">
              <a:latin typeface="+mn-ea"/>
              <a:sym typeface="微软雅黑" pitchFamily="34" charset="-122"/>
            </a:endParaRPr>
          </a:p>
          <a:p>
            <a:pPr algn="just" eaLnBrk="0" hangingPunct="0">
              <a:spcBef>
                <a:spcPts val="600"/>
              </a:spcBef>
              <a:buClr>
                <a:srgbClr val="FFFFFF"/>
              </a:buClr>
            </a:pPr>
            <a:r>
              <a:rPr lang="zh-CN" altLang="en-US" sz="1400" dirty="0" smtClean="0">
                <a:latin typeface="+mn-ea"/>
                <a:sym typeface="微软雅黑" pitchFamily="34" charset="-122"/>
              </a:rPr>
              <a:t>目标</a:t>
            </a:r>
            <a:r>
              <a:rPr lang="zh-CN" altLang="en-US" sz="1400" dirty="0">
                <a:latin typeface="+mn-ea"/>
                <a:sym typeface="微软雅黑" pitchFamily="34" charset="-122"/>
              </a:rPr>
              <a:t>成为具有国际竞争力的海工及高端船舶修造企业</a:t>
            </a:r>
          </a:p>
        </p:txBody>
      </p:sp>
      <p:grpSp>
        <p:nvGrpSpPr>
          <p:cNvPr id="7" name="组合 6"/>
          <p:cNvGrpSpPr/>
          <p:nvPr/>
        </p:nvGrpSpPr>
        <p:grpSpPr>
          <a:xfrm>
            <a:off x="286852" y="3301719"/>
            <a:ext cx="5286413" cy="2952326"/>
            <a:chOff x="3224213" y="3140097"/>
            <a:chExt cx="5695951" cy="3324624"/>
          </a:xfrm>
        </p:grpSpPr>
        <p:grpSp>
          <p:nvGrpSpPr>
            <p:cNvPr id="8" name="组合 7"/>
            <p:cNvGrpSpPr/>
            <p:nvPr/>
          </p:nvGrpSpPr>
          <p:grpSpPr>
            <a:xfrm>
              <a:off x="3224213" y="3140097"/>
              <a:ext cx="5695951" cy="3324624"/>
              <a:chOff x="3224213" y="3140097"/>
              <a:chExt cx="5695951" cy="3324624"/>
            </a:xfrm>
          </p:grpSpPr>
          <p:pic>
            <p:nvPicPr>
              <p:cNvPr id="11"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l="47243"/>
              <a:stretch>
                <a:fillRect/>
              </a:stretch>
            </p:blipFill>
            <p:spPr bwMode="auto">
              <a:xfrm>
                <a:off x="3224213" y="3538558"/>
                <a:ext cx="2038350" cy="2819400"/>
              </a:xfrm>
              <a:prstGeom prst="rect">
                <a:avLst/>
              </a:prstGeom>
              <a:noFill/>
              <a:ln w="9525" cmpd="sng">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 name="AutoShape 35"/>
              <p:cNvSpPr>
                <a:spLocks/>
              </p:cNvSpPr>
              <p:nvPr/>
            </p:nvSpPr>
            <p:spPr bwMode="auto">
              <a:xfrm>
                <a:off x="5302465" y="3140097"/>
                <a:ext cx="3609760" cy="1325562"/>
              </a:xfrm>
              <a:prstGeom prst="borderCallout1">
                <a:avLst>
                  <a:gd name="adj1" fmla="val 8620"/>
                  <a:gd name="adj2" fmla="val -2231"/>
                  <a:gd name="adj3" fmla="val 159435"/>
                  <a:gd name="adj4" fmla="val -17436"/>
                </a:avLst>
              </a:prstGeom>
              <a:noFill/>
              <a:ln w="12700" cmpd="sng">
                <a:solidFill>
                  <a:srgbClr val="00B05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9388" indent="-179388"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lnSpc>
                    <a:spcPts val="1800"/>
                  </a:lnSpc>
                  <a:buClr>
                    <a:srgbClr val="FFFFFF"/>
                  </a:buClr>
                  <a:buFont typeface="Arial" pitchFamily="34" charset="0"/>
                  <a:buChar char="•"/>
                </a:pPr>
                <a:r>
                  <a:rPr lang="zh-CN" altLang="en-US" sz="1200" dirty="0">
                    <a:latin typeface="华文楷体" pitchFamily="2" charset="-122"/>
                    <a:ea typeface="华文楷体" pitchFamily="2" charset="-122"/>
                    <a:cs typeface="Times New Roman" pitchFamily="18" charset="0"/>
                    <a:sym typeface="微软雅黑" pitchFamily="34" charset="-122"/>
                  </a:rPr>
                  <a:t>投资</a:t>
                </a:r>
                <a:r>
                  <a:rPr lang="zh-TW" altLang="en-US" sz="1200" dirty="0">
                    <a:latin typeface="华文楷体" pitchFamily="2" charset="-122"/>
                    <a:ea typeface="华文楷体" pitchFamily="2" charset="-122"/>
                    <a:cs typeface="Times New Roman" pitchFamily="18" charset="0"/>
                    <a:sym typeface="微软雅黑" pitchFamily="34" charset="-122"/>
                  </a:rPr>
                  <a:t>总额37.5</a:t>
                </a:r>
                <a:r>
                  <a:rPr lang="zh-CN" altLang="en-US" sz="1200" dirty="0">
                    <a:latin typeface="华文楷体" pitchFamily="2" charset="-122"/>
                    <a:ea typeface="华文楷体" pitchFamily="2" charset="-122"/>
                    <a:cs typeface="Times New Roman" pitchFamily="18" charset="0"/>
                    <a:sym typeface="微软雅黑" pitchFamily="34" charset="-122"/>
                  </a:rPr>
                  <a:t>亿元</a:t>
                </a:r>
                <a:r>
                  <a:rPr lang="zh-TW" altLang="en-US" sz="1200" dirty="0">
                    <a:latin typeface="华文楷体" pitchFamily="2" charset="-122"/>
                    <a:ea typeface="华文楷体" pitchFamily="2" charset="-122"/>
                    <a:cs typeface="Times New Roman" pitchFamily="18" charset="0"/>
                    <a:sym typeface="微软雅黑" pitchFamily="34" charset="-122"/>
                  </a:rPr>
                  <a:t>，</a:t>
                </a:r>
                <a:r>
                  <a:rPr lang="zh-CN" altLang="en-US" sz="1200" dirty="0">
                    <a:latin typeface="华文楷体" pitchFamily="2" charset="-122"/>
                    <a:ea typeface="华文楷体" pitchFamily="2" charset="-122"/>
                    <a:cs typeface="Times New Roman" pitchFamily="18" charset="0"/>
                    <a:sym typeface="微软雅黑" pitchFamily="34" charset="-122"/>
                  </a:rPr>
                  <a:t>于</a:t>
                </a:r>
                <a:r>
                  <a:rPr lang="en-US" altLang="zh-CN" sz="1200" dirty="0">
                    <a:latin typeface="华文楷体" pitchFamily="2" charset="-122"/>
                    <a:ea typeface="华文楷体" pitchFamily="2" charset="-122"/>
                    <a:cs typeface="Times New Roman" pitchFamily="18" charset="0"/>
                    <a:sym typeface="微软雅黑" pitchFamily="34" charset="-122"/>
                  </a:rPr>
                  <a:t>20</a:t>
                </a:r>
                <a:r>
                  <a:rPr lang="zh-TW" altLang="en-US" sz="1200" dirty="0">
                    <a:latin typeface="华文楷体" pitchFamily="2" charset="-122"/>
                    <a:ea typeface="华文楷体" pitchFamily="2" charset="-122"/>
                    <a:cs typeface="Times New Roman" pitchFamily="18" charset="0"/>
                    <a:sym typeface="微软雅黑" pitchFamily="34" charset="-122"/>
                  </a:rPr>
                  <a:t>13</a:t>
                </a:r>
                <a:r>
                  <a:rPr lang="zh-CN" altLang="en-US" sz="1200" dirty="0">
                    <a:latin typeface="华文楷体" pitchFamily="2" charset="-122"/>
                    <a:ea typeface="华文楷体" pitchFamily="2" charset="-122"/>
                    <a:cs typeface="Times New Roman" pitchFamily="18" charset="0"/>
                    <a:sym typeface="微软雅黑" pitchFamily="34" charset="-122"/>
                  </a:rPr>
                  <a:t>年</a:t>
                </a:r>
                <a:r>
                  <a:rPr lang="zh-TW" altLang="en-US" sz="1200" dirty="0">
                    <a:latin typeface="华文楷体" pitchFamily="2" charset="-122"/>
                    <a:ea typeface="华文楷体" pitchFamily="2" charset="-122"/>
                    <a:cs typeface="Times New Roman" pitchFamily="18" charset="0"/>
                    <a:sym typeface="微软雅黑" pitchFamily="34" charset="-122"/>
                  </a:rPr>
                  <a:t>底</a:t>
                </a:r>
                <a:r>
                  <a:rPr lang="zh-CN" altLang="en-US" sz="1200" dirty="0">
                    <a:latin typeface="华文楷体" pitchFamily="2" charset="-122"/>
                    <a:ea typeface="华文楷体" pitchFamily="2" charset="-122"/>
                    <a:cs typeface="Times New Roman" pitchFamily="18" charset="0"/>
                    <a:sym typeface="微软雅黑" pitchFamily="34" charset="-122"/>
                  </a:rPr>
                  <a:t>完成收购江苏海新重工船厂资产，</a:t>
                </a:r>
                <a:r>
                  <a:rPr lang="zh-TW" altLang="en-US" sz="1200" dirty="0">
                    <a:latin typeface="华文楷体" pitchFamily="2" charset="-122"/>
                    <a:ea typeface="华文楷体" pitchFamily="2" charset="-122"/>
                    <a:cs typeface="Times New Roman" pitchFamily="18" charset="0"/>
                    <a:sym typeface="微软雅黑" pitchFamily="34" charset="-122"/>
                  </a:rPr>
                  <a:t>目前已完成大部份</a:t>
                </a:r>
                <a:r>
                  <a:rPr lang="zh-CN" altLang="en-US" sz="1200" dirty="0">
                    <a:latin typeface="华文楷体" pitchFamily="2" charset="-122"/>
                    <a:ea typeface="华文楷体" pitchFamily="2" charset="-122"/>
                    <a:cs typeface="Times New Roman" pitchFamily="18" charset="0"/>
                    <a:sym typeface="微软雅黑" pitchFamily="34" charset="-122"/>
                  </a:rPr>
                  <a:t>填平补齐建设。华东基地承接</a:t>
                </a:r>
                <a:r>
                  <a:rPr lang="en-US" altLang="zh-CN" sz="1200" dirty="0">
                    <a:latin typeface="华文楷体" pitchFamily="2" charset="-122"/>
                    <a:ea typeface="华文楷体" pitchFamily="2" charset="-122"/>
                    <a:cs typeface="Times New Roman" pitchFamily="18" charset="0"/>
                    <a:sym typeface="微软雅黑" pitchFamily="34" charset="-122"/>
                  </a:rPr>
                  <a:t>10</a:t>
                </a:r>
                <a:r>
                  <a:rPr lang="zh-CN" altLang="en-US" sz="1200" dirty="0">
                    <a:latin typeface="华文楷体" pitchFamily="2" charset="-122"/>
                    <a:ea typeface="华文楷体" pitchFamily="2" charset="-122"/>
                    <a:cs typeface="Times New Roman" pitchFamily="18" charset="0"/>
                    <a:sym typeface="微软雅黑" pitchFamily="34" charset="-122"/>
                  </a:rPr>
                  <a:t>余座自升式平台建造任务</a:t>
                </a:r>
                <a:r>
                  <a:rPr lang="zh-TW" altLang="en-US" sz="1200" dirty="0">
                    <a:latin typeface="华文楷体" pitchFamily="2" charset="-122"/>
                    <a:ea typeface="华文楷体" pitchFamily="2" charset="-122"/>
                    <a:cs typeface="Times New Roman" pitchFamily="18" charset="0"/>
                    <a:sym typeface="微软雅黑" pitchFamily="34" charset="-122"/>
                  </a:rPr>
                  <a:t>，并于</a:t>
                </a:r>
                <a:r>
                  <a:rPr lang="zh-CN" altLang="en-US" sz="1200" dirty="0">
                    <a:latin typeface="华文楷体" pitchFamily="2" charset="-122"/>
                    <a:ea typeface="华文楷体" pitchFamily="2" charset="-122"/>
                    <a:cs typeface="Times New Roman" pitchFamily="18" charset="0"/>
                    <a:sym typeface="微软雅黑" pitchFamily="34" charset="-122"/>
                  </a:rPr>
                  <a:t>2014年投产当年即实现营业收入</a:t>
                </a:r>
                <a:r>
                  <a:rPr lang="en-US" altLang="zh-CN" sz="1200" dirty="0">
                    <a:latin typeface="华文楷体" pitchFamily="2" charset="-122"/>
                    <a:ea typeface="华文楷体" pitchFamily="2" charset="-122"/>
                    <a:cs typeface="Times New Roman" pitchFamily="18" charset="0"/>
                    <a:sym typeface="微软雅黑" pitchFamily="34" charset="-122"/>
                  </a:rPr>
                  <a:t>37</a:t>
                </a:r>
                <a:r>
                  <a:rPr lang="zh-CN" altLang="en-US" sz="1200" dirty="0">
                    <a:latin typeface="华文楷体" pitchFamily="2" charset="-122"/>
                    <a:ea typeface="华文楷体" pitchFamily="2" charset="-122"/>
                    <a:cs typeface="Times New Roman" pitchFamily="18" charset="0"/>
                    <a:sym typeface="微软雅黑" pitchFamily="34" charset="-122"/>
                  </a:rPr>
                  <a:t>亿元，实现净利润1.4亿元。</a:t>
                </a:r>
                <a:endParaRPr lang="zh-CN" altLang="en-US" sz="1200" dirty="0">
                  <a:latin typeface="华文楷体" pitchFamily="2" charset="-122"/>
                  <a:ea typeface="华文楷体" pitchFamily="2" charset="-122"/>
                  <a:cs typeface="Times New Roman" pitchFamily="18" charset="0"/>
                  <a:sym typeface="Wingdings" pitchFamily="2" charset="2"/>
                </a:endParaRPr>
              </a:p>
            </p:txBody>
          </p:sp>
          <p:sp>
            <p:nvSpPr>
              <p:cNvPr id="13" name="AutoShape 35"/>
              <p:cNvSpPr>
                <a:spLocks/>
              </p:cNvSpPr>
              <p:nvPr/>
            </p:nvSpPr>
            <p:spPr bwMode="auto">
              <a:xfrm>
                <a:off x="5302466" y="4538683"/>
                <a:ext cx="3617698" cy="1926038"/>
              </a:xfrm>
              <a:prstGeom prst="borderCallout1">
                <a:avLst>
                  <a:gd name="adj1" fmla="val 6282"/>
                  <a:gd name="adj2" fmla="val -2231"/>
                  <a:gd name="adj3" fmla="val 73927"/>
                  <a:gd name="adj4" fmla="val -28471"/>
                </a:avLst>
              </a:prstGeom>
              <a:noFill/>
              <a:ln w="12700" cmpd="sng">
                <a:solidFill>
                  <a:srgbClr val="00B0F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9388" indent="-179388"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lnSpc>
                    <a:spcPts val="2000"/>
                  </a:lnSpc>
                  <a:buClr>
                    <a:srgbClr val="FFFFFF"/>
                  </a:buClr>
                  <a:buFont typeface="Arial" pitchFamily="34" charset="0"/>
                  <a:buChar char="•"/>
                </a:pPr>
                <a:r>
                  <a:rPr lang="zh-CN" altLang="en-US" sz="1200" dirty="0">
                    <a:latin typeface="华文楷体" pitchFamily="2" charset="-122"/>
                    <a:ea typeface="华文楷体" pitchFamily="2" charset="-122"/>
                    <a:cs typeface="Times New Roman" pitchFamily="18" charset="0"/>
                    <a:sym typeface="微软雅黑" pitchFamily="34" charset="-122"/>
                  </a:rPr>
                  <a:t>投资</a:t>
                </a:r>
                <a:r>
                  <a:rPr lang="en-US" altLang="zh-CN" sz="1200" dirty="0">
                    <a:latin typeface="华文楷体" pitchFamily="2" charset="-122"/>
                    <a:ea typeface="华文楷体" pitchFamily="2" charset="-122"/>
                    <a:cs typeface="Times New Roman" pitchFamily="18" charset="0"/>
                    <a:sym typeface="微软雅黑" pitchFamily="34" charset="-122"/>
                  </a:rPr>
                  <a:t>27.5</a:t>
                </a:r>
                <a:r>
                  <a:rPr lang="zh-CN" altLang="en-US" sz="1200" dirty="0">
                    <a:latin typeface="华文楷体" pitchFamily="2" charset="-122"/>
                    <a:ea typeface="华文楷体" pitchFamily="2" charset="-122"/>
                    <a:cs typeface="Times New Roman" pitchFamily="18" charset="0"/>
                    <a:sym typeface="微软雅黑" pitchFamily="34" charset="-122"/>
                  </a:rPr>
                  <a:t>亿元</a:t>
                </a:r>
                <a:r>
                  <a:rPr lang="zh-TW" altLang="en-US" sz="1200" dirty="0">
                    <a:latin typeface="华文楷体" pitchFamily="2" charset="-122"/>
                    <a:ea typeface="华文楷体" pitchFamily="2" charset="-122"/>
                    <a:cs typeface="Times New Roman" pitchFamily="18" charset="0"/>
                    <a:sym typeface="微软雅黑" pitchFamily="34" charset="-122"/>
                  </a:rPr>
                  <a:t>，</a:t>
                </a:r>
                <a:r>
                  <a:rPr lang="zh-CN" altLang="en-US" sz="1200" dirty="0">
                    <a:latin typeface="华文楷体" pitchFamily="2" charset="-122"/>
                    <a:ea typeface="华文楷体" pitchFamily="2" charset="-122"/>
                    <a:cs typeface="Times New Roman" pitchFamily="18" charset="0"/>
                    <a:sym typeface="微软雅黑" pitchFamily="34" charset="-122"/>
                  </a:rPr>
                  <a:t>于</a:t>
                </a:r>
                <a:r>
                  <a:rPr lang="en-US" altLang="zh-CN" sz="1200" dirty="0">
                    <a:latin typeface="华文楷体" pitchFamily="2" charset="-122"/>
                    <a:ea typeface="华文楷体" pitchFamily="2" charset="-122"/>
                    <a:cs typeface="Times New Roman" pitchFamily="18" charset="0"/>
                    <a:sym typeface="微软雅黑" pitchFamily="34" charset="-122"/>
                  </a:rPr>
                  <a:t>2008</a:t>
                </a:r>
                <a:r>
                  <a:rPr lang="zh-CN" altLang="en-US" sz="1200" dirty="0">
                    <a:latin typeface="华文楷体" pitchFamily="2" charset="-122"/>
                    <a:ea typeface="华文楷体" pitchFamily="2" charset="-122"/>
                    <a:cs typeface="Times New Roman" pitchFamily="18" charset="0"/>
                    <a:sym typeface="微软雅黑" pitchFamily="34" charset="-122"/>
                  </a:rPr>
                  <a:t>年</a:t>
                </a:r>
                <a:r>
                  <a:rPr lang="en-US" altLang="zh-CN" sz="1200" dirty="0">
                    <a:latin typeface="华文楷体" pitchFamily="2" charset="-122"/>
                    <a:ea typeface="华文楷体" pitchFamily="2" charset="-122"/>
                    <a:cs typeface="Times New Roman" pitchFamily="18" charset="0"/>
                    <a:sym typeface="微软雅黑" pitchFamily="34" charset="-122"/>
                  </a:rPr>
                  <a:t>12</a:t>
                </a:r>
                <a:r>
                  <a:rPr lang="zh-CN" altLang="en-US" sz="1200" dirty="0">
                    <a:latin typeface="华文楷体" pitchFamily="2" charset="-122"/>
                    <a:ea typeface="华文楷体" pitchFamily="2" charset="-122"/>
                    <a:cs typeface="Times New Roman" pitchFamily="18" charset="0"/>
                    <a:sym typeface="微软雅黑" pitchFamily="34" charset="-122"/>
                  </a:rPr>
                  <a:t>月建成投产的深圳孖洲岛修造船基地，总面积约</a:t>
                </a:r>
                <a:r>
                  <a:rPr lang="en-US" altLang="zh-CN" sz="1200" dirty="0">
                    <a:latin typeface="华文楷体" pitchFamily="2" charset="-122"/>
                    <a:ea typeface="华文楷体" pitchFamily="2" charset="-122"/>
                    <a:cs typeface="Times New Roman" pitchFamily="18" charset="0"/>
                    <a:sym typeface="微软雅黑" pitchFamily="34" charset="-122"/>
                  </a:rPr>
                  <a:t>70</a:t>
                </a:r>
                <a:r>
                  <a:rPr lang="zh-CN" altLang="en-US" sz="1200" dirty="0">
                    <a:latin typeface="华文楷体" pitchFamily="2" charset="-122"/>
                    <a:ea typeface="华文楷体" pitchFamily="2" charset="-122"/>
                    <a:cs typeface="Times New Roman" pitchFamily="18" charset="0"/>
                    <a:sym typeface="微软雅黑" pitchFamily="34" charset="-122"/>
                  </a:rPr>
                  <a:t>万平方米，拥有</a:t>
                </a:r>
                <a:r>
                  <a:rPr lang="en-US" altLang="zh-CN" sz="1200" dirty="0">
                    <a:latin typeface="华文楷体" pitchFamily="2" charset="-122"/>
                    <a:ea typeface="华文楷体" pitchFamily="2" charset="-122"/>
                    <a:cs typeface="Times New Roman" pitchFamily="18" charset="0"/>
                    <a:sym typeface="微软雅黑" pitchFamily="34" charset="-122"/>
                  </a:rPr>
                  <a:t>3400</a:t>
                </a:r>
                <a:r>
                  <a:rPr lang="zh-CN" altLang="en-US" sz="1200" dirty="0">
                    <a:latin typeface="华文楷体" pitchFamily="2" charset="-122"/>
                    <a:ea typeface="华文楷体" pitchFamily="2" charset="-122"/>
                    <a:cs typeface="Times New Roman" pitchFamily="18" charset="0"/>
                    <a:sym typeface="微软雅黑" pitchFamily="34" charset="-122"/>
                  </a:rPr>
                  <a:t>米的码头岸线。基地内蛇口友联船厂，在国际已成为极具影响力的修船高端品牌；深圳重工于</a:t>
                </a:r>
                <a:r>
                  <a:rPr lang="en-US" altLang="zh-CN" sz="1200" dirty="0">
                    <a:latin typeface="华文楷体" pitchFamily="2" charset="-122"/>
                    <a:ea typeface="华文楷体" pitchFamily="2" charset="-122"/>
                    <a:cs typeface="Times New Roman" pitchFamily="18" charset="0"/>
                    <a:sym typeface="微软雅黑" pitchFamily="34" charset="-122"/>
                  </a:rPr>
                  <a:t>2006</a:t>
                </a:r>
                <a:r>
                  <a:rPr lang="zh-CN" altLang="en-US" sz="1200" dirty="0">
                    <a:latin typeface="华文楷体" pitchFamily="2" charset="-122"/>
                    <a:ea typeface="华文楷体" pitchFamily="2" charset="-122"/>
                    <a:cs typeface="Times New Roman" pitchFamily="18" charset="0"/>
                    <a:sym typeface="微软雅黑" pitchFamily="34" charset="-122"/>
                  </a:rPr>
                  <a:t>年介入海工平台和特种工程船建造市场，已成功交付多座平台及各式海工结构件（设施）</a:t>
                </a:r>
              </a:p>
            </p:txBody>
          </p:sp>
        </p:grpSp>
        <p:sp>
          <p:nvSpPr>
            <p:cNvPr id="9" name="Oval 17"/>
            <p:cNvSpPr>
              <a:spLocks noChangeArrowheads="1"/>
            </p:cNvSpPr>
            <p:nvPr/>
          </p:nvSpPr>
          <p:spPr bwMode="auto">
            <a:xfrm>
              <a:off x="4572000" y="5097463"/>
              <a:ext cx="225425" cy="215900"/>
            </a:xfrm>
            <a:prstGeom prst="ellipse">
              <a:avLst/>
            </a:prstGeom>
            <a:solidFill>
              <a:srgbClr val="C00000"/>
            </a:solidFill>
            <a:ln w="12700" cmpd="sng">
              <a:solidFill>
                <a:schemeClr val="hlink"/>
              </a:solidFill>
              <a:round/>
              <a:headEnd/>
              <a:tailEnd/>
            </a:ln>
          </p:spPr>
          <p:txBody>
            <a:bodyPr anchor="ctr">
              <a:spAutoFit/>
            </a:bodyPr>
            <a:lstStyle/>
            <a:p>
              <a:pPr eaLnBrk="0" hangingPunct="0">
                <a:buClr>
                  <a:srgbClr val="FFFFFF"/>
                </a:buClr>
              </a:pPr>
              <a:endParaRPr lang="zh-CN" altLang="zh-CN" sz="2800">
                <a:solidFill>
                  <a:srgbClr val="66FF66"/>
                </a:solidFill>
                <a:ea typeface="黑体" pitchFamily="49" charset="-122"/>
                <a:sym typeface="Times New Roman" pitchFamily="18" charset="0"/>
              </a:endParaRPr>
            </a:p>
          </p:txBody>
        </p:sp>
        <p:sp>
          <p:nvSpPr>
            <p:cNvPr id="10" name="Oval 16"/>
            <p:cNvSpPr>
              <a:spLocks noChangeArrowheads="1"/>
            </p:cNvSpPr>
            <p:nvPr/>
          </p:nvSpPr>
          <p:spPr bwMode="auto">
            <a:xfrm>
              <a:off x="4140200" y="5826125"/>
              <a:ext cx="215900" cy="2159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eaLnBrk="0" hangingPunct="0">
                <a:buClr>
                  <a:srgbClr val="FFFFFF"/>
                </a:buClr>
              </a:pPr>
              <a:endParaRPr lang="zh-CN" altLang="zh-CN" sz="2800">
                <a:solidFill>
                  <a:srgbClr val="66FF66"/>
                </a:solidFill>
                <a:ea typeface="黑体" pitchFamily="49" charset="-122"/>
                <a:sym typeface="Times New Roman" pitchFamily="18" charset="0"/>
              </a:endParaRPr>
            </a:p>
          </p:txBody>
        </p:sp>
      </p:grpSp>
      <p:pic>
        <p:nvPicPr>
          <p:cNvPr id="14" name="Picture 16" descr="图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604" y="1947817"/>
            <a:ext cx="8266140" cy="128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96098" y="6254047"/>
            <a:ext cx="8352928" cy="461665"/>
          </a:xfrm>
          <a:prstGeom prst="rect">
            <a:avLst/>
          </a:prstGeom>
          <a:noFill/>
        </p:spPr>
        <p:txBody>
          <a:bodyPr wrap="square" rtlCol="0">
            <a:spAutoFit/>
          </a:bodyPr>
          <a:lstStyle/>
          <a:p>
            <a:r>
              <a:rPr lang="zh-CN" altLang="en-US" sz="1200" b="1" dirty="0" smtClean="0">
                <a:solidFill>
                  <a:srgbClr val="C00000"/>
                </a:solidFill>
                <a:latin typeface="华文楷体" pitchFamily="2" charset="-122"/>
                <a:ea typeface="华文楷体" pitchFamily="2" charset="-122"/>
              </a:rPr>
              <a:t>招商工业</a:t>
            </a:r>
            <a:r>
              <a:rPr lang="en-US" altLang="zh-CN" sz="1200" b="1" dirty="0" smtClean="0">
                <a:solidFill>
                  <a:srgbClr val="C00000"/>
                </a:solidFill>
                <a:latin typeface="华文楷体" pitchFamily="2" charset="-122"/>
                <a:ea typeface="华文楷体" pitchFamily="2" charset="-122"/>
              </a:rPr>
              <a:t>2014</a:t>
            </a:r>
            <a:r>
              <a:rPr lang="zh-CN" altLang="en-US" sz="1200" b="1" dirty="0" smtClean="0">
                <a:solidFill>
                  <a:srgbClr val="C00000"/>
                </a:solidFill>
                <a:latin typeface="华文楷体" pitchFamily="2" charset="-122"/>
                <a:ea typeface="华文楷体" pitchFamily="2" charset="-122"/>
              </a:rPr>
              <a:t>年实现营业收入</a:t>
            </a:r>
            <a:r>
              <a:rPr lang="en-US" altLang="zh-CN" sz="1200" b="1" dirty="0" smtClean="0">
                <a:solidFill>
                  <a:srgbClr val="C00000"/>
                </a:solidFill>
                <a:latin typeface="华文楷体" pitchFamily="2" charset="-122"/>
                <a:ea typeface="华文楷体" pitchFamily="2" charset="-122"/>
              </a:rPr>
              <a:t>96.33</a:t>
            </a:r>
            <a:r>
              <a:rPr lang="zh-CN" altLang="en-US" sz="1200" b="1" dirty="0" smtClean="0">
                <a:solidFill>
                  <a:srgbClr val="C00000"/>
                </a:solidFill>
                <a:latin typeface="华文楷体" pitchFamily="2" charset="-122"/>
                <a:ea typeface="华文楷体" pitchFamily="2" charset="-122"/>
              </a:rPr>
              <a:t>亿元、利润总额</a:t>
            </a:r>
            <a:r>
              <a:rPr lang="en-US" altLang="zh-CN" sz="1200" b="1" dirty="0" smtClean="0">
                <a:solidFill>
                  <a:srgbClr val="C00000"/>
                </a:solidFill>
                <a:latin typeface="华文楷体" pitchFamily="2" charset="-122"/>
                <a:ea typeface="华文楷体" pitchFamily="2" charset="-122"/>
              </a:rPr>
              <a:t>5.53</a:t>
            </a:r>
            <a:r>
              <a:rPr lang="zh-CN" altLang="en-US" sz="1200" b="1" dirty="0" smtClean="0">
                <a:solidFill>
                  <a:srgbClr val="C00000"/>
                </a:solidFill>
                <a:latin typeface="华文楷体" pitchFamily="2" charset="-122"/>
                <a:ea typeface="华文楷体" pitchFamily="2" charset="-122"/>
              </a:rPr>
              <a:t>亿元；</a:t>
            </a:r>
            <a:r>
              <a:rPr lang="en-US" altLang="zh-CN" sz="1200" b="1" dirty="0" smtClean="0">
                <a:solidFill>
                  <a:srgbClr val="C00000"/>
                </a:solidFill>
                <a:latin typeface="华文楷体" pitchFamily="2" charset="-122"/>
                <a:ea typeface="华文楷体" pitchFamily="2" charset="-122"/>
              </a:rPr>
              <a:t>2015</a:t>
            </a:r>
            <a:r>
              <a:rPr lang="zh-CN" altLang="en-US" sz="1200" b="1" dirty="0" smtClean="0">
                <a:solidFill>
                  <a:srgbClr val="C00000"/>
                </a:solidFill>
                <a:latin typeface="华文楷体" pitchFamily="2" charset="-122"/>
                <a:ea typeface="华文楷体" pitchFamily="2" charset="-122"/>
              </a:rPr>
              <a:t>年上半年实现营业收入</a:t>
            </a:r>
            <a:r>
              <a:rPr lang="en-US" altLang="zh-CN" sz="1200" b="1" dirty="0" smtClean="0">
                <a:solidFill>
                  <a:srgbClr val="C00000"/>
                </a:solidFill>
                <a:latin typeface="华文楷体" pitchFamily="2" charset="-122"/>
                <a:ea typeface="华文楷体" pitchFamily="2" charset="-122"/>
              </a:rPr>
              <a:t>54.21</a:t>
            </a:r>
            <a:r>
              <a:rPr lang="zh-CN" altLang="en-US" sz="1200" b="1" dirty="0" smtClean="0">
                <a:solidFill>
                  <a:srgbClr val="C00000"/>
                </a:solidFill>
                <a:latin typeface="华文楷体" pitchFamily="2" charset="-122"/>
                <a:ea typeface="华文楷体" pitchFamily="2" charset="-122"/>
              </a:rPr>
              <a:t>亿元，同比增长</a:t>
            </a:r>
            <a:r>
              <a:rPr lang="en-US" altLang="zh-CN" sz="1200" b="1" dirty="0" smtClean="0">
                <a:solidFill>
                  <a:srgbClr val="C00000"/>
                </a:solidFill>
                <a:latin typeface="华文楷体" pitchFamily="2" charset="-122"/>
                <a:ea typeface="华文楷体" pitchFamily="2" charset="-122"/>
              </a:rPr>
              <a:t>26.56%</a:t>
            </a:r>
            <a:r>
              <a:rPr lang="zh-CN" altLang="en-US" sz="1200" b="1" dirty="0" smtClean="0">
                <a:solidFill>
                  <a:srgbClr val="C00000"/>
                </a:solidFill>
                <a:latin typeface="华文楷体" pitchFamily="2" charset="-122"/>
                <a:ea typeface="华文楷体" pitchFamily="2" charset="-122"/>
              </a:rPr>
              <a:t>、利润总额</a:t>
            </a:r>
            <a:r>
              <a:rPr lang="en-US" altLang="zh-CN" sz="1200" b="1" dirty="0" smtClean="0">
                <a:solidFill>
                  <a:srgbClr val="C00000"/>
                </a:solidFill>
                <a:latin typeface="华文楷体" pitchFamily="2" charset="-122"/>
                <a:ea typeface="华文楷体" pitchFamily="2" charset="-122"/>
              </a:rPr>
              <a:t>3.68</a:t>
            </a:r>
            <a:r>
              <a:rPr lang="zh-CN" altLang="en-US" sz="1200" b="1" dirty="0" smtClean="0">
                <a:solidFill>
                  <a:srgbClr val="C00000"/>
                </a:solidFill>
                <a:latin typeface="华文楷体" pitchFamily="2" charset="-122"/>
                <a:ea typeface="华文楷体" pitchFamily="2" charset="-122"/>
              </a:rPr>
              <a:t>亿元，同比增长</a:t>
            </a:r>
            <a:r>
              <a:rPr lang="en-US" altLang="zh-CN" sz="1200" b="1" dirty="0" smtClean="0">
                <a:solidFill>
                  <a:srgbClr val="C00000"/>
                </a:solidFill>
                <a:latin typeface="华文楷体" pitchFamily="2" charset="-122"/>
                <a:ea typeface="华文楷体" pitchFamily="2" charset="-122"/>
              </a:rPr>
              <a:t>13.56%</a:t>
            </a:r>
            <a:r>
              <a:rPr lang="zh-CN" altLang="en-US" sz="1200" b="1" dirty="0" smtClean="0">
                <a:solidFill>
                  <a:srgbClr val="C00000"/>
                </a:solidFill>
                <a:latin typeface="华文楷体" pitchFamily="2" charset="-122"/>
                <a:ea typeface="华文楷体" pitchFamily="2" charset="-122"/>
              </a:rPr>
              <a:t>。</a:t>
            </a:r>
            <a:endParaRPr lang="zh-CN" altLang="en-US" sz="1200" b="1" dirty="0">
              <a:solidFill>
                <a:srgbClr val="C00000"/>
              </a:solidFill>
              <a:latin typeface="华文楷体" pitchFamily="2" charset="-122"/>
              <a:ea typeface="华文楷体" pitchFamily="2" charset="-122"/>
            </a:endParaRPr>
          </a:p>
        </p:txBody>
      </p:sp>
      <p:sp>
        <p:nvSpPr>
          <p:cNvPr id="17" name="矩形 16"/>
          <p:cNvSpPr/>
          <p:nvPr/>
        </p:nvSpPr>
        <p:spPr>
          <a:xfrm>
            <a:off x="6695876" y="6576180"/>
            <a:ext cx="2031325"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531785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6138197"/>
            <a:ext cx="9144000" cy="75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a:spLocks/>
          </p:cNvSpPr>
          <p:nvPr/>
        </p:nvSpPr>
        <p:spPr>
          <a:xfrm>
            <a:off x="368219" y="798289"/>
            <a:ext cx="8340352"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en-US" altLang="zh-CN" dirty="0"/>
              <a:t>4.</a:t>
            </a:r>
            <a:r>
              <a:rPr lang="zh-CN" altLang="en-US" dirty="0"/>
              <a:t>托盘共享租赁</a:t>
            </a:r>
            <a:r>
              <a:rPr lang="en-US" altLang="zh-CN" dirty="0"/>
              <a:t>—</a:t>
            </a:r>
            <a:r>
              <a:rPr lang="zh-CN" altLang="en-US" dirty="0"/>
              <a:t>目标成为中国最大、全球领先服务商</a:t>
            </a:r>
          </a:p>
        </p:txBody>
      </p:sp>
      <p:sp>
        <p:nvSpPr>
          <p:cNvPr id="3" name="Rectangle 5"/>
          <p:cNvSpPr>
            <a:spLocks noChangeArrowheads="1"/>
          </p:cNvSpPr>
          <p:nvPr/>
        </p:nvSpPr>
        <p:spPr bwMode="auto">
          <a:xfrm>
            <a:off x="2331790" y="1640564"/>
            <a:ext cx="4794250" cy="430887"/>
          </a:xfrm>
          <a:prstGeom prst="rect">
            <a:avLst/>
          </a:prstGeom>
          <a:noFill/>
          <a:ln w="9525">
            <a:noFill/>
            <a:miter lim="800000"/>
            <a:headEnd/>
            <a:tailEnd/>
          </a:ln>
        </p:spPr>
        <p:txBody>
          <a:bodyPr>
            <a:spAutoFit/>
          </a:bodyPr>
          <a:lstStyle/>
          <a:p>
            <a:pPr algn="ctr"/>
            <a:r>
              <a:rPr lang="zh-CN" altLang="en-US" sz="2200" b="1" dirty="0" smtClean="0">
                <a:solidFill>
                  <a:srgbClr val="800000"/>
                </a:solidFill>
                <a:latin typeface="微软雅黑" pitchFamily="34" charset="-122"/>
                <a:ea typeface="微软雅黑" pitchFamily="34" charset="-122"/>
              </a:rPr>
              <a:t>全球前三大物流包装设备租赁公司</a:t>
            </a:r>
            <a:endParaRPr lang="zh-TW" altLang="zh-CN" sz="2200" b="1" dirty="0">
              <a:solidFill>
                <a:srgbClr val="800000"/>
              </a:solidFill>
              <a:latin typeface="微软雅黑" pitchFamily="34" charset="-122"/>
              <a:ea typeface="微软雅黑" pitchFamily="34" charset="-122"/>
            </a:endParaRPr>
          </a:p>
        </p:txBody>
      </p:sp>
      <p:sp>
        <p:nvSpPr>
          <p:cNvPr id="5" name="Rectangle 3"/>
          <p:cNvSpPr>
            <a:spLocks noChangeArrowheads="1"/>
          </p:cNvSpPr>
          <p:nvPr/>
        </p:nvSpPr>
        <p:spPr bwMode="auto">
          <a:xfrm>
            <a:off x="203200" y="4570061"/>
            <a:ext cx="8812470" cy="2086725"/>
          </a:xfrm>
          <a:prstGeom prst="rect">
            <a:avLst/>
          </a:prstGeom>
          <a:noFill/>
          <a:ln w="9525">
            <a:noFill/>
            <a:miter lim="800000"/>
            <a:headEnd/>
            <a:tailEnd/>
          </a:ln>
        </p:spPr>
        <p:txBody>
          <a:bodyPr wrap="square">
            <a:spAutoFit/>
          </a:bodyPr>
          <a:lstStyle/>
          <a:p>
            <a:pPr marL="365125" indent="-365125" algn="just">
              <a:lnSpc>
                <a:spcPct val="105000"/>
              </a:lnSpc>
              <a:spcBef>
                <a:spcPct val="25000"/>
              </a:spcBef>
              <a:buFont typeface="Wingdings" pitchFamily="2" charset="2"/>
              <a:buChar char="Ø"/>
            </a:pPr>
            <a:r>
              <a:rPr lang="zh-CN" altLang="en-US" sz="1600" dirty="0" smtClean="0">
                <a:latin typeface="华文楷体" pitchFamily="2" charset="-122"/>
                <a:ea typeface="华文楷体" pitchFamily="2" charset="-122"/>
              </a:rPr>
              <a:t>路凯公司</a:t>
            </a:r>
            <a:r>
              <a:rPr lang="en-US" altLang="zh-CN" sz="1600" dirty="0" smtClean="0">
                <a:latin typeface="华文楷体" pitchFamily="2" charset="-122"/>
                <a:ea typeface="华文楷体" pitchFamily="2" charset="-122"/>
              </a:rPr>
              <a:t>1942</a:t>
            </a:r>
            <a:r>
              <a:rPr lang="zh-CN" altLang="en-US" sz="1600" dirty="0" smtClean="0">
                <a:latin typeface="华文楷体" pitchFamily="2" charset="-122"/>
                <a:ea typeface="华文楷体" pitchFamily="2" charset="-122"/>
              </a:rPr>
              <a:t>年成立于澳大利亚，位列全球前三大物流包装设备租赁公司。公司以向供应链上下游的制造商、分销商、物流商、零售商等客户提供可循环共用的托盘类物流包装设备及解决方案为核心业务，覆盖澳洲及东南亚多个国家和地区。</a:t>
            </a:r>
            <a:endParaRPr lang="en-US" altLang="zh-CN" sz="1600" dirty="0" smtClean="0">
              <a:latin typeface="华文楷体" pitchFamily="2" charset="-122"/>
              <a:ea typeface="华文楷体" pitchFamily="2" charset="-122"/>
            </a:endParaRPr>
          </a:p>
          <a:p>
            <a:pPr marL="365125" indent="-365125" algn="just">
              <a:lnSpc>
                <a:spcPct val="105000"/>
              </a:lnSpc>
              <a:spcBef>
                <a:spcPct val="25000"/>
              </a:spcBef>
              <a:buFont typeface="Wingdings" pitchFamily="2" charset="2"/>
              <a:buChar char="Ø"/>
            </a:pPr>
            <a:r>
              <a:rPr lang="en-US" altLang="zh-CN" sz="1600" dirty="0" smtClean="0">
                <a:latin typeface="华文楷体" pitchFamily="2" charset="-122"/>
                <a:ea typeface="华文楷体" pitchFamily="2" charset="-122"/>
              </a:rPr>
              <a:t>2010</a:t>
            </a:r>
            <a:r>
              <a:rPr lang="zh-CN" altLang="en-US" sz="1600" dirty="0" smtClean="0">
                <a:latin typeface="华文楷体" pitchFamily="2" charset="-122"/>
                <a:ea typeface="华文楷体" pitchFamily="2" charset="-122"/>
              </a:rPr>
              <a:t>年</a:t>
            </a:r>
            <a:r>
              <a:rPr lang="en-US" altLang="zh-CN" sz="1600" dirty="0" smtClean="0">
                <a:latin typeface="华文楷体" pitchFamily="2" charset="-122"/>
                <a:ea typeface="华文楷体" pitchFamily="2" charset="-122"/>
              </a:rPr>
              <a:t>7</a:t>
            </a:r>
            <a:r>
              <a:rPr lang="zh-CN" altLang="en-US" sz="1600" dirty="0" smtClean="0">
                <a:latin typeface="华文楷体" pitchFamily="2" charset="-122"/>
                <a:ea typeface="华文楷体" pitchFamily="2" charset="-122"/>
              </a:rPr>
              <a:t>月，招商局集团全面收购路凯公司，并将其更名为招商路凯。</a:t>
            </a:r>
            <a:endParaRPr lang="en-US" altLang="zh-CN" sz="1600" dirty="0" smtClean="0">
              <a:latin typeface="华文楷体" pitchFamily="2" charset="-122"/>
              <a:ea typeface="华文楷体" pitchFamily="2" charset="-122"/>
            </a:endParaRPr>
          </a:p>
          <a:p>
            <a:pPr marL="365125" indent="-365125" algn="just">
              <a:lnSpc>
                <a:spcPct val="105000"/>
              </a:lnSpc>
              <a:spcBef>
                <a:spcPct val="25000"/>
              </a:spcBef>
              <a:buFont typeface="Wingdings" pitchFamily="2" charset="2"/>
              <a:buChar char="Ø"/>
            </a:pPr>
            <a:r>
              <a:rPr lang="zh-CN" altLang="en-US" sz="1600" dirty="0" smtClean="0">
                <a:latin typeface="华文楷体" pitchFamily="2" charset="-122"/>
                <a:ea typeface="华文楷体" pitchFamily="2" charset="-122"/>
              </a:rPr>
              <a:t>招商路凯总部设在香港，是招商局集团下属子公司，下设澳洲、亚洲、大中华三个区域公司。</a:t>
            </a:r>
            <a:endParaRPr lang="en-US" altLang="zh-CN" sz="1600" dirty="0" smtClean="0">
              <a:latin typeface="华文楷体" pitchFamily="2" charset="-122"/>
              <a:ea typeface="华文楷体" pitchFamily="2" charset="-122"/>
            </a:endParaRPr>
          </a:p>
          <a:p>
            <a:pPr marL="365125" indent="-365125" algn="just">
              <a:lnSpc>
                <a:spcPct val="105000"/>
              </a:lnSpc>
              <a:spcBef>
                <a:spcPct val="25000"/>
              </a:spcBef>
              <a:buFont typeface="Wingdings" pitchFamily="2" charset="2"/>
              <a:buChar char="Ø"/>
            </a:pPr>
            <a:r>
              <a:rPr lang="zh-CN" altLang="en-US" sz="1600" b="1" dirty="0" smtClean="0">
                <a:solidFill>
                  <a:srgbClr val="C00000"/>
                </a:solidFill>
                <a:latin typeface="华文楷体" pitchFamily="2" charset="-122"/>
                <a:ea typeface="华文楷体" pitchFamily="2" charset="-122"/>
              </a:rPr>
              <a:t>招商路凯</a:t>
            </a:r>
            <a:r>
              <a:rPr lang="en-US" altLang="zh-CN" sz="1600" b="1" dirty="0" smtClean="0">
                <a:solidFill>
                  <a:srgbClr val="C00000"/>
                </a:solidFill>
                <a:latin typeface="华文楷体" pitchFamily="2" charset="-122"/>
                <a:ea typeface="华文楷体" pitchFamily="2" charset="-122"/>
              </a:rPr>
              <a:t>2014</a:t>
            </a:r>
            <a:r>
              <a:rPr lang="zh-CN" altLang="en-US" sz="1600" b="1" dirty="0" smtClean="0">
                <a:solidFill>
                  <a:srgbClr val="C00000"/>
                </a:solidFill>
                <a:latin typeface="华文楷体" pitchFamily="2" charset="-122"/>
                <a:ea typeface="华文楷体" pitchFamily="2" charset="-122"/>
              </a:rPr>
              <a:t>年实现营业收入</a:t>
            </a:r>
            <a:r>
              <a:rPr lang="en-US" altLang="zh-CN" sz="1600" b="1" dirty="0" smtClean="0">
                <a:solidFill>
                  <a:srgbClr val="C00000"/>
                </a:solidFill>
                <a:latin typeface="华文楷体" pitchFamily="2" charset="-122"/>
                <a:ea typeface="华文楷体" pitchFamily="2" charset="-122"/>
              </a:rPr>
              <a:t>10.37</a:t>
            </a:r>
            <a:r>
              <a:rPr lang="zh-CN" altLang="en-US" sz="1600" b="1" dirty="0" smtClean="0">
                <a:solidFill>
                  <a:srgbClr val="C00000"/>
                </a:solidFill>
                <a:latin typeface="华文楷体" pitchFamily="2" charset="-122"/>
                <a:ea typeface="华文楷体" pitchFamily="2" charset="-122"/>
              </a:rPr>
              <a:t>亿元、利润总额</a:t>
            </a:r>
            <a:r>
              <a:rPr lang="en-US" altLang="zh-CN" sz="1600" b="1" dirty="0" smtClean="0">
                <a:solidFill>
                  <a:srgbClr val="C00000"/>
                </a:solidFill>
                <a:latin typeface="华文楷体" pitchFamily="2" charset="-122"/>
                <a:ea typeface="华文楷体" pitchFamily="2" charset="-122"/>
              </a:rPr>
              <a:t>3.24</a:t>
            </a:r>
            <a:r>
              <a:rPr lang="zh-CN" altLang="en-US" sz="1600" b="1" dirty="0" smtClean="0">
                <a:solidFill>
                  <a:srgbClr val="C00000"/>
                </a:solidFill>
                <a:latin typeface="华文楷体" pitchFamily="2" charset="-122"/>
                <a:ea typeface="华文楷体" pitchFamily="2" charset="-122"/>
              </a:rPr>
              <a:t>亿元；</a:t>
            </a:r>
            <a:r>
              <a:rPr lang="en-US" altLang="zh-CN" sz="1600" b="1" dirty="0" smtClean="0">
                <a:solidFill>
                  <a:srgbClr val="C00000"/>
                </a:solidFill>
                <a:latin typeface="华文楷体" pitchFamily="2" charset="-122"/>
                <a:ea typeface="华文楷体" pitchFamily="2" charset="-122"/>
              </a:rPr>
              <a:t>2015</a:t>
            </a:r>
            <a:r>
              <a:rPr lang="zh-CN" altLang="en-US" sz="1600" b="1" dirty="0" smtClean="0">
                <a:solidFill>
                  <a:srgbClr val="C00000"/>
                </a:solidFill>
                <a:latin typeface="华文楷体" pitchFamily="2" charset="-122"/>
                <a:ea typeface="华文楷体" pitchFamily="2" charset="-122"/>
              </a:rPr>
              <a:t>年上半年实现营业收入</a:t>
            </a:r>
            <a:r>
              <a:rPr lang="en-US" altLang="zh-CN" sz="1600" b="1" dirty="0" smtClean="0">
                <a:solidFill>
                  <a:srgbClr val="C00000"/>
                </a:solidFill>
                <a:latin typeface="华文楷体" pitchFamily="2" charset="-122"/>
                <a:ea typeface="华文楷体" pitchFamily="2" charset="-122"/>
              </a:rPr>
              <a:t>5</a:t>
            </a:r>
            <a:r>
              <a:rPr lang="zh-CN" altLang="en-US" sz="1600" b="1" dirty="0" smtClean="0">
                <a:solidFill>
                  <a:srgbClr val="C00000"/>
                </a:solidFill>
                <a:latin typeface="华文楷体" pitchFamily="2" charset="-122"/>
                <a:ea typeface="华文楷体" pitchFamily="2" charset="-122"/>
              </a:rPr>
              <a:t>亿元，同比增长</a:t>
            </a:r>
            <a:r>
              <a:rPr lang="en-US" altLang="zh-CN" sz="1600" b="1" dirty="0" smtClean="0">
                <a:solidFill>
                  <a:srgbClr val="C00000"/>
                </a:solidFill>
                <a:latin typeface="华文楷体" pitchFamily="2" charset="-122"/>
                <a:ea typeface="华文楷体" pitchFamily="2" charset="-122"/>
              </a:rPr>
              <a:t>8.4% </a:t>
            </a:r>
            <a:r>
              <a:rPr lang="zh-CN" altLang="en-US" sz="1600" b="1" dirty="0" smtClean="0">
                <a:solidFill>
                  <a:srgbClr val="C00000"/>
                </a:solidFill>
                <a:latin typeface="华文楷体" pitchFamily="2" charset="-122"/>
                <a:ea typeface="华文楷体" pitchFamily="2" charset="-122"/>
              </a:rPr>
              <a:t>、利润总额</a:t>
            </a:r>
            <a:r>
              <a:rPr lang="en-US" altLang="zh-CN" sz="1600" b="1" dirty="0" smtClean="0">
                <a:solidFill>
                  <a:srgbClr val="C00000"/>
                </a:solidFill>
                <a:latin typeface="华文楷体" pitchFamily="2" charset="-122"/>
                <a:ea typeface="华文楷体" pitchFamily="2" charset="-122"/>
              </a:rPr>
              <a:t>1.29</a:t>
            </a:r>
            <a:r>
              <a:rPr lang="zh-CN" altLang="en-US" sz="1600" b="1" dirty="0" smtClean="0">
                <a:solidFill>
                  <a:srgbClr val="C00000"/>
                </a:solidFill>
                <a:latin typeface="华文楷体" pitchFamily="2" charset="-122"/>
                <a:ea typeface="华文楷体" pitchFamily="2" charset="-122"/>
              </a:rPr>
              <a:t>亿元，与上年基本持平。</a:t>
            </a:r>
            <a:endParaRPr lang="zh-CN" altLang="en-US" sz="1600" b="1" dirty="0">
              <a:solidFill>
                <a:srgbClr val="C00000"/>
              </a:solidFill>
              <a:latin typeface="华文楷体" pitchFamily="2" charset="-122"/>
              <a:ea typeface="华文楷体" pitchFamily="2" charset="-122"/>
            </a:endParaRPr>
          </a:p>
        </p:txBody>
      </p:sp>
      <p:sp>
        <p:nvSpPr>
          <p:cNvPr id="6" name="TextBox 5"/>
          <p:cNvSpPr txBox="1"/>
          <p:nvPr/>
        </p:nvSpPr>
        <p:spPr>
          <a:xfrm>
            <a:off x="368219" y="1396092"/>
            <a:ext cx="7143800" cy="400110"/>
          </a:xfrm>
          <a:prstGeom prst="rect">
            <a:avLst/>
          </a:prstGeom>
          <a:noFill/>
        </p:spPr>
        <p:txBody>
          <a:bodyPr wrap="square">
            <a:spAutoFit/>
          </a:bodyPr>
          <a:lstStyle>
            <a:lvl1pPr eaLnBrk="0" hangingPunct="0">
              <a:defRPr kumimoji="1">
                <a:solidFill>
                  <a:schemeClr val="tx1"/>
                </a:solidFill>
                <a:latin typeface="Arial" pitchFamily="34" charset="0"/>
                <a:ea typeface="PMingLiU" pitchFamily="18" charset="-120"/>
              </a:defRPr>
            </a:lvl1pPr>
            <a:lvl2pPr marL="742950" indent="-285750" eaLnBrk="0" hangingPunct="0">
              <a:defRPr kumimoji="1">
                <a:solidFill>
                  <a:schemeClr val="tx1"/>
                </a:solidFill>
                <a:latin typeface="Arial" pitchFamily="34" charset="0"/>
                <a:ea typeface="PMingLiU" pitchFamily="18" charset="-120"/>
              </a:defRPr>
            </a:lvl2pPr>
            <a:lvl3pPr marL="1143000" indent="-228600" eaLnBrk="0" hangingPunct="0">
              <a:defRPr kumimoji="1">
                <a:solidFill>
                  <a:schemeClr val="tx1"/>
                </a:solidFill>
                <a:latin typeface="Arial" pitchFamily="34" charset="0"/>
                <a:ea typeface="PMingLiU" pitchFamily="18" charset="-120"/>
              </a:defRPr>
            </a:lvl3pPr>
            <a:lvl4pPr marL="1600200" indent="-228600" eaLnBrk="0" hangingPunct="0">
              <a:defRPr kumimoji="1">
                <a:solidFill>
                  <a:schemeClr val="tx1"/>
                </a:solidFill>
                <a:latin typeface="Arial" pitchFamily="34" charset="0"/>
                <a:ea typeface="PMingLiU" pitchFamily="18" charset="-120"/>
              </a:defRPr>
            </a:lvl4pPr>
            <a:lvl5pPr marL="2057400" indent="-228600" eaLnBrk="0" hangingPunct="0">
              <a:defRPr kumimoji="1">
                <a:solidFill>
                  <a:schemeClr val="tx1"/>
                </a:solidFill>
                <a:latin typeface="Arial" pitchFamily="34" charset="0"/>
                <a:ea typeface="PMingLiU"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PMingLiU"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PMingLiU"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PMingLiU"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PMingLiU" pitchFamily="18" charset="-120"/>
              </a:defRPr>
            </a:lvl9pPr>
          </a:lstStyle>
          <a:p>
            <a:pPr eaLnBrk="1" hangingPunct="1">
              <a:spcBef>
                <a:spcPct val="50000"/>
              </a:spcBef>
              <a:defRPr/>
            </a:pPr>
            <a:r>
              <a:rPr lang="zh-CN" altLang="en-US" sz="2000" b="1" u="sng" dirty="0" smtClean="0">
                <a:solidFill>
                  <a:srgbClr val="000099"/>
                </a:solidFill>
                <a:latin typeface="微软雅黑" pitchFamily="34" charset="-122"/>
                <a:ea typeface="微软雅黑" pitchFamily="34" charset="-122"/>
              </a:rPr>
              <a:t>现代物流 招商路凯</a:t>
            </a:r>
            <a:endParaRPr lang="zh-TW" altLang="en-US" sz="2000" b="1" u="sng" dirty="0" smtClean="0">
              <a:solidFill>
                <a:srgbClr val="000099"/>
              </a:solidFill>
              <a:latin typeface="微软雅黑" pitchFamily="34" charset="-122"/>
              <a:ea typeface="微软雅黑" pitchFamily="34" charset="-122"/>
            </a:endParaRPr>
          </a:p>
        </p:txBody>
      </p:sp>
      <p:pic>
        <p:nvPicPr>
          <p:cNvPr id="7" name="Picture 2" descr="http://www.loscam.com/sites/default/files/rotor/9b.jpg"/>
          <p:cNvPicPr>
            <a:picLocks noChangeAspect="1" noChangeArrowheads="1"/>
          </p:cNvPicPr>
          <p:nvPr/>
        </p:nvPicPr>
        <p:blipFill>
          <a:blip r:embed="rId2" cstate="print"/>
          <a:srcRect/>
          <a:stretch>
            <a:fillRect/>
          </a:stretch>
        </p:blipFill>
        <p:spPr bwMode="auto">
          <a:xfrm>
            <a:off x="539552" y="2207394"/>
            <a:ext cx="4818266" cy="2178227"/>
          </a:xfrm>
          <a:prstGeom prst="rect">
            <a:avLst/>
          </a:prstGeom>
          <a:noFill/>
        </p:spPr>
      </p:pic>
      <p:pic>
        <p:nvPicPr>
          <p:cNvPr id="8" name="Picture 1"/>
          <p:cNvPicPr>
            <a:picLocks noChangeAspect="1" noChangeArrowheads="1"/>
          </p:cNvPicPr>
          <p:nvPr/>
        </p:nvPicPr>
        <p:blipFill>
          <a:blip r:embed="rId3" cstate="print"/>
          <a:srcRect/>
          <a:stretch>
            <a:fillRect/>
          </a:stretch>
        </p:blipFill>
        <p:spPr bwMode="auto">
          <a:xfrm>
            <a:off x="5357818" y="2134824"/>
            <a:ext cx="3643338" cy="2219138"/>
          </a:xfrm>
          <a:prstGeom prst="rect">
            <a:avLst/>
          </a:prstGeom>
          <a:noFill/>
          <a:ln w="9525">
            <a:noFill/>
            <a:miter lim="800000"/>
            <a:headEnd/>
            <a:tailEnd/>
          </a:ln>
        </p:spPr>
      </p:pic>
      <p:sp>
        <p:nvSpPr>
          <p:cNvPr id="11" name="矩形 10"/>
          <p:cNvSpPr/>
          <p:nvPr/>
        </p:nvSpPr>
        <p:spPr>
          <a:xfrm>
            <a:off x="6695876" y="6576180"/>
            <a:ext cx="2031325"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4083914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368219" y="798289"/>
            <a:ext cx="7150183"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en-US" altLang="zh-CN" dirty="0"/>
              <a:t>5.</a:t>
            </a:r>
            <a:r>
              <a:rPr lang="zh-CN" altLang="en-US" dirty="0"/>
              <a:t>金融服务</a:t>
            </a:r>
            <a:r>
              <a:rPr lang="en-US" altLang="zh-CN" dirty="0"/>
              <a:t>——</a:t>
            </a:r>
            <a:r>
              <a:rPr lang="zh-CN" altLang="en-US" dirty="0"/>
              <a:t>国内领先的综合金融服务提供商</a:t>
            </a:r>
          </a:p>
        </p:txBody>
      </p:sp>
      <p:pic>
        <p:nvPicPr>
          <p:cNvPr id="3" name="Picture 6" descr="img_2"/>
          <p:cNvPicPr>
            <a:picLocks noChangeAspect="1" noChangeArrowheads="1"/>
          </p:cNvPicPr>
          <p:nvPr/>
        </p:nvPicPr>
        <p:blipFill>
          <a:blip r:embed="rId2" cstate="print"/>
          <a:srcRect/>
          <a:stretch>
            <a:fillRect/>
          </a:stretch>
        </p:blipFill>
        <p:spPr bwMode="auto">
          <a:xfrm>
            <a:off x="701675" y="2518908"/>
            <a:ext cx="2041525" cy="1295400"/>
          </a:xfrm>
          <a:prstGeom prst="rect">
            <a:avLst/>
          </a:prstGeom>
          <a:ln>
            <a:noFill/>
          </a:ln>
          <a:effectLst>
            <a:outerShdw blurRad="292100" dist="139700" dir="2700000" algn="tl" rotWithShape="0">
              <a:srgbClr val="333333">
                <a:alpha val="65000"/>
              </a:srgbClr>
            </a:outerShdw>
          </a:effectLst>
        </p:spPr>
      </p:pic>
      <p:sp>
        <p:nvSpPr>
          <p:cNvPr id="5" name="Text Box 19"/>
          <p:cNvSpPr txBox="1">
            <a:spLocks noChangeArrowheads="1"/>
          </p:cNvSpPr>
          <p:nvPr/>
        </p:nvSpPr>
        <p:spPr bwMode="auto">
          <a:xfrm>
            <a:off x="420688" y="3950833"/>
            <a:ext cx="2462212" cy="768350"/>
          </a:xfrm>
          <a:prstGeom prst="rect">
            <a:avLst/>
          </a:prstGeom>
          <a:noFill/>
          <a:ln w="9525">
            <a:noFill/>
            <a:miter lim="800000"/>
            <a:headEnd/>
            <a:tailEnd/>
          </a:ln>
        </p:spPr>
        <p:txBody>
          <a:bodyPr>
            <a:spAutoFit/>
          </a:bodyPr>
          <a:lstStyle/>
          <a:p>
            <a:pPr marL="285750" indent="-285750" eaLnBrk="0" fontAlgn="base" hangingPunct="0">
              <a:spcBef>
                <a:spcPct val="0"/>
              </a:spcBef>
              <a:spcAft>
                <a:spcPct val="0"/>
              </a:spcAft>
              <a:buClr>
                <a:srgbClr val="C00000"/>
              </a:buClr>
              <a:buFont typeface="Wingdings" pitchFamily="2" charset="2"/>
              <a:buChar char="l"/>
              <a:defRPr/>
            </a:pPr>
            <a:r>
              <a:rPr lang="zh-CN" altLang="en-US" sz="1600" b="1" dirty="0">
                <a:solidFill>
                  <a:srgbClr val="000000"/>
                </a:solidFill>
                <a:latin typeface="华文楷体" pitchFamily="2" charset="-122"/>
                <a:ea typeface="华文楷体" pitchFamily="2" charset="-122"/>
                <a:cs typeface="Times New Roman" pitchFamily="18" charset="0"/>
              </a:rPr>
              <a:t>招商银行</a:t>
            </a:r>
            <a:r>
              <a:rPr lang="en-US" altLang="zh-CN" sz="1600" dirty="0">
                <a:solidFill>
                  <a:srgbClr val="000000"/>
                </a:solidFill>
                <a:latin typeface="华文楷体" pitchFamily="2" charset="-122"/>
                <a:ea typeface="华文楷体" pitchFamily="2" charset="-122"/>
                <a:cs typeface="Times New Roman" pitchFamily="18" charset="0"/>
              </a:rPr>
              <a:t>-</a:t>
            </a:r>
            <a:r>
              <a:rPr lang="zh-CN" altLang="en-US" sz="1400" b="1" dirty="0">
                <a:solidFill>
                  <a:srgbClr val="000000"/>
                </a:solidFill>
                <a:latin typeface="华文楷体" pitchFamily="2" charset="-122"/>
                <a:ea typeface="华文楷体" pitchFamily="2" charset="-122"/>
              </a:rPr>
              <a:t>中国银行业中公认的最具品牌影响力的银行之一</a:t>
            </a:r>
            <a:endParaRPr lang="en-US" altLang="zh-CN" sz="1400" b="1" dirty="0">
              <a:solidFill>
                <a:srgbClr val="000000"/>
              </a:solidFill>
              <a:latin typeface="华文楷体" pitchFamily="2" charset="-122"/>
              <a:ea typeface="华文楷体" pitchFamily="2" charset="-122"/>
            </a:endParaRPr>
          </a:p>
        </p:txBody>
      </p:sp>
      <p:sp>
        <p:nvSpPr>
          <p:cNvPr id="6" name="Text Box 20"/>
          <p:cNvSpPr txBox="1">
            <a:spLocks noChangeArrowheads="1"/>
          </p:cNvSpPr>
          <p:nvPr/>
        </p:nvSpPr>
        <p:spPr bwMode="auto">
          <a:xfrm>
            <a:off x="3372644" y="3950833"/>
            <a:ext cx="2246312" cy="769937"/>
          </a:xfrm>
          <a:prstGeom prst="rect">
            <a:avLst/>
          </a:prstGeom>
          <a:noFill/>
          <a:ln w="9525">
            <a:noFill/>
            <a:miter lim="800000"/>
            <a:headEnd/>
            <a:tailEnd/>
          </a:ln>
        </p:spPr>
        <p:txBody>
          <a:bodyPr>
            <a:spAutoFit/>
          </a:bodyPr>
          <a:lstStyle/>
          <a:p>
            <a:pPr marL="285750" indent="-285750" eaLnBrk="0" fontAlgn="base" hangingPunct="0">
              <a:spcBef>
                <a:spcPct val="0"/>
              </a:spcBef>
              <a:spcAft>
                <a:spcPct val="0"/>
              </a:spcAft>
              <a:buClr>
                <a:srgbClr val="C00000"/>
              </a:buClr>
              <a:buFont typeface="Wingdings" pitchFamily="2" charset="2"/>
              <a:buChar char="l"/>
              <a:defRPr/>
            </a:pPr>
            <a:r>
              <a:rPr lang="zh-CN" altLang="en-US" sz="1600" b="1" dirty="0">
                <a:solidFill>
                  <a:srgbClr val="000000"/>
                </a:solidFill>
                <a:latin typeface="华文楷体" pitchFamily="2" charset="-122"/>
                <a:ea typeface="华文楷体" pitchFamily="2" charset="-122"/>
                <a:cs typeface="Times New Roman" pitchFamily="18" charset="0"/>
              </a:rPr>
              <a:t>招商证券</a:t>
            </a:r>
            <a:r>
              <a:rPr lang="en-US" altLang="zh-CN" sz="1600" dirty="0">
                <a:solidFill>
                  <a:srgbClr val="000000"/>
                </a:solidFill>
                <a:latin typeface="华文楷体" pitchFamily="2" charset="-122"/>
                <a:ea typeface="华文楷体" pitchFamily="2" charset="-122"/>
                <a:cs typeface="Times New Roman" pitchFamily="18" charset="0"/>
              </a:rPr>
              <a:t>-</a:t>
            </a:r>
            <a:r>
              <a:rPr lang="zh-CN" altLang="en-US" sz="1400" b="1" dirty="0">
                <a:solidFill>
                  <a:srgbClr val="000000"/>
                </a:solidFill>
                <a:latin typeface="华文楷体" pitchFamily="2" charset="-122"/>
                <a:ea typeface="华文楷体" pitchFamily="2" charset="-122"/>
              </a:rPr>
              <a:t>中国券商前十强，中国最具竞争力的券商之一</a:t>
            </a:r>
            <a:endParaRPr lang="en-US" altLang="zh-CN" sz="1400" b="1" dirty="0">
              <a:solidFill>
                <a:srgbClr val="000000"/>
              </a:solidFill>
              <a:latin typeface="华文楷体" pitchFamily="2" charset="-122"/>
              <a:ea typeface="华文楷体" pitchFamily="2" charset="-122"/>
            </a:endParaRPr>
          </a:p>
        </p:txBody>
      </p:sp>
      <p:sp>
        <p:nvSpPr>
          <p:cNvPr id="7" name="Text Box 20"/>
          <p:cNvSpPr txBox="1">
            <a:spLocks noChangeArrowheads="1"/>
          </p:cNvSpPr>
          <p:nvPr/>
        </p:nvSpPr>
        <p:spPr bwMode="auto">
          <a:xfrm>
            <a:off x="6261100" y="3950833"/>
            <a:ext cx="2462213" cy="554037"/>
          </a:xfrm>
          <a:prstGeom prst="rect">
            <a:avLst/>
          </a:prstGeom>
          <a:noFill/>
          <a:ln w="9525">
            <a:noFill/>
            <a:miter lim="800000"/>
            <a:headEnd/>
            <a:tailEnd/>
          </a:ln>
        </p:spPr>
        <p:txBody>
          <a:bodyPr>
            <a:spAutoFit/>
          </a:bodyPr>
          <a:lstStyle/>
          <a:p>
            <a:pPr marL="285750" indent="-285750" eaLnBrk="0" fontAlgn="base" hangingPunct="0">
              <a:spcBef>
                <a:spcPct val="0"/>
              </a:spcBef>
              <a:spcAft>
                <a:spcPct val="0"/>
              </a:spcAft>
              <a:buClr>
                <a:srgbClr val="C00000"/>
              </a:buClr>
              <a:buFont typeface="Wingdings" pitchFamily="2" charset="2"/>
              <a:buChar char="l"/>
              <a:defRPr/>
            </a:pPr>
            <a:r>
              <a:rPr lang="zh-CN" altLang="en-US" sz="1600" b="1" dirty="0">
                <a:solidFill>
                  <a:srgbClr val="000000"/>
                </a:solidFill>
                <a:latin typeface="华文楷体" pitchFamily="2" charset="-122"/>
                <a:ea typeface="华文楷体" pitchFamily="2" charset="-122"/>
                <a:cs typeface="Times New Roman" pitchFamily="18" charset="0"/>
              </a:rPr>
              <a:t>招商局资本</a:t>
            </a:r>
            <a:r>
              <a:rPr lang="en-US" altLang="zh-CN" sz="1600" dirty="0">
                <a:solidFill>
                  <a:srgbClr val="000000"/>
                </a:solidFill>
                <a:latin typeface="华文楷体" pitchFamily="2" charset="-122"/>
                <a:ea typeface="华文楷体" pitchFamily="2" charset="-122"/>
                <a:cs typeface="Times New Roman" pitchFamily="18" charset="0"/>
              </a:rPr>
              <a:t>-</a:t>
            </a:r>
            <a:r>
              <a:rPr lang="zh-CN" altLang="en-US" sz="1400" b="1" dirty="0">
                <a:solidFill>
                  <a:srgbClr val="000000"/>
                </a:solidFill>
                <a:latin typeface="华文楷体" pitchFamily="2" charset="-122"/>
                <a:ea typeface="华文楷体" pitchFamily="2" charset="-122"/>
              </a:rPr>
              <a:t>专门从事另类资产投资和管理的平台</a:t>
            </a:r>
            <a:endParaRPr lang="en-US" altLang="zh-CN" sz="1400" b="1" dirty="0">
              <a:solidFill>
                <a:srgbClr val="000000"/>
              </a:solidFill>
              <a:latin typeface="华文楷体" pitchFamily="2" charset="-122"/>
              <a:ea typeface="华文楷体" pitchFamily="2" charset="-122"/>
            </a:endParaRPr>
          </a:p>
        </p:txBody>
      </p:sp>
      <p:pic>
        <p:nvPicPr>
          <p:cNvPr id="8" name="Picture 12" descr="C:\Users\f\Desktop\wl_logo.jpg"/>
          <p:cNvPicPr>
            <a:picLocks noChangeAspect="1" noChangeArrowheads="1"/>
          </p:cNvPicPr>
          <p:nvPr/>
        </p:nvPicPr>
        <p:blipFill>
          <a:blip r:embed="rId3" cstate="print"/>
          <a:srcRect/>
          <a:stretch>
            <a:fillRect/>
          </a:stretch>
        </p:blipFill>
        <p:spPr bwMode="auto">
          <a:xfrm>
            <a:off x="457200" y="5065488"/>
            <a:ext cx="4038600" cy="990600"/>
          </a:xfrm>
          <a:prstGeom prst="rect">
            <a:avLst/>
          </a:prstGeom>
          <a:noFill/>
          <a:ln w="9525">
            <a:noFill/>
            <a:miter lim="800000"/>
            <a:headEnd/>
            <a:tailEnd/>
          </a:ln>
        </p:spPr>
      </p:pic>
      <p:sp>
        <p:nvSpPr>
          <p:cNvPr id="9" name="矩形 8"/>
          <p:cNvSpPr/>
          <p:nvPr/>
        </p:nvSpPr>
        <p:spPr>
          <a:xfrm>
            <a:off x="314325" y="6061443"/>
            <a:ext cx="2860675" cy="584775"/>
          </a:xfrm>
          <a:prstGeom prst="rect">
            <a:avLst/>
          </a:prstGeom>
          <a:solidFill>
            <a:schemeClr val="bg1"/>
          </a:solidFill>
          <a:ln w="9525">
            <a:noFill/>
            <a:miter lim="800000"/>
            <a:headEnd/>
            <a:tailEnd/>
          </a:ln>
        </p:spPr>
        <p:txBody>
          <a:bodyPr wrap="square">
            <a:spAutoFit/>
          </a:bodyPr>
          <a:lstStyle/>
          <a:p>
            <a:pPr marL="285750" indent="-285750" eaLnBrk="0" fontAlgn="base" hangingPunct="0">
              <a:spcBef>
                <a:spcPct val="0"/>
              </a:spcBef>
              <a:spcAft>
                <a:spcPct val="0"/>
              </a:spcAft>
              <a:buClr>
                <a:srgbClr val="C00000"/>
              </a:buClr>
              <a:buFont typeface="Wingdings" pitchFamily="2" charset="2"/>
              <a:buChar char="l"/>
            </a:pPr>
            <a:r>
              <a:rPr lang="zh-CN" altLang="en-US" sz="1600" b="1" dirty="0">
                <a:solidFill>
                  <a:srgbClr val="000000"/>
                </a:solidFill>
                <a:latin typeface="华文楷体" pitchFamily="2" charset="-122"/>
                <a:ea typeface="华文楷体" pitchFamily="2" charset="-122"/>
                <a:cs typeface="Times New Roman" pitchFamily="18" charset="0"/>
              </a:rPr>
              <a:t>永隆银行</a:t>
            </a:r>
            <a:r>
              <a:rPr lang="en-US" altLang="zh-CN" sz="1600" b="1" dirty="0">
                <a:solidFill>
                  <a:srgbClr val="000000"/>
                </a:solidFill>
                <a:latin typeface="华文楷体" pitchFamily="2" charset="-122"/>
                <a:ea typeface="华文楷体" pitchFamily="2" charset="-122"/>
                <a:cs typeface="Times New Roman" pitchFamily="18" charset="0"/>
              </a:rPr>
              <a:t>-</a:t>
            </a:r>
            <a:r>
              <a:rPr lang="zh-CN" altLang="en-US" sz="1600" b="1" dirty="0">
                <a:solidFill>
                  <a:srgbClr val="000000"/>
                </a:solidFill>
                <a:latin typeface="华文楷体" pitchFamily="2" charset="-122"/>
                <a:ea typeface="华文楷体" pitchFamily="2" charset="-122"/>
                <a:cs typeface="Times New Roman" pitchFamily="18" charset="0"/>
              </a:rPr>
              <a:t>香港具悠久历史的华资银行之一</a:t>
            </a:r>
            <a:endParaRPr lang="en-US" altLang="zh-CN" sz="1600" b="1" dirty="0">
              <a:solidFill>
                <a:srgbClr val="000000"/>
              </a:solidFill>
              <a:latin typeface="华文楷体" pitchFamily="2" charset="-122"/>
              <a:ea typeface="华文楷体" pitchFamily="2" charset="-122"/>
              <a:cs typeface="Times New Roman" pitchFamily="18" charset="0"/>
            </a:endParaRPr>
          </a:p>
        </p:txBody>
      </p:sp>
      <p:sp>
        <p:nvSpPr>
          <p:cNvPr id="12" name="Text Box 44"/>
          <p:cNvSpPr txBox="1">
            <a:spLocks noChangeArrowheads="1"/>
          </p:cNvSpPr>
          <p:nvPr/>
        </p:nvSpPr>
        <p:spPr bwMode="auto">
          <a:xfrm>
            <a:off x="3149979" y="1521381"/>
            <a:ext cx="2955163" cy="4468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b="1">
                <a:latin typeface="华文楷体" pitchFamily="2" charset="-122"/>
                <a:ea typeface="华文楷体"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solidFill>
                  <a:schemeClr val="tx1"/>
                </a:solidFill>
              </a:rPr>
              <a:t>金融投资与管理</a:t>
            </a:r>
            <a:endParaRPr lang="en-US" altLang="zh-CN" sz="2000" dirty="0">
              <a:solidFill>
                <a:schemeClr val="tx1"/>
              </a:solidFill>
            </a:endParaRPr>
          </a:p>
        </p:txBody>
      </p:sp>
      <p:cxnSp>
        <p:nvCxnSpPr>
          <p:cNvPr id="14" name="直接连接符 13"/>
          <p:cNvCxnSpPr/>
          <p:nvPr/>
        </p:nvCxnSpPr>
        <p:spPr>
          <a:xfrm>
            <a:off x="1676400" y="4586514"/>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descr="http://www.cmcapital.com.cn/bocadmin/Public/js/editor/attached/20121130053804_14089.jpg"/>
          <p:cNvPicPr>
            <a:picLocks noChangeAspect="1" noChangeArrowheads="1"/>
          </p:cNvPicPr>
          <p:nvPr/>
        </p:nvPicPr>
        <p:blipFill>
          <a:blip r:embed="rId4" cstate="print"/>
          <a:srcRect/>
          <a:stretch>
            <a:fillRect/>
          </a:stretch>
        </p:blipFill>
        <p:spPr bwMode="auto">
          <a:xfrm>
            <a:off x="6324600" y="2434771"/>
            <a:ext cx="2381250" cy="1493004"/>
          </a:xfrm>
          <a:prstGeom prst="rect">
            <a:avLst/>
          </a:prstGeom>
          <a:ln>
            <a:noFill/>
          </a:ln>
          <a:effectLst>
            <a:softEdge rad="112500"/>
          </a:effectLst>
        </p:spPr>
      </p:pic>
      <p:pic>
        <p:nvPicPr>
          <p:cNvPr id="17" name="Picture 4" descr="38"/>
          <p:cNvPicPr>
            <a:picLocks noChangeAspect="1" noChangeArrowheads="1"/>
          </p:cNvPicPr>
          <p:nvPr/>
        </p:nvPicPr>
        <p:blipFill>
          <a:blip r:embed="rId5" cstate="print"/>
          <a:srcRect/>
          <a:stretch>
            <a:fillRect/>
          </a:stretch>
        </p:blipFill>
        <p:spPr bwMode="auto">
          <a:xfrm>
            <a:off x="3536040" y="2518909"/>
            <a:ext cx="2209800" cy="1591055"/>
          </a:xfrm>
          <a:prstGeom prst="rect">
            <a:avLst/>
          </a:prstGeom>
          <a:ln>
            <a:noFill/>
          </a:ln>
          <a:effectLst>
            <a:softEdge rad="112500"/>
          </a:effectLst>
        </p:spPr>
      </p:pic>
      <p:cxnSp>
        <p:nvCxnSpPr>
          <p:cNvPr id="20" name="肘形连接符 19"/>
          <p:cNvCxnSpPr>
            <a:stCxn id="12" idx="2"/>
            <a:endCxn id="3" idx="0"/>
          </p:cNvCxnSpPr>
          <p:nvPr/>
        </p:nvCxnSpPr>
        <p:spPr>
          <a:xfrm rot="5400000">
            <a:off x="2899661" y="791008"/>
            <a:ext cx="550678" cy="290512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12" idx="2"/>
            <a:endCxn id="16" idx="0"/>
          </p:cNvCxnSpPr>
          <p:nvPr/>
        </p:nvCxnSpPr>
        <p:spPr>
          <a:xfrm rot="16200000" flipH="1">
            <a:off x="5838123" y="757668"/>
            <a:ext cx="466541" cy="2887664"/>
          </a:xfrm>
          <a:prstGeom prst="bentConnector3">
            <a:avLst>
              <a:gd name="adj1" fmla="val 5933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肘形连接符 24"/>
          <p:cNvCxnSpPr>
            <a:stCxn id="12" idx="2"/>
          </p:cNvCxnSpPr>
          <p:nvPr/>
        </p:nvCxnSpPr>
        <p:spPr>
          <a:xfrm rot="16200000" flipH="1">
            <a:off x="4352222" y="2243568"/>
            <a:ext cx="550679"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36040" y="4905831"/>
            <a:ext cx="5477331" cy="1749197"/>
          </a:xfrm>
          <a:prstGeom prst="rect">
            <a:avLst/>
          </a:prstGeom>
        </p:spPr>
        <p:txBody>
          <a:bodyPr wrap="square">
            <a:spAutoFit/>
          </a:bodyPr>
          <a:lstStyle/>
          <a:p>
            <a:pPr>
              <a:lnSpc>
                <a:spcPts val="2200"/>
              </a:lnSpc>
            </a:pPr>
            <a:r>
              <a:rPr lang="zh-CN" altLang="en-US" sz="1600" dirty="0">
                <a:latin typeface="黑体" pitchFamily="49" charset="-122"/>
                <a:ea typeface="黑体" pitchFamily="49" charset="-122"/>
              </a:rPr>
              <a:t>招商轮船的金融板块覆盖银行、证券、基金及基金管理、保险及保险经纪等领域，成员金融企业包括招商银行、招商证券、招商局资本、博时基金、招商保险和海达经纪等具有良好市场美誉度和品牌影响力的金融机构。</a:t>
            </a:r>
            <a:r>
              <a:rPr lang="en-US" altLang="zh-CN" sz="1600" dirty="0">
                <a:latin typeface="黑体" pitchFamily="49" charset="-122"/>
                <a:ea typeface="黑体" pitchFamily="49" charset="-122"/>
              </a:rPr>
              <a:t>2004</a:t>
            </a:r>
            <a:r>
              <a:rPr lang="zh-CN" altLang="en-US" sz="1600" dirty="0">
                <a:latin typeface="黑体" pitchFamily="49" charset="-122"/>
                <a:ea typeface="黑体" pitchFamily="49" charset="-122"/>
              </a:rPr>
              <a:t>年至</a:t>
            </a:r>
            <a:r>
              <a:rPr lang="en-US" altLang="zh-CN" sz="1600" dirty="0">
                <a:latin typeface="黑体" pitchFamily="49" charset="-122"/>
                <a:ea typeface="黑体" pitchFamily="49" charset="-122"/>
              </a:rPr>
              <a:t>2014</a:t>
            </a:r>
            <a:r>
              <a:rPr lang="zh-CN" altLang="en-US" sz="1600" dirty="0">
                <a:latin typeface="黑体" pitchFamily="49" charset="-122"/>
                <a:ea typeface="黑体" pitchFamily="49" charset="-122"/>
              </a:rPr>
              <a:t>年，金融板块利润从</a:t>
            </a:r>
            <a:r>
              <a:rPr lang="en-US" altLang="zh-CN" sz="1600" dirty="0">
                <a:latin typeface="黑体" pitchFamily="49" charset="-122"/>
                <a:ea typeface="黑体" pitchFamily="49" charset="-122"/>
              </a:rPr>
              <a:t>8.27</a:t>
            </a:r>
            <a:r>
              <a:rPr lang="zh-CN" altLang="en-US" sz="1600" dirty="0">
                <a:latin typeface="黑体" pitchFamily="49" charset="-122"/>
                <a:ea typeface="黑体" pitchFamily="49" charset="-122"/>
              </a:rPr>
              <a:t>亿增长至</a:t>
            </a:r>
            <a:r>
              <a:rPr lang="en-US" altLang="zh-CN" sz="1600" dirty="0">
                <a:latin typeface="黑体" pitchFamily="49" charset="-122"/>
                <a:ea typeface="黑体" pitchFamily="49" charset="-122"/>
              </a:rPr>
              <a:t>122.12</a:t>
            </a:r>
            <a:r>
              <a:rPr lang="zh-CN" altLang="en-US" sz="1600" dirty="0">
                <a:latin typeface="黑体" pitchFamily="49" charset="-122"/>
                <a:ea typeface="黑体" pitchFamily="49" charset="-122"/>
              </a:rPr>
              <a:t>亿，增长</a:t>
            </a:r>
            <a:r>
              <a:rPr lang="en-US" altLang="zh-CN" sz="1600" dirty="0">
                <a:latin typeface="黑体" pitchFamily="49" charset="-122"/>
                <a:ea typeface="黑体" pitchFamily="49" charset="-122"/>
              </a:rPr>
              <a:t>14.75</a:t>
            </a:r>
            <a:r>
              <a:rPr lang="zh-CN" altLang="en-US" sz="1600" dirty="0">
                <a:latin typeface="黑体" pitchFamily="49" charset="-122"/>
                <a:ea typeface="黑体" pitchFamily="49" charset="-122"/>
              </a:rPr>
              <a:t>倍，复合增速达</a:t>
            </a:r>
            <a:r>
              <a:rPr lang="en-US" altLang="zh-CN" sz="1600" dirty="0">
                <a:latin typeface="黑体" pitchFamily="49" charset="-122"/>
                <a:ea typeface="黑体" pitchFamily="49" charset="-122"/>
              </a:rPr>
              <a:t>30.88%</a:t>
            </a:r>
            <a:r>
              <a:rPr lang="zh-CN" altLang="en-US" sz="1600" dirty="0">
                <a:latin typeface="黑体" pitchFamily="49" charset="-122"/>
                <a:ea typeface="黑体" pitchFamily="49" charset="-122"/>
              </a:rPr>
              <a:t>，为轮船股份整体发展提供了有力支持。</a:t>
            </a:r>
          </a:p>
        </p:txBody>
      </p:sp>
      <p:sp>
        <p:nvSpPr>
          <p:cNvPr id="19" name="矩形 18"/>
          <p:cNvSpPr/>
          <p:nvPr/>
        </p:nvSpPr>
        <p:spPr>
          <a:xfrm>
            <a:off x="6695876" y="6576180"/>
            <a:ext cx="2031325"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109113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368219" y="798289"/>
            <a:ext cx="7150183"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en-US" altLang="zh-CN" dirty="0"/>
              <a:t>5.</a:t>
            </a:r>
            <a:r>
              <a:rPr lang="zh-CN" altLang="en-US" dirty="0"/>
              <a:t>金融服务</a:t>
            </a:r>
            <a:r>
              <a:rPr lang="en-US" altLang="zh-CN" dirty="0"/>
              <a:t>——</a:t>
            </a:r>
            <a:r>
              <a:rPr lang="zh-CN" altLang="en-US" dirty="0"/>
              <a:t>国内领先的综合金融服务提供商</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78" t="30952" r="17339" b="22620"/>
          <a:stretch/>
        </p:blipFill>
        <p:spPr bwMode="auto">
          <a:xfrm>
            <a:off x="324677" y="3078839"/>
            <a:ext cx="8636000" cy="367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cmb  logo"/>
          <p:cNvPicPr>
            <a:picLocks noChangeAspect="1" noChangeArrowheads="1"/>
          </p:cNvPicPr>
          <p:nvPr/>
        </p:nvPicPr>
        <p:blipFill>
          <a:blip r:embed="rId3" cstate="print"/>
          <a:srcRect/>
          <a:stretch>
            <a:fillRect/>
          </a:stretch>
        </p:blipFill>
        <p:spPr bwMode="auto">
          <a:xfrm>
            <a:off x="357158" y="1571612"/>
            <a:ext cx="2754312" cy="941388"/>
          </a:xfrm>
          <a:prstGeom prst="rect">
            <a:avLst/>
          </a:prstGeom>
          <a:noFill/>
          <a:ln w="9525">
            <a:noFill/>
            <a:miter lim="800000"/>
            <a:headEnd/>
            <a:tailEnd/>
          </a:ln>
        </p:spPr>
      </p:pic>
      <p:sp>
        <p:nvSpPr>
          <p:cNvPr id="10" name="矩形 9"/>
          <p:cNvSpPr/>
          <p:nvPr/>
        </p:nvSpPr>
        <p:spPr>
          <a:xfrm>
            <a:off x="3111470" y="1352214"/>
            <a:ext cx="6032530" cy="1908215"/>
          </a:xfrm>
          <a:prstGeom prst="rect">
            <a:avLst/>
          </a:prstGeom>
        </p:spPr>
        <p:txBody>
          <a:bodyPr wrap="square">
            <a:spAutoFit/>
          </a:bodyPr>
          <a:lstStyle/>
          <a:p>
            <a:pPr marL="261938" lvl="0" indent="-261938" algn="just" eaLnBrk="0" hangingPunct="0">
              <a:spcAft>
                <a:spcPts val="600"/>
              </a:spcAft>
              <a:buFont typeface="Wingdings" pitchFamily="2" charset="2"/>
              <a:buChar char="p"/>
            </a:pPr>
            <a:r>
              <a:rPr lang="zh-CN" altLang="zh-CN" sz="1400" dirty="0" smtClean="0">
                <a:latin typeface="华文楷体" pitchFamily="2" charset="-122"/>
                <a:ea typeface="华文楷体" pitchFamily="2" charset="-122"/>
                <a:cs typeface="Times New Roman" pitchFamily="18" charset="0"/>
              </a:rPr>
              <a:t>我国第一家完全由企业法人持股的股份制商业银行</a:t>
            </a:r>
            <a:r>
              <a:rPr lang="zh-CN" altLang="en-US" sz="1400" dirty="0">
                <a:latin typeface="华文楷体" pitchFamily="2" charset="-122"/>
                <a:ea typeface="华文楷体" pitchFamily="2" charset="-122"/>
                <a:cs typeface="Times New Roman" pitchFamily="18" charset="0"/>
              </a:rPr>
              <a:t>（</a:t>
            </a:r>
            <a:r>
              <a:rPr lang="en-US" altLang="zh-CN" sz="1400" dirty="0">
                <a:latin typeface="华文楷体" pitchFamily="2" charset="-122"/>
                <a:ea typeface="华文楷体" pitchFamily="2" charset="-122"/>
                <a:cs typeface="Times New Roman" pitchFamily="18" charset="0"/>
              </a:rPr>
              <a:t>SH</a:t>
            </a:r>
            <a:r>
              <a:rPr lang="zh-CN" altLang="en-US" sz="1400" dirty="0">
                <a:latin typeface="华文楷体" pitchFamily="2" charset="-122"/>
                <a:ea typeface="华文楷体" pitchFamily="2" charset="-122"/>
                <a:cs typeface="Times New Roman" pitchFamily="18" charset="0"/>
              </a:rPr>
              <a:t>：</a:t>
            </a:r>
            <a:r>
              <a:rPr lang="en-US" altLang="zh-CN" sz="1400" dirty="0" smtClean="0">
                <a:latin typeface="华文楷体" pitchFamily="2" charset="-122"/>
                <a:ea typeface="华文楷体" pitchFamily="2" charset="-122"/>
                <a:cs typeface="Times New Roman" pitchFamily="18" charset="0"/>
              </a:rPr>
              <a:t>600036</a:t>
            </a:r>
            <a:r>
              <a:rPr lang="zh-CN" altLang="en-US" sz="1400" dirty="0" smtClean="0">
                <a:latin typeface="华文楷体" pitchFamily="2" charset="-122"/>
                <a:ea typeface="华文楷体" pitchFamily="2" charset="-122"/>
                <a:cs typeface="Times New Roman" pitchFamily="18" charset="0"/>
              </a:rPr>
              <a:t>）</a:t>
            </a:r>
            <a:endParaRPr lang="zh-CN" altLang="zh-CN" sz="1400" dirty="0" smtClean="0">
              <a:latin typeface="华文楷体" pitchFamily="2" charset="-122"/>
              <a:ea typeface="华文楷体" pitchFamily="2" charset="-122"/>
              <a:cs typeface="Times New Roman" pitchFamily="18" charset="0"/>
            </a:endParaRPr>
          </a:p>
          <a:p>
            <a:pPr marL="261938" lvl="0" indent="-261938" algn="just" eaLnBrk="0" hangingPunct="0">
              <a:spcAft>
                <a:spcPts val="600"/>
              </a:spcAft>
              <a:buFont typeface="Wingdings" pitchFamily="2" charset="2"/>
              <a:buChar char="p"/>
            </a:pPr>
            <a:r>
              <a:rPr lang="zh-TW" altLang="zh-TW" sz="1400" dirty="0" smtClean="0">
                <a:latin typeface="华文楷体" pitchFamily="2" charset="-122"/>
                <a:ea typeface="华文楷体" pitchFamily="2" charset="-122"/>
                <a:cs typeface="Times New Roman" pitchFamily="18" charset="0"/>
              </a:rPr>
              <a:t>2002</a:t>
            </a:r>
            <a:r>
              <a:rPr lang="zh-CN" altLang="zh-CN" sz="1400" dirty="0">
                <a:latin typeface="华文楷体" pitchFamily="2" charset="-122"/>
                <a:ea typeface="华文楷体" pitchFamily="2" charset="-122"/>
                <a:cs typeface="Times New Roman" pitchFamily="18" charset="0"/>
              </a:rPr>
              <a:t>年，招行在上海证券交易所上市；</a:t>
            </a:r>
            <a:r>
              <a:rPr lang="zh-TW" altLang="zh-TW" sz="1400" dirty="0">
                <a:latin typeface="华文楷体" pitchFamily="2" charset="-122"/>
                <a:ea typeface="华文楷体" pitchFamily="2" charset="-122"/>
                <a:cs typeface="Times New Roman" pitchFamily="18" charset="0"/>
              </a:rPr>
              <a:t>2006</a:t>
            </a:r>
            <a:r>
              <a:rPr lang="zh-CN" altLang="zh-CN" sz="1400" dirty="0">
                <a:latin typeface="华文楷体" pitchFamily="2" charset="-122"/>
                <a:ea typeface="华文楷体" pitchFamily="2" charset="-122"/>
                <a:cs typeface="Times New Roman" pitchFamily="18" charset="0"/>
              </a:rPr>
              <a:t>年，在香港联合交易所上市</a:t>
            </a:r>
          </a:p>
          <a:p>
            <a:pPr marL="261938" lvl="0" indent="-261938" algn="just" eaLnBrk="0" hangingPunct="0">
              <a:spcAft>
                <a:spcPts val="600"/>
              </a:spcAft>
              <a:buFont typeface="Wingdings" pitchFamily="2" charset="2"/>
              <a:buChar char="p"/>
            </a:pPr>
            <a:r>
              <a:rPr lang="zh-CN" altLang="zh-CN" sz="1400" dirty="0">
                <a:latin typeface="华文楷体" pitchFamily="2" charset="-122"/>
                <a:ea typeface="华文楷体" pitchFamily="2" charset="-122"/>
                <a:cs typeface="Times New Roman" pitchFamily="18" charset="0"/>
              </a:rPr>
              <a:t>成立</a:t>
            </a:r>
            <a:r>
              <a:rPr lang="zh-TW" altLang="zh-TW" sz="1400" dirty="0">
                <a:latin typeface="华文楷体" pitchFamily="2" charset="-122"/>
                <a:ea typeface="华文楷体" pitchFamily="2" charset="-122"/>
                <a:cs typeface="Times New Roman" pitchFamily="18" charset="0"/>
              </a:rPr>
              <a:t>2</a:t>
            </a:r>
            <a:r>
              <a:rPr lang="en-US" altLang="zh-TW" sz="1400" dirty="0">
                <a:latin typeface="华文楷体" pitchFamily="2" charset="-122"/>
                <a:ea typeface="华文楷体" pitchFamily="2" charset="-122"/>
                <a:cs typeface="Times New Roman" pitchFamily="18" charset="0"/>
              </a:rPr>
              <a:t>5</a:t>
            </a:r>
            <a:r>
              <a:rPr lang="zh-CN" altLang="zh-CN" sz="1400" dirty="0">
                <a:latin typeface="华文楷体" pitchFamily="2" charset="-122"/>
                <a:ea typeface="华文楷体" pitchFamily="2" charset="-122"/>
                <a:cs typeface="Times New Roman" pitchFamily="18" charset="0"/>
              </a:rPr>
              <a:t>年来，</a:t>
            </a:r>
            <a:r>
              <a:rPr lang="zh-TW" altLang="en-US" sz="1400" dirty="0">
                <a:latin typeface="华文楷体" pitchFamily="2" charset="-122"/>
                <a:ea typeface="华文楷体" pitchFamily="2" charset="-122"/>
                <a:cs typeface="Times New Roman" pitchFamily="18" charset="0"/>
              </a:rPr>
              <a:t>近</a:t>
            </a:r>
            <a:r>
              <a:rPr lang="en-US" altLang="zh-TW" sz="1400" dirty="0">
                <a:latin typeface="华文楷体" pitchFamily="2" charset="-122"/>
                <a:ea typeface="华文楷体" pitchFamily="2" charset="-122"/>
                <a:cs typeface="Times New Roman" pitchFamily="18" charset="0"/>
              </a:rPr>
              <a:t>900</a:t>
            </a:r>
            <a:r>
              <a:rPr lang="zh-TW" altLang="en-US" sz="1400" dirty="0">
                <a:latin typeface="华文楷体" pitchFamily="2" charset="-122"/>
                <a:ea typeface="华文楷体" pitchFamily="2" charset="-122"/>
                <a:cs typeface="Times New Roman" pitchFamily="18" charset="0"/>
              </a:rPr>
              <a:t>多网点</a:t>
            </a:r>
            <a:r>
              <a:rPr lang="zh-CN" altLang="zh-CN" sz="1400" dirty="0">
                <a:latin typeface="华文楷体" pitchFamily="2" charset="-122"/>
                <a:ea typeface="华文楷体" pitchFamily="2" charset="-122"/>
                <a:cs typeface="Times New Roman" pitchFamily="18" charset="0"/>
              </a:rPr>
              <a:t>，</a:t>
            </a:r>
            <a:r>
              <a:rPr lang="zh-TW" altLang="en-US" sz="1400" dirty="0">
                <a:latin typeface="华文楷体" pitchFamily="2" charset="-122"/>
                <a:ea typeface="华文楷体" pitchFamily="2" charset="-122"/>
                <a:cs typeface="Times New Roman" pitchFamily="18" charset="0"/>
              </a:rPr>
              <a:t>成长为中</a:t>
            </a:r>
            <a:r>
              <a:rPr lang="zh-CN" altLang="zh-CN" sz="1400" dirty="0">
                <a:latin typeface="华文楷体" pitchFamily="2" charset="-122"/>
                <a:ea typeface="华文楷体" pitchFamily="2" charset="-122"/>
                <a:cs typeface="Times New Roman" pitchFamily="18" charset="0"/>
              </a:rPr>
              <a:t>国第六大商业银行，</a:t>
            </a:r>
            <a:r>
              <a:rPr lang="zh-TW" altLang="en-US" sz="1400" dirty="0">
                <a:latin typeface="华文楷体" pitchFamily="2" charset="-122"/>
                <a:ea typeface="华文楷体" pitchFamily="2" charset="-122"/>
                <a:cs typeface="Times New Roman" pitchFamily="18" charset="0"/>
              </a:rPr>
              <a:t>在</a:t>
            </a:r>
            <a:r>
              <a:rPr lang="en-US" altLang="zh-TW" sz="1400" dirty="0">
                <a:latin typeface="华文楷体" pitchFamily="2" charset="-122"/>
                <a:ea typeface="华文楷体" pitchFamily="2" charset="-122"/>
                <a:cs typeface="Times New Roman" pitchFamily="18" charset="0"/>
              </a:rPr>
              <a:t>2015</a:t>
            </a:r>
            <a:r>
              <a:rPr lang="zh-TW" altLang="en-US" sz="1400" dirty="0">
                <a:latin typeface="华文楷体" pitchFamily="2" charset="-122"/>
                <a:ea typeface="华文楷体" pitchFamily="2" charset="-122"/>
                <a:cs typeface="Times New Roman" pitchFamily="18" charset="0"/>
              </a:rPr>
              <a:t>年</a:t>
            </a:r>
            <a:r>
              <a:rPr lang="zh-CN" altLang="zh-CN" sz="1400" dirty="0">
                <a:latin typeface="华文楷体" pitchFamily="2" charset="-122"/>
                <a:ea typeface="华文楷体" pitchFamily="2" charset="-122"/>
                <a:cs typeface="Times New Roman" pitchFamily="18" charset="0"/>
              </a:rPr>
              <a:t>全球</a:t>
            </a:r>
            <a:r>
              <a:rPr lang="zh-TW" altLang="zh-TW" sz="1400" dirty="0">
                <a:latin typeface="华文楷体" pitchFamily="2" charset="-122"/>
                <a:ea typeface="华文楷体" pitchFamily="2" charset="-122"/>
                <a:cs typeface="Times New Roman" pitchFamily="18" charset="0"/>
              </a:rPr>
              <a:t>100</a:t>
            </a:r>
            <a:r>
              <a:rPr lang="en-US" altLang="zh-TW" sz="1400" dirty="0">
                <a:latin typeface="华文楷体" pitchFamily="2" charset="-122"/>
                <a:ea typeface="华文楷体" pitchFamily="2" charset="-122"/>
                <a:cs typeface="Times New Roman" pitchFamily="18" charset="0"/>
              </a:rPr>
              <a:t>0</a:t>
            </a:r>
            <a:r>
              <a:rPr lang="zh-CN" altLang="zh-CN" sz="1400" dirty="0">
                <a:latin typeface="华文楷体" pitchFamily="2" charset="-122"/>
                <a:ea typeface="华文楷体" pitchFamily="2" charset="-122"/>
                <a:cs typeface="Times New Roman" pitchFamily="18" charset="0"/>
              </a:rPr>
              <a:t>家大银行</a:t>
            </a:r>
            <a:r>
              <a:rPr lang="zh-TW" altLang="en-US" sz="1400" dirty="0">
                <a:latin typeface="华文楷体" pitchFamily="2" charset="-122"/>
                <a:ea typeface="华文楷体" pitchFamily="2" charset="-122"/>
                <a:cs typeface="Times New Roman" pitchFamily="18" charset="0"/>
              </a:rPr>
              <a:t>排名中位</a:t>
            </a:r>
            <a:r>
              <a:rPr lang="zh-CN" altLang="zh-CN" sz="1400" dirty="0">
                <a:latin typeface="华文楷体" pitchFamily="2" charset="-122"/>
                <a:ea typeface="华文楷体" pitchFamily="2" charset="-122"/>
                <a:cs typeface="Times New Roman" pitchFamily="18" charset="0"/>
              </a:rPr>
              <a:t>列</a:t>
            </a:r>
            <a:r>
              <a:rPr lang="zh-TW" altLang="en-US" sz="1400" dirty="0">
                <a:latin typeface="华文楷体" pitchFamily="2" charset="-122"/>
                <a:ea typeface="华文楷体" pitchFamily="2" charset="-122"/>
                <a:cs typeface="Times New Roman" pitchFamily="18" charset="0"/>
              </a:rPr>
              <a:t>第</a:t>
            </a:r>
            <a:r>
              <a:rPr lang="en-US" altLang="zh-TW" sz="1400" dirty="0">
                <a:latin typeface="华文楷体" pitchFamily="2" charset="-122"/>
                <a:ea typeface="华文楷体" pitchFamily="2" charset="-122"/>
                <a:cs typeface="Times New Roman" pitchFamily="18" charset="0"/>
              </a:rPr>
              <a:t>28</a:t>
            </a:r>
            <a:r>
              <a:rPr lang="zh-TW" altLang="en-US" sz="1400" dirty="0">
                <a:latin typeface="华文楷体" pitchFamily="2" charset="-122"/>
                <a:ea typeface="华文楷体" pitchFamily="2" charset="-122"/>
                <a:cs typeface="Times New Roman" pitchFamily="18" charset="0"/>
              </a:rPr>
              <a:t>位</a:t>
            </a:r>
            <a:endParaRPr lang="en-US" altLang="zh-TW" sz="1400" dirty="0">
              <a:latin typeface="华文楷体" pitchFamily="2" charset="-122"/>
              <a:ea typeface="华文楷体" pitchFamily="2" charset="-122"/>
              <a:cs typeface="Times New Roman" pitchFamily="18" charset="0"/>
            </a:endParaRPr>
          </a:p>
          <a:p>
            <a:pPr marL="261938" lvl="0" indent="-261938" algn="just" eaLnBrk="0" hangingPunct="0">
              <a:spcAft>
                <a:spcPts val="600"/>
              </a:spcAft>
              <a:buFont typeface="Wingdings" pitchFamily="2" charset="2"/>
              <a:buChar char="p"/>
            </a:pPr>
            <a:r>
              <a:rPr lang="zh-CN" altLang="zh-CN" sz="1400" dirty="0">
                <a:latin typeface="华文楷体" pitchFamily="2" charset="-122"/>
                <a:ea typeface="华文楷体" pitchFamily="2" charset="-122"/>
                <a:cs typeface="Times New Roman" pitchFamily="18" charset="0"/>
              </a:rPr>
              <a:t>自</a:t>
            </a:r>
            <a:r>
              <a:rPr lang="en-US" altLang="zh-CN" sz="1400" dirty="0">
                <a:latin typeface="华文楷体" pitchFamily="2" charset="-122"/>
                <a:ea typeface="华文楷体" pitchFamily="2" charset="-122"/>
                <a:cs typeface="Times New Roman" pitchFamily="18" charset="0"/>
              </a:rPr>
              <a:t>1987</a:t>
            </a:r>
            <a:r>
              <a:rPr lang="zh-CN" altLang="en-US" sz="1400" dirty="0">
                <a:latin typeface="华文楷体" pitchFamily="2" charset="-122"/>
                <a:ea typeface="华文楷体" pitchFamily="2" charset="-122"/>
                <a:cs typeface="Times New Roman" pitchFamily="18" charset="0"/>
              </a:rPr>
              <a:t>年由招商局创办</a:t>
            </a:r>
            <a:r>
              <a:rPr lang="zh-CN" altLang="zh-CN" sz="1400" dirty="0">
                <a:latin typeface="华文楷体" pitchFamily="2" charset="-122"/>
                <a:ea typeface="华文楷体" pitchFamily="2" charset="-122"/>
                <a:cs typeface="Times New Roman" pitchFamily="18" charset="0"/>
              </a:rPr>
              <a:t>以来，</a:t>
            </a:r>
            <a:r>
              <a:rPr lang="zh-CN" altLang="en-US" sz="1400" dirty="0">
                <a:latin typeface="华文楷体" pitchFamily="2" charset="-122"/>
                <a:ea typeface="华文楷体" pitchFamily="2" charset="-122"/>
                <a:cs typeface="Times New Roman" pitchFamily="18" charset="0"/>
              </a:rPr>
              <a:t>招商局</a:t>
            </a:r>
            <a:r>
              <a:rPr lang="zh-CN" altLang="zh-CN" sz="1400" dirty="0">
                <a:latin typeface="华文楷体" pitchFamily="2" charset="-122"/>
                <a:ea typeface="华文楷体" pitchFamily="2" charset="-122"/>
                <a:cs typeface="Times New Roman" pitchFamily="18" charset="0"/>
              </a:rPr>
              <a:t>集团一直是招商银行的单一最大股东，</a:t>
            </a:r>
            <a:r>
              <a:rPr lang="zh-CN" altLang="en-US" sz="1400" dirty="0">
                <a:latin typeface="华文楷体" pitchFamily="2" charset="-122"/>
                <a:ea typeface="华文楷体" pitchFamily="2" charset="-122"/>
                <a:cs typeface="Times New Roman" pitchFamily="18" charset="0"/>
              </a:rPr>
              <a:t>截</a:t>
            </a:r>
            <a:r>
              <a:rPr lang="zh-CN" altLang="zh-CN" sz="1400" dirty="0">
                <a:latin typeface="华文楷体" pitchFamily="2" charset="-122"/>
                <a:ea typeface="华文楷体" pitchFamily="2" charset="-122"/>
                <a:cs typeface="Times New Roman" pitchFamily="18" charset="0"/>
              </a:rPr>
              <a:t>至</a:t>
            </a:r>
            <a:r>
              <a:rPr lang="zh-TW" altLang="zh-TW" sz="1400" dirty="0">
                <a:latin typeface="华文楷体" pitchFamily="2" charset="-122"/>
                <a:ea typeface="华文楷体" pitchFamily="2" charset="-122"/>
                <a:cs typeface="Times New Roman" pitchFamily="18" charset="0"/>
              </a:rPr>
              <a:t>20</a:t>
            </a:r>
            <a:r>
              <a:rPr lang="en-US" altLang="zh-TW" sz="1400" dirty="0">
                <a:latin typeface="华文楷体" pitchFamily="2" charset="-122"/>
                <a:ea typeface="华文楷体" pitchFamily="2" charset="-122"/>
                <a:cs typeface="Times New Roman" pitchFamily="18" charset="0"/>
              </a:rPr>
              <a:t>15</a:t>
            </a:r>
            <a:r>
              <a:rPr lang="zh-CN" altLang="zh-CN" sz="1400" dirty="0">
                <a:latin typeface="华文楷体" pitchFamily="2" charset="-122"/>
                <a:ea typeface="华文楷体" pitchFamily="2" charset="-122"/>
                <a:cs typeface="Times New Roman" pitchFamily="18" charset="0"/>
              </a:rPr>
              <a:t>年</a:t>
            </a:r>
            <a:r>
              <a:rPr lang="en-US" altLang="zh-CN" sz="1400" dirty="0">
                <a:latin typeface="华文楷体" pitchFamily="2" charset="-122"/>
                <a:ea typeface="华文楷体" pitchFamily="2" charset="-122"/>
                <a:cs typeface="Times New Roman" pitchFamily="18" charset="0"/>
              </a:rPr>
              <a:t>8</a:t>
            </a:r>
            <a:r>
              <a:rPr lang="zh-CN" altLang="en-US" sz="1400" dirty="0">
                <a:latin typeface="华文楷体" pitchFamily="2" charset="-122"/>
                <a:ea typeface="华文楷体" pitchFamily="2" charset="-122"/>
                <a:cs typeface="Times New Roman" pitchFamily="18" charset="0"/>
              </a:rPr>
              <a:t>月</a:t>
            </a:r>
            <a:r>
              <a:rPr lang="en-US" altLang="zh-CN" sz="1400" dirty="0">
                <a:latin typeface="华文楷体" pitchFamily="2" charset="-122"/>
                <a:ea typeface="华文楷体" pitchFamily="2" charset="-122"/>
                <a:cs typeface="Times New Roman" pitchFamily="18" charset="0"/>
              </a:rPr>
              <a:t>7</a:t>
            </a:r>
            <a:r>
              <a:rPr lang="zh-CN" altLang="en-US" sz="1400" dirty="0">
                <a:latin typeface="华文楷体" pitchFamily="2" charset="-122"/>
                <a:ea typeface="华文楷体" pitchFamily="2" charset="-122"/>
                <a:cs typeface="Times New Roman" pitchFamily="18" charset="0"/>
              </a:rPr>
              <a:t>日</a:t>
            </a:r>
            <a:r>
              <a:rPr lang="zh-CN" altLang="zh-CN" sz="1400" dirty="0">
                <a:latin typeface="华文楷体" pitchFamily="2" charset="-122"/>
                <a:ea typeface="华文楷体" pitchFamily="2" charset="-122"/>
                <a:cs typeface="Times New Roman" pitchFamily="18" charset="0"/>
              </a:rPr>
              <a:t>，集团持有招商银行</a:t>
            </a:r>
            <a:r>
              <a:rPr lang="en-US" altLang="zh-TW" sz="1400" dirty="0">
                <a:latin typeface="华文楷体" pitchFamily="2" charset="-122"/>
                <a:ea typeface="华文楷体" pitchFamily="2" charset="-122"/>
                <a:cs typeface="Times New Roman" pitchFamily="18" charset="0"/>
              </a:rPr>
              <a:t>24.3</a:t>
            </a:r>
            <a:r>
              <a:rPr lang="zh-TW" altLang="zh-TW" sz="1400" dirty="0">
                <a:latin typeface="华文楷体" pitchFamily="2" charset="-122"/>
                <a:ea typeface="华文楷体" pitchFamily="2" charset="-122"/>
                <a:cs typeface="Times New Roman" pitchFamily="18" charset="0"/>
              </a:rPr>
              <a:t>%</a:t>
            </a:r>
            <a:r>
              <a:rPr lang="zh-CN" altLang="zh-CN" sz="1400" dirty="0">
                <a:latin typeface="华文楷体" pitchFamily="2" charset="-122"/>
                <a:ea typeface="华文楷体" pitchFamily="2" charset="-122"/>
                <a:cs typeface="Times New Roman" pitchFamily="18" charset="0"/>
              </a:rPr>
              <a:t>的股份</a:t>
            </a:r>
            <a:endParaRPr lang="en-US" altLang="zh-CN" sz="1400" dirty="0">
              <a:latin typeface="华文楷体" pitchFamily="2" charset="-122"/>
              <a:ea typeface="华文楷体" pitchFamily="2" charset="-122"/>
              <a:cs typeface="Times New Roman" pitchFamily="18" charset="0"/>
            </a:endParaRPr>
          </a:p>
          <a:p>
            <a:pPr marL="261938" lvl="0" indent="-261938" algn="just" eaLnBrk="0" hangingPunct="0">
              <a:spcAft>
                <a:spcPts val="600"/>
              </a:spcAft>
              <a:buFont typeface="Wingdings" pitchFamily="2" charset="2"/>
              <a:buChar char="p"/>
            </a:pPr>
            <a:r>
              <a:rPr lang="zh-CN" altLang="en-US" sz="1400" dirty="0">
                <a:latin typeface="华文楷体" pitchFamily="2" charset="-122"/>
                <a:ea typeface="华文楷体" pitchFamily="2" charset="-122"/>
                <a:cs typeface="Times New Roman" pitchFamily="18" charset="0"/>
              </a:rPr>
              <a:t> </a:t>
            </a:r>
            <a:r>
              <a:rPr lang="en-US" altLang="zh-CN" sz="1400" dirty="0">
                <a:latin typeface="华文楷体" pitchFamily="2" charset="-122"/>
                <a:ea typeface="华文楷体" pitchFamily="2" charset="-122"/>
                <a:cs typeface="Times New Roman" pitchFamily="18" charset="0"/>
              </a:rPr>
              <a:t>2015</a:t>
            </a:r>
            <a:r>
              <a:rPr lang="zh-CN" altLang="en-US" sz="1400" dirty="0">
                <a:latin typeface="华文楷体" pitchFamily="2" charset="-122"/>
                <a:ea typeface="华文楷体" pitchFamily="2" charset="-122"/>
                <a:cs typeface="Times New Roman" pitchFamily="18" charset="0"/>
              </a:rPr>
              <a:t>年招行位列财富世界五百强第</a:t>
            </a:r>
            <a:r>
              <a:rPr lang="en-US" altLang="zh-CN" sz="1400" dirty="0">
                <a:latin typeface="华文楷体" pitchFamily="2" charset="-122"/>
                <a:ea typeface="华文楷体" pitchFamily="2" charset="-122"/>
                <a:cs typeface="Times New Roman" pitchFamily="18" charset="0"/>
              </a:rPr>
              <a:t>235</a:t>
            </a:r>
            <a:r>
              <a:rPr lang="zh-CN" altLang="en-US" sz="1400" dirty="0">
                <a:latin typeface="华文楷体" pitchFamily="2" charset="-122"/>
                <a:ea typeface="华文楷体" pitchFamily="2" charset="-122"/>
                <a:cs typeface="Times New Roman" pitchFamily="18" charset="0"/>
              </a:rPr>
              <a:t>位。</a:t>
            </a:r>
            <a:endParaRPr lang="zh-CN" altLang="zh-CN" sz="1400" dirty="0">
              <a:latin typeface="华文楷体" pitchFamily="2" charset="-122"/>
              <a:ea typeface="华文楷体" pitchFamily="2" charset="-122"/>
              <a:cs typeface="Times New Roman" pitchFamily="18" charset="0"/>
            </a:endParaRPr>
          </a:p>
        </p:txBody>
      </p:sp>
      <p:sp>
        <p:nvSpPr>
          <p:cNvPr id="12" name="矩形 11"/>
          <p:cNvSpPr/>
          <p:nvPr/>
        </p:nvSpPr>
        <p:spPr>
          <a:xfrm>
            <a:off x="494270" y="2620220"/>
            <a:ext cx="2646878" cy="461665"/>
          </a:xfrm>
          <a:prstGeom prst="rect">
            <a:avLst/>
          </a:prstGeom>
        </p:spPr>
        <p:txBody>
          <a:bodyPr wrap="none">
            <a:spAutoFit/>
          </a:bodyPr>
          <a:lstStyle/>
          <a:p>
            <a:pPr eaLnBrk="0" hangingPunct="0"/>
            <a:r>
              <a:rPr lang="zh-CN" altLang="zh-CN" sz="2400" b="1" dirty="0">
                <a:latin typeface="黑体" pitchFamily="49" charset="-122"/>
                <a:ea typeface="黑体" pitchFamily="49" charset="-122"/>
              </a:rPr>
              <a:t>中国本土最佳银行</a:t>
            </a:r>
            <a:endParaRPr lang="zh-TW" altLang="zh-CN" sz="2400" b="1" dirty="0">
              <a:latin typeface="黑体" pitchFamily="49" charset="-122"/>
              <a:ea typeface="黑体" pitchFamily="49" charset="-122"/>
            </a:endParaRPr>
          </a:p>
        </p:txBody>
      </p:sp>
      <p:sp>
        <p:nvSpPr>
          <p:cNvPr id="8" name="矩形 7"/>
          <p:cNvSpPr/>
          <p:nvPr/>
        </p:nvSpPr>
        <p:spPr>
          <a:xfrm>
            <a:off x="6695876" y="6576180"/>
            <a:ext cx="2031325"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1930214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2389" y="770590"/>
            <a:ext cx="902811" cy="480131"/>
          </a:xfrm>
        </p:spPr>
        <p:txBody>
          <a:bodyPr vert="horz" lIns="91440" tIns="45720" rIns="91440" bIns="45720" rtlCol="0" anchor="ctr">
            <a:noAutofit/>
          </a:bodyPr>
          <a:lstStyle/>
          <a:p>
            <a:pPr algn="l">
              <a:spcBef>
                <a:spcPts val="1000"/>
              </a:spcBef>
            </a:pPr>
            <a:r>
              <a:rPr lang="zh-CN" altLang="en-US" sz="2400" b="1" dirty="0">
                <a:solidFill>
                  <a:srgbClr val="C00000"/>
                </a:solidFill>
                <a:latin typeface="华文楷体" pitchFamily="2" charset="-122"/>
                <a:ea typeface="华文楷体" pitchFamily="2" charset="-122"/>
                <a:cs typeface="+mn-cs"/>
              </a:rPr>
              <a:t>目录</a:t>
            </a:r>
          </a:p>
        </p:txBody>
      </p:sp>
      <p:sp>
        <p:nvSpPr>
          <p:cNvPr id="33" name="TextBox 32"/>
          <p:cNvSpPr txBox="1">
            <a:spLocks noChangeArrowheads="1"/>
          </p:cNvSpPr>
          <p:nvPr/>
        </p:nvSpPr>
        <p:spPr bwMode="auto">
          <a:xfrm>
            <a:off x="1111976" y="2537954"/>
            <a:ext cx="568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第二章    交易亮点</a:t>
            </a:r>
            <a:endParaRPr lang="zh-CN" altLang="en-US" sz="2000" dirty="0">
              <a:solidFill>
                <a:srgbClr val="000000"/>
              </a:solidFill>
              <a:latin typeface="华文楷体" pitchFamily="2" charset="-122"/>
              <a:ea typeface="华文楷体" pitchFamily="2" charset="-122"/>
            </a:endParaRPr>
          </a:p>
        </p:txBody>
      </p:sp>
      <p:sp>
        <p:nvSpPr>
          <p:cNvPr id="44" name="TextBox 13"/>
          <p:cNvSpPr txBox="1">
            <a:spLocks noChangeArrowheads="1"/>
          </p:cNvSpPr>
          <p:nvPr/>
        </p:nvSpPr>
        <p:spPr bwMode="auto">
          <a:xfrm>
            <a:off x="1111976" y="3263442"/>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第三章    目标公司</a:t>
            </a:r>
            <a:endParaRPr lang="zh-CN" altLang="en-US" sz="2000" dirty="0">
              <a:solidFill>
                <a:srgbClr val="000000"/>
              </a:solidFill>
              <a:latin typeface="华文楷体" pitchFamily="2" charset="-122"/>
              <a:ea typeface="华文楷体" pitchFamily="2" charset="-122"/>
            </a:endParaRPr>
          </a:p>
        </p:txBody>
      </p:sp>
      <p:grpSp>
        <p:nvGrpSpPr>
          <p:cNvPr id="3" name="组合 2"/>
          <p:cNvGrpSpPr/>
          <p:nvPr/>
        </p:nvGrpSpPr>
        <p:grpSpPr>
          <a:xfrm>
            <a:off x="1111976" y="2266492"/>
            <a:ext cx="4679950" cy="0"/>
            <a:chOff x="1111976" y="2266492"/>
            <a:chExt cx="4679950" cy="0"/>
          </a:xfrm>
        </p:grpSpPr>
        <p:cxnSp>
          <p:nvCxnSpPr>
            <p:cNvPr id="47" name="直接连接符 46"/>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9" name="TextBox 19"/>
          <p:cNvSpPr txBox="1">
            <a:spLocks noChangeArrowheads="1"/>
          </p:cNvSpPr>
          <p:nvPr/>
        </p:nvSpPr>
        <p:spPr bwMode="auto">
          <a:xfrm>
            <a:off x="1111976" y="1834692"/>
            <a:ext cx="4679950" cy="400110"/>
          </a:xfrm>
          <a:prstGeom prst="rect">
            <a:avLst/>
          </a:prstGeom>
          <a:noFill/>
          <a:ln w="9525">
            <a:noFill/>
            <a:miter lim="800000"/>
            <a:headEnd/>
            <a:tailEnd/>
          </a:ln>
          <a:extLst/>
        </p:spPr>
        <p:txBody>
          <a:bodyPr wrap="squar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dirty="0">
                <a:solidFill>
                  <a:srgbClr val="000000"/>
                </a:solidFill>
                <a:latin typeface="华文楷体" pitchFamily="2" charset="-122"/>
                <a:ea typeface="华文楷体" pitchFamily="2" charset="-122"/>
              </a:rPr>
              <a:t>第一</a:t>
            </a:r>
            <a:r>
              <a:rPr lang="zh-CN" altLang="en-US" sz="2000" dirty="0" smtClean="0">
                <a:solidFill>
                  <a:srgbClr val="000000"/>
                </a:solidFill>
                <a:latin typeface="华文楷体" pitchFamily="2" charset="-122"/>
                <a:ea typeface="华文楷体" pitchFamily="2" charset="-122"/>
              </a:rPr>
              <a:t>章    交易结构</a:t>
            </a:r>
            <a:endParaRPr lang="zh-CN" altLang="en-US" sz="2000" dirty="0">
              <a:solidFill>
                <a:srgbClr val="000000"/>
              </a:solidFill>
              <a:latin typeface="华文楷体" pitchFamily="2" charset="-122"/>
              <a:ea typeface="华文楷体" pitchFamily="2" charset="-122"/>
            </a:endParaRPr>
          </a:p>
        </p:txBody>
      </p:sp>
      <p:grpSp>
        <p:nvGrpSpPr>
          <p:cNvPr id="52" name="组合 51"/>
          <p:cNvGrpSpPr/>
          <p:nvPr/>
        </p:nvGrpSpPr>
        <p:grpSpPr>
          <a:xfrm>
            <a:off x="1111976" y="2943956"/>
            <a:ext cx="4679950" cy="0"/>
            <a:chOff x="1111976" y="2266492"/>
            <a:chExt cx="4679950" cy="0"/>
          </a:xfrm>
        </p:grpSpPr>
        <p:cxnSp>
          <p:nvCxnSpPr>
            <p:cNvPr id="53" name="直接连接符 52"/>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1111976" y="3739692"/>
            <a:ext cx="4679950" cy="0"/>
            <a:chOff x="1111976" y="2266492"/>
            <a:chExt cx="4679950" cy="0"/>
          </a:xfrm>
        </p:grpSpPr>
        <p:cxnSp>
          <p:nvCxnSpPr>
            <p:cNvPr id="56" name="直接连接符 55"/>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TextBox 13"/>
          <p:cNvSpPr txBox="1">
            <a:spLocks noChangeArrowheads="1"/>
          </p:cNvSpPr>
          <p:nvPr/>
        </p:nvSpPr>
        <p:spPr bwMode="auto">
          <a:xfrm>
            <a:off x="1126264" y="4050842"/>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第四章    交易对手</a:t>
            </a:r>
            <a:endParaRPr lang="zh-CN" altLang="en-US" sz="2000" dirty="0">
              <a:solidFill>
                <a:srgbClr val="000000"/>
              </a:solidFill>
              <a:latin typeface="华文楷体" pitchFamily="2" charset="-122"/>
              <a:ea typeface="华文楷体" pitchFamily="2" charset="-122"/>
            </a:endParaRPr>
          </a:p>
        </p:txBody>
      </p:sp>
      <p:grpSp>
        <p:nvGrpSpPr>
          <p:cNvPr id="16" name="组合 15"/>
          <p:cNvGrpSpPr/>
          <p:nvPr/>
        </p:nvGrpSpPr>
        <p:grpSpPr>
          <a:xfrm>
            <a:off x="1126264" y="4527092"/>
            <a:ext cx="4679950" cy="0"/>
            <a:chOff x="1111976" y="2266492"/>
            <a:chExt cx="4679950" cy="0"/>
          </a:xfrm>
        </p:grpSpPr>
        <p:cxnSp>
          <p:nvCxnSpPr>
            <p:cNvPr id="17" name="直接连接符 16"/>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9" name="TextBox 13"/>
          <p:cNvSpPr txBox="1">
            <a:spLocks noChangeArrowheads="1"/>
          </p:cNvSpPr>
          <p:nvPr/>
        </p:nvSpPr>
        <p:spPr bwMode="auto">
          <a:xfrm>
            <a:off x="1151664" y="4742534"/>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第五章    交易要点</a:t>
            </a:r>
            <a:endParaRPr lang="zh-CN" altLang="en-US" sz="2000" dirty="0">
              <a:solidFill>
                <a:srgbClr val="000000"/>
              </a:solidFill>
              <a:latin typeface="华文楷体" pitchFamily="2" charset="-122"/>
              <a:ea typeface="华文楷体" pitchFamily="2" charset="-122"/>
            </a:endParaRPr>
          </a:p>
        </p:txBody>
      </p:sp>
      <p:grpSp>
        <p:nvGrpSpPr>
          <p:cNvPr id="20" name="组合 19"/>
          <p:cNvGrpSpPr/>
          <p:nvPr/>
        </p:nvGrpSpPr>
        <p:grpSpPr>
          <a:xfrm>
            <a:off x="1151664" y="5218784"/>
            <a:ext cx="4679950" cy="0"/>
            <a:chOff x="1111976" y="2266492"/>
            <a:chExt cx="4679950" cy="0"/>
          </a:xfrm>
        </p:grpSpPr>
        <p:cxnSp>
          <p:nvCxnSpPr>
            <p:cNvPr id="21" name="直接连接符 20"/>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5884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368219" y="798289"/>
            <a:ext cx="7150183"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en-US" altLang="zh-CN" dirty="0"/>
              <a:t>5.</a:t>
            </a:r>
            <a:r>
              <a:rPr lang="zh-CN" altLang="en-US" dirty="0"/>
              <a:t>金融服务</a:t>
            </a:r>
            <a:r>
              <a:rPr lang="en-US" altLang="zh-CN" dirty="0"/>
              <a:t>——</a:t>
            </a:r>
            <a:r>
              <a:rPr lang="zh-CN" altLang="en-US" dirty="0"/>
              <a:t>国内领先的综合金融服务提供商</a:t>
            </a:r>
          </a:p>
        </p:txBody>
      </p:sp>
      <p:pic>
        <p:nvPicPr>
          <p:cNvPr id="3" name="Picture 1" descr="C:\Users\horaceho\Documents\Administration\Firm logos\CMS HK Logo 2012_a.jpg"/>
          <p:cNvPicPr>
            <a:picLocks noChangeAspect="1" noChangeArrowheads="1"/>
          </p:cNvPicPr>
          <p:nvPr/>
        </p:nvPicPr>
        <p:blipFill>
          <a:blip r:embed="rId2"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224519" y="1500174"/>
            <a:ext cx="3021454" cy="477838"/>
          </a:xfrm>
          <a:prstGeom prst="rect">
            <a:avLst/>
          </a:prstGeom>
          <a:noFill/>
        </p:spPr>
      </p:pic>
      <p:sp>
        <p:nvSpPr>
          <p:cNvPr id="2" name="矩形 1"/>
          <p:cNvSpPr/>
          <p:nvPr/>
        </p:nvSpPr>
        <p:spPr>
          <a:xfrm>
            <a:off x="166460" y="2155763"/>
            <a:ext cx="3023585" cy="400110"/>
          </a:xfrm>
          <a:prstGeom prst="rect">
            <a:avLst/>
          </a:prstGeom>
        </p:spPr>
        <p:txBody>
          <a:bodyPr wrap="none">
            <a:spAutoFit/>
          </a:bodyPr>
          <a:lstStyle/>
          <a:p>
            <a:pPr eaLnBrk="0" hangingPunct="0"/>
            <a:r>
              <a:rPr lang="zh-CN" altLang="zh-CN" sz="2000" b="1" dirty="0">
                <a:latin typeface="黑体" pitchFamily="49" charset="-122"/>
                <a:ea typeface="黑体" pitchFamily="49" charset="-122"/>
              </a:rPr>
              <a:t>中国最具</a:t>
            </a:r>
            <a:r>
              <a:rPr lang="zh-CN" altLang="zh-CN" sz="2000" b="1" dirty="0" smtClean="0">
                <a:latin typeface="黑体" pitchFamily="49" charset="-122"/>
                <a:ea typeface="黑体" pitchFamily="49" charset="-122"/>
              </a:rPr>
              <a:t>竞争力券商</a:t>
            </a:r>
            <a:r>
              <a:rPr lang="zh-CN" altLang="zh-CN" sz="2000" b="1" dirty="0">
                <a:latin typeface="黑体" pitchFamily="49" charset="-122"/>
                <a:ea typeface="黑体" pitchFamily="49" charset="-122"/>
              </a:rPr>
              <a:t>之一</a:t>
            </a:r>
            <a:endParaRPr lang="zh-TW" altLang="zh-CN" sz="2000" b="1" dirty="0">
              <a:latin typeface="黑体" pitchFamily="49" charset="-122"/>
              <a:ea typeface="黑体" pitchFamily="49" charset="-122"/>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19" t="38889" r="16448" b="20833"/>
          <a:stretch/>
        </p:blipFill>
        <p:spPr bwMode="auto">
          <a:xfrm>
            <a:off x="368219" y="3164114"/>
            <a:ext cx="8311324" cy="353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231459" y="1377057"/>
            <a:ext cx="5839970" cy="1754326"/>
          </a:xfrm>
          <a:prstGeom prst="rect">
            <a:avLst/>
          </a:prstGeom>
        </p:spPr>
        <p:txBody>
          <a:bodyPr wrap="square">
            <a:spAutoFit/>
          </a:bodyPr>
          <a:lstStyle/>
          <a:p>
            <a:pPr marL="261938" indent="-261938" algn="just" eaLnBrk="0" hangingPunct="0">
              <a:spcAft>
                <a:spcPts val="600"/>
              </a:spcAft>
              <a:buFont typeface="Wingdings" pitchFamily="2" charset="2"/>
              <a:buChar char="p"/>
            </a:pPr>
            <a:r>
              <a:rPr lang="zh-CN" altLang="en-US" sz="1400" dirty="0">
                <a:latin typeface="华文楷体" pitchFamily="2" charset="-122"/>
                <a:ea typeface="华文楷体" pitchFamily="2" charset="-122"/>
                <a:cs typeface="Times New Roman" pitchFamily="18" charset="0"/>
              </a:rPr>
              <a:t>招商证券经过二十年创业发展，已成为拥有证券市场业务全牌照的一流</a:t>
            </a:r>
            <a:r>
              <a:rPr lang="zh-CN" altLang="en-US" sz="1400" dirty="0" smtClean="0">
                <a:latin typeface="华文楷体" pitchFamily="2" charset="-122"/>
                <a:ea typeface="华文楷体" pitchFamily="2" charset="-122"/>
                <a:cs typeface="Times New Roman" pitchFamily="18" charset="0"/>
              </a:rPr>
              <a:t>券商。</a:t>
            </a:r>
            <a:r>
              <a:rPr lang="en-US" altLang="zh-CN" sz="1400" dirty="0" smtClean="0">
                <a:latin typeface="华文楷体" pitchFamily="2" charset="-122"/>
                <a:ea typeface="华文楷体" pitchFamily="2" charset="-122"/>
                <a:cs typeface="Times New Roman" pitchFamily="18" charset="0"/>
              </a:rPr>
              <a:t>2009</a:t>
            </a:r>
            <a:r>
              <a:rPr lang="zh-CN" altLang="en-US" sz="1400" dirty="0">
                <a:latin typeface="华文楷体" pitchFamily="2" charset="-122"/>
                <a:ea typeface="华文楷体" pitchFamily="2" charset="-122"/>
                <a:cs typeface="Times New Roman" pitchFamily="18" charset="0"/>
              </a:rPr>
              <a:t>年</a:t>
            </a:r>
            <a:r>
              <a:rPr lang="en-US" altLang="zh-CN" sz="1400" dirty="0">
                <a:latin typeface="华文楷体" pitchFamily="2" charset="-122"/>
                <a:ea typeface="华文楷体" pitchFamily="2" charset="-122"/>
                <a:cs typeface="Times New Roman" pitchFamily="18" charset="0"/>
              </a:rPr>
              <a:t>11</a:t>
            </a:r>
            <a:r>
              <a:rPr lang="zh-CN" altLang="en-US" sz="1400" dirty="0">
                <a:latin typeface="华文楷体" pitchFamily="2" charset="-122"/>
                <a:ea typeface="华文楷体" pitchFamily="2" charset="-122"/>
                <a:cs typeface="Times New Roman" pitchFamily="18" charset="0"/>
              </a:rPr>
              <a:t>月，招商证券在上海证券交易所上市（代码</a:t>
            </a:r>
            <a:r>
              <a:rPr lang="en-US" altLang="zh-CN" sz="1400" dirty="0">
                <a:latin typeface="华文楷体" pitchFamily="2" charset="-122"/>
                <a:ea typeface="华文楷体" pitchFamily="2" charset="-122"/>
                <a:cs typeface="Times New Roman" pitchFamily="18" charset="0"/>
              </a:rPr>
              <a:t>600999</a:t>
            </a:r>
            <a:r>
              <a:rPr lang="zh-CN" altLang="en-US" sz="1400" dirty="0">
                <a:latin typeface="华文楷体" pitchFamily="2" charset="-122"/>
                <a:ea typeface="华文楷体" pitchFamily="2" charset="-122"/>
                <a:cs typeface="Times New Roman" pitchFamily="18" charset="0"/>
              </a:rPr>
              <a:t>），截止目前，招商证券成为中证</a:t>
            </a:r>
            <a:r>
              <a:rPr lang="en-US" altLang="zh-CN" sz="1400" dirty="0">
                <a:latin typeface="华文楷体" pitchFamily="2" charset="-122"/>
                <a:ea typeface="华文楷体" pitchFamily="2" charset="-122"/>
                <a:cs typeface="Times New Roman" pitchFamily="18" charset="0"/>
              </a:rPr>
              <a:t>100</a:t>
            </a:r>
            <a:r>
              <a:rPr lang="zh-CN" altLang="en-US" sz="1400" dirty="0">
                <a:latin typeface="华文楷体" pitchFamily="2" charset="-122"/>
                <a:ea typeface="华文楷体" pitchFamily="2" charset="-122"/>
                <a:cs typeface="Times New Roman" pitchFamily="18" charset="0"/>
              </a:rPr>
              <a:t>、上证</a:t>
            </a:r>
            <a:r>
              <a:rPr lang="en-US" altLang="zh-CN" sz="1400" dirty="0">
                <a:latin typeface="华文楷体" pitchFamily="2" charset="-122"/>
                <a:ea typeface="华文楷体" pitchFamily="2" charset="-122"/>
                <a:cs typeface="Times New Roman" pitchFamily="18" charset="0"/>
              </a:rPr>
              <a:t>180</a:t>
            </a:r>
            <a:r>
              <a:rPr lang="zh-CN" altLang="en-US" sz="1400" dirty="0">
                <a:latin typeface="华文楷体" pitchFamily="2" charset="-122"/>
                <a:ea typeface="华文楷体" pitchFamily="2" charset="-122"/>
                <a:cs typeface="Times New Roman" pitchFamily="18" charset="0"/>
              </a:rPr>
              <a:t>、沪深</a:t>
            </a:r>
            <a:r>
              <a:rPr lang="en-US" altLang="zh-CN" sz="1400" dirty="0">
                <a:latin typeface="华文楷体" pitchFamily="2" charset="-122"/>
                <a:ea typeface="华文楷体" pitchFamily="2" charset="-122"/>
                <a:cs typeface="Times New Roman" pitchFamily="18" charset="0"/>
              </a:rPr>
              <a:t>300</a:t>
            </a:r>
            <a:r>
              <a:rPr lang="zh-CN" altLang="en-US" sz="1400" dirty="0">
                <a:latin typeface="华文楷体" pitchFamily="2" charset="-122"/>
                <a:ea typeface="华文楷体" pitchFamily="2" charset="-122"/>
                <a:cs typeface="Times New Roman" pitchFamily="18" charset="0"/>
              </a:rPr>
              <a:t>、新华富时中国</a:t>
            </a:r>
            <a:r>
              <a:rPr lang="en-US" altLang="zh-CN" sz="1400" dirty="0">
                <a:latin typeface="华文楷体" pitchFamily="2" charset="-122"/>
                <a:ea typeface="华文楷体" pitchFamily="2" charset="-122"/>
                <a:cs typeface="Times New Roman" pitchFamily="18" charset="0"/>
              </a:rPr>
              <a:t>A50</a:t>
            </a:r>
            <a:r>
              <a:rPr lang="zh-CN" altLang="en-US" sz="1400" dirty="0">
                <a:latin typeface="华文楷体" pitchFamily="2" charset="-122"/>
                <a:ea typeface="华文楷体" pitchFamily="2" charset="-122"/>
                <a:cs typeface="Times New Roman" pitchFamily="18" charset="0"/>
              </a:rPr>
              <a:t>等多个指数的成分股。</a:t>
            </a:r>
          </a:p>
          <a:p>
            <a:pPr marL="261938" indent="-261938" algn="just" eaLnBrk="0" hangingPunct="0">
              <a:spcAft>
                <a:spcPts val="600"/>
              </a:spcAft>
              <a:buFont typeface="Wingdings" pitchFamily="2" charset="2"/>
              <a:buChar char="p"/>
            </a:pPr>
            <a:r>
              <a:rPr lang="zh-CN" altLang="en-US" sz="1400" dirty="0">
                <a:latin typeface="华文楷体" pitchFamily="2" charset="-122"/>
                <a:ea typeface="华文楷体" pitchFamily="2" charset="-122"/>
                <a:cs typeface="Times New Roman" pitchFamily="18" charset="0"/>
              </a:rPr>
              <a:t>具有稳定的持续盈利能力，自</a:t>
            </a:r>
            <a:r>
              <a:rPr lang="en-US" altLang="zh-CN" sz="1400" dirty="0">
                <a:latin typeface="华文楷体" pitchFamily="2" charset="-122"/>
                <a:ea typeface="华文楷体" pitchFamily="2" charset="-122"/>
                <a:cs typeface="Times New Roman" pitchFamily="18" charset="0"/>
              </a:rPr>
              <a:t>2004</a:t>
            </a:r>
            <a:r>
              <a:rPr lang="zh-CN" altLang="en-US" sz="1400" dirty="0">
                <a:latin typeface="华文楷体" pitchFamily="2" charset="-122"/>
                <a:ea typeface="华文楷体" pitchFamily="2" charset="-122"/>
                <a:cs typeface="Times New Roman" pitchFamily="18" charset="0"/>
              </a:rPr>
              <a:t>年到</a:t>
            </a:r>
            <a:r>
              <a:rPr lang="en-US" altLang="zh-CN" sz="1400" dirty="0">
                <a:latin typeface="华文楷体" pitchFamily="2" charset="-122"/>
                <a:ea typeface="华文楷体" pitchFamily="2" charset="-122"/>
                <a:cs typeface="Times New Roman" pitchFamily="18" charset="0"/>
              </a:rPr>
              <a:t>2014</a:t>
            </a:r>
            <a:r>
              <a:rPr lang="zh-CN" altLang="en-US" sz="1400" dirty="0">
                <a:latin typeface="华文楷体" pitchFamily="2" charset="-122"/>
                <a:ea typeface="华文楷体" pitchFamily="2" charset="-122"/>
                <a:cs typeface="Times New Roman" pitchFamily="18" charset="0"/>
              </a:rPr>
              <a:t>年持续盈利，是行业中仅有的数家连续盈利的证券公司之一。</a:t>
            </a:r>
          </a:p>
          <a:p>
            <a:pPr marL="261938" indent="-261938" algn="just" eaLnBrk="0" hangingPunct="0">
              <a:spcAft>
                <a:spcPts val="600"/>
              </a:spcAft>
              <a:buFont typeface="Wingdings" pitchFamily="2" charset="2"/>
              <a:buChar char="p"/>
            </a:pPr>
            <a:r>
              <a:rPr lang="zh-CN" altLang="en-US" sz="1400" dirty="0" smtClean="0">
                <a:latin typeface="华文楷体" pitchFamily="2" charset="-122"/>
                <a:ea typeface="华文楷体" pitchFamily="2" charset="-122"/>
                <a:cs typeface="Times New Roman" pitchFamily="18" charset="0"/>
              </a:rPr>
              <a:t>截止</a:t>
            </a:r>
            <a:r>
              <a:rPr lang="en-US" altLang="zh-CN" sz="1400" dirty="0">
                <a:latin typeface="华文楷体" pitchFamily="2" charset="-122"/>
                <a:ea typeface="华文楷体" pitchFamily="2" charset="-122"/>
                <a:cs typeface="Times New Roman" pitchFamily="18" charset="0"/>
              </a:rPr>
              <a:t>2014</a:t>
            </a:r>
            <a:r>
              <a:rPr lang="zh-CN" altLang="en-US" sz="1400" dirty="0">
                <a:latin typeface="华文楷体" pitchFamily="2" charset="-122"/>
                <a:ea typeface="华文楷体" pitchFamily="2" charset="-122"/>
                <a:cs typeface="Times New Roman" pitchFamily="18" charset="0"/>
              </a:rPr>
              <a:t>年末，招商证券净</a:t>
            </a:r>
            <a:r>
              <a:rPr lang="zh-CN" altLang="en-US" sz="1400" dirty="0" smtClean="0">
                <a:latin typeface="华文楷体" pitchFamily="2" charset="-122"/>
                <a:ea typeface="华文楷体" pitchFamily="2" charset="-122"/>
                <a:cs typeface="Times New Roman" pitchFamily="18" charset="0"/>
              </a:rPr>
              <a:t>资本排名</a:t>
            </a:r>
            <a:r>
              <a:rPr lang="zh-CN" altLang="en-US" sz="1400" dirty="0">
                <a:latin typeface="华文楷体" pitchFamily="2" charset="-122"/>
                <a:ea typeface="华文楷体" pitchFamily="2" charset="-122"/>
                <a:cs typeface="Times New Roman" pitchFamily="18" charset="0"/>
              </a:rPr>
              <a:t>第三，主要业务排名进入前五。</a:t>
            </a:r>
          </a:p>
        </p:txBody>
      </p:sp>
      <p:sp>
        <p:nvSpPr>
          <p:cNvPr id="8" name="矩形 7"/>
          <p:cNvSpPr/>
          <p:nvPr/>
        </p:nvSpPr>
        <p:spPr>
          <a:xfrm>
            <a:off x="6695876" y="6576180"/>
            <a:ext cx="2031325"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3701523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6138197"/>
            <a:ext cx="9144000" cy="75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a:spLocks/>
          </p:cNvSpPr>
          <p:nvPr/>
        </p:nvSpPr>
        <p:spPr>
          <a:xfrm>
            <a:off x="368219" y="798289"/>
            <a:ext cx="7150183"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en-US" altLang="zh-CN" dirty="0"/>
              <a:t>5.</a:t>
            </a:r>
            <a:r>
              <a:rPr lang="zh-CN" altLang="en-US" dirty="0"/>
              <a:t>金融服务</a:t>
            </a:r>
            <a:r>
              <a:rPr lang="en-US" altLang="zh-CN" dirty="0"/>
              <a:t>——</a:t>
            </a:r>
            <a:r>
              <a:rPr lang="zh-CN" altLang="en-US" dirty="0"/>
              <a:t>国内领先的综合金融服务提供商</a:t>
            </a:r>
          </a:p>
        </p:txBody>
      </p:sp>
      <p:pic>
        <p:nvPicPr>
          <p:cNvPr id="3" name="图片 2" descr="招商资本.png"/>
          <p:cNvPicPr>
            <a:picLocks noChangeAspect="1"/>
          </p:cNvPicPr>
          <p:nvPr/>
        </p:nvPicPr>
        <p:blipFill>
          <a:blip r:embed="rId2" cstate="print"/>
          <a:stretch>
            <a:fillRect/>
          </a:stretch>
        </p:blipFill>
        <p:spPr>
          <a:xfrm>
            <a:off x="492788" y="1348610"/>
            <a:ext cx="2358339" cy="576000"/>
          </a:xfrm>
          <a:prstGeom prst="rect">
            <a:avLst/>
          </a:prstGeom>
        </p:spPr>
      </p:pic>
      <p:pic>
        <p:nvPicPr>
          <p:cNvPr id="5" name="Picture 2" descr="http://www.cmcapital.com.cn/UpLoadFiles/20140729/2014072917212262.jpg"/>
          <p:cNvPicPr>
            <a:picLocks noChangeAspect="1" noChangeArrowheads="1"/>
          </p:cNvPicPr>
          <p:nvPr/>
        </p:nvPicPr>
        <p:blipFill>
          <a:blip r:embed="rId3" cstate="print"/>
          <a:srcRect/>
          <a:stretch>
            <a:fillRect/>
          </a:stretch>
        </p:blipFill>
        <p:spPr bwMode="auto">
          <a:xfrm>
            <a:off x="4030398" y="1537905"/>
            <a:ext cx="4824536" cy="5112568"/>
          </a:xfrm>
          <a:prstGeom prst="rect">
            <a:avLst/>
          </a:prstGeom>
          <a:noFill/>
        </p:spPr>
      </p:pic>
      <p:sp>
        <p:nvSpPr>
          <p:cNvPr id="6" name="Rectangle 3"/>
          <p:cNvSpPr txBox="1">
            <a:spLocks noChangeArrowheads="1"/>
          </p:cNvSpPr>
          <p:nvPr/>
        </p:nvSpPr>
        <p:spPr bwMode="auto">
          <a:xfrm>
            <a:off x="179537" y="2113905"/>
            <a:ext cx="3705717" cy="4536568"/>
          </a:xfrm>
          <a:prstGeom prst="rect">
            <a:avLst/>
          </a:prstGeom>
          <a:noFill/>
          <a:ln w="9525">
            <a:noFill/>
            <a:miter lim="800000"/>
            <a:headEnd/>
            <a:tailEnd/>
          </a:ln>
        </p:spPr>
        <p:txBody>
          <a:bodyPr/>
          <a:lstStyle/>
          <a:p>
            <a:pPr marL="261938" indent="-261938" algn="just" eaLnBrk="0" hangingPunct="0">
              <a:lnSpc>
                <a:spcPct val="120000"/>
              </a:lnSpc>
              <a:spcBef>
                <a:spcPts val="600"/>
              </a:spcBef>
              <a:buFont typeface="Wingdings" pitchFamily="2" charset="2"/>
              <a:buChar char="p"/>
            </a:pPr>
            <a:r>
              <a:rPr lang="zh-CN" altLang="en-US" sz="1200" dirty="0" smtClean="0">
                <a:latin typeface="华文楷体" pitchFamily="2" charset="-122"/>
                <a:ea typeface="华文楷体" pitchFamily="2" charset="-122"/>
                <a:cs typeface="Times New Roman" pitchFamily="18" charset="0"/>
              </a:rPr>
              <a:t>招商资本成立于</a:t>
            </a:r>
            <a:r>
              <a:rPr lang="en-US" altLang="zh-CN" sz="1200" dirty="0" smtClean="0">
                <a:latin typeface="华文楷体" pitchFamily="2" charset="-122"/>
                <a:ea typeface="华文楷体" pitchFamily="2" charset="-122"/>
                <a:cs typeface="Times New Roman" pitchFamily="18" charset="0"/>
              </a:rPr>
              <a:t>2012</a:t>
            </a:r>
            <a:r>
              <a:rPr lang="zh-CN" altLang="en-US" sz="1200" dirty="0" smtClean="0">
                <a:latin typeface="华文楷体" pitchFamily="2" charset="-122"/>
                <a:ea typeface="华文楷体" pitchFamily="2" charset="-122"/>
                <a:cs typeface="Times New Roman" pitchFamily="18" charset="0"/>
              </a:rPr>
              <a:t>年，注册资本</a:t>
            </a:r>
            <a:r>
              <a:rPr lang="en-US" altLang="zh-CN" sz="1200" dirty="0" smtClean="0">
                <a:latin typeface="华文楷体" pitchFamily="2" charset="-122"/>
                <a:ea typeface="华文楷体" pitchFamily="2" charset="-122"/>
                <a:cs typeface="Times New Roman" pitchFamily="18" charset="0"/>
              </a:rPr>
              <a:t>10</a:t>
            </a:r>
            <a:r>
              <a:rPr lang="zh-CN" altLang="en-US" sz="1200" dirty="0" smtClean="0">
                <a:latin typeface="华文楷体" pitchFamily="2" charset="-122"/>
                <a:ea typeface="华文楷体" pitchFamily="2" charset="-122"/>
                <a:cs typeface="Times New Roman" pitchFamily="18" charset="0"/>
              </a:rPr>
              <a:t>亿元。国内运营总部设在深圳，国际运营总部设在香港。</a:t>
            </a:r>
            <a:endParaRPr lang="en-US" altLang="zh-CN" sz="1200" dirty="0" smtClean="0">
              <a:latin typeface="华文楷体" pitchFamily="2" charset="-122"/>
              <a:ea typeface="华文楷体" pitchFamily="2" charset="-122"/>
              <a:cs typeface="Times New Roman" pitchFamily="18" charset="0"/>
            </a:endParaRPr>
          </a:p>
          <a:p>
            <a:pPr marL="261938" indent="-261938" algn="just" eaLnBrk="0" hangingPunct="0">
              <a:lnSpc>
                <a:spcPct val="120000"/>
              </a:lnSpc>
              <a:spcBef>
                <a:spcPts val="600"/>
              </a:spcBef>
              <a:buFont typeface="Wingdings" pitchFamily="2" charset="2"/>
              <a:buChar char="p"/>
            </a:pPr>
            <a:r>
              <a:rPr lang="zh-CN" altLang="en-US" sz="1200" dirty="0">
                <a:latin typeface="华文楷体" pitchFamily="2" charset="-122"/>
                <a:ea typeface="华文楷体" pitchFamily="2" charset="-122"/>
                <a:cs typeface="Times New Roman" pitchFamily="18" charset="0"/>
              </a:rPr>
              <a:t>招商资本专门从事另类投资与管理，是集团基金投资业务的管理与发展平台。一方面，整合集团内部资源，推动金融与实业的相互结合；另一方面，在市场中积极探索更新的产业机会，不断培育出新的产业，以增强资本的活力。截止</a:t>
            </a:r>
            <a:r>
              <a:rPr lang="en-US" altLang="zh-CN" sz="1200" dirty="0">
                <a:latin typeface="华文楷体" pitchFamily="2" charset="-122"/>
                <a:ea typeface="华文楷体" pitchFamily="2" charset="-122"/>
                <a:cs typeface="Times New Roman" pitchFamily="18" charset="0"/>
              </a:rPr>
              <a:t>2014</a:t>
            </a:r>
            <a:r>
              <a:rPr lang="zh-CN" altLang="en-US" sz="1200" dirty="0">
                <a:latin typeface="华文楷体" pitchFamily="2" charset="-122"/>
                <a:ea typeface="华文楷体" pitchFamily="2" charset="-122"/>
                <a:cs typeface="Times New Roman" pitchFamily="18" charset="0"/>
              </a:rPr>
              <a:t>年底，招商局资本共管理</a:t>
            </a:r>
            <a:r>
              <a:rPr lang="en-US" altLang="zh-CN" sz="1200" dirty="0">
                <a:latin typeface="华文楷体" pitchFamily="2" charset="-122"/>
                <a:ea typeface="华文楷体" pitchFamily="2" charset="-122"/>
                <a:cs typeface="Times New Roman" pitchFamily="18" charset="0"/>
              </a:rPr>
              <a:t>3</a:t>
            </a:r>
            <a:r>
              <a:rPr lang="zh-CN" altLang="en-US" sz="1200" dirty="0">
                <a:latin typeface="华文楷体" pitchFamily="2" charset="-122"/>
                <a:ea typeface="华文楷体" pitchFamily="2" charset="-122"/>
                <a:cs typeface="Times New Roman" pitchFamily="18" charset="0"/>
              </a:rPr>
              <a:t>支外币基金，</a:t>
            </a:r>
            <a:r>
              <a:rPr lang="en-US" altLang="zh-CN" sz="1200" dirty="0">
                <a:latin typeface="华文楷体" pitchFamily="2" charset="-122"/>
                <a:ea typeface="华文楷体" pitchFamily="2" charset="-122"/>
                <a:cs typeface="Times New Roman" pitchFamily="18" charset="0"/>
              </a:rPr>
              <a:t>5</a:t>
            </a:r>
            <a:r>
              <a:rPr lang="zh-CN" altLang="en-US" sz="1200" dirty="0">
                <a:latin typeface="华文楷体" pitchFamily="2" charset="-122"/>
                <a:ea typeface="华文楷体" pitchFamily="2" charset="-122"/>
                <a:cs typeface="Times New Roman" pitchFamily="18" charset="0"/>
              </a:rPr>
              <a:t>支人民币基金，含本部直接投资合计管理资金总规模约</a:t>
            </a:r>
            <a:r>
              <a:rPr lang="en-US" altLang="zh-CN" sz="1200" dirty="0">
                <a:latin typeface="华文楷体" pitchFamily="2" charset="-122"/>
                <a:ea typeface="华文楷体" pitchFamily="2" charset="-122"/>
                <a:cs typeface="Times New Roman" pitchFamily="18" charset="0"/>
              </a:rPr>
              <a:t>183</a:t>
            </a:r>
            <a:r>
              <a:rPr lang="zh-CN" altLang="en-US" sz="1200" dirty="0">
                <a:latin typeface="华文楷体" pitchFamily="2" charset="-122"/>
                <a:ea typeface="华文楷体" pitchFamily="2" charset="-122"/>
                <a:cs typeface="Times New Roman" pitchFamily="18" charset="0"/>
              </a:rPr>
              <a:t>亿</a:t>
            </a:r>
            <a:r>
              <a:rPr lang="zh-CN" altLang="en-US" sz="1200" dirty="0" smtClean="0">
                <a:latin typeface="华文楷体" pitchFamily="2" charset="-122"/>
                <a:ea typeface="华文楷体" pitchFamily="2" charset="-122"/>
                <a:cs typeface="Times New Roman" pitchFamily="18" charset="0"/>
              </a:rPr>
              <a:t>元。</a:t>
            </a:r>
            <a:endParaRPr lang="en-US" altLang="zh-CN" sz="1200" dirty="0" smtClean="0">
              <a:latin typeface="华文楷体" pitchFamily="2" charset="-122"/>
              <a:ea typeface="华文楷体" pitchFamily="2" charset="-122"/>
              <a:cs typeface="Times New Roman" pitchFamily="18" charset="0"/>
            </a:endParaRPr>
          </a:p>
          <a:p>
            <a:pPr marL="261938" indent="-261938" algn="just" eaLnBrk="0" hangingPunct="0">
              <a:lnSpc>
                <a:spcPct val="120000"/>
              </a:lnSpc>
              <a:spcBef>
                <a:spcPts val="600"/>
              </a:spcBef>
              <a:buFont typeface="Wingdings" pitchFamily="2" charset="2"/>
              <a:buChar char="p"/>
            </a:pPr>
            <a:r>
              <a:rPr lang="zh-CN" altLang="en-US" sz="1200" dirty="0" smtClean="0">
                <a:latin typeface="华文楷体" pitchFamily="2" charset="-122"/>
                <a:ea typeface="华文楷体" pitchFamily="2" charset="-122"/>
                <a:cs typeface="Times New Roman" pitchFamily="18" charset="0"/>
              </a:rPr>
              <a:t>先后招募</a:t>
            </a:r>
            <a:r>
              <a:rPr lang="en-US" altLang="zh-CN" sz="1200" dirty="0" smtClean="0">
                <a:latin typeface="华文楷体" pitchFamily="2" charset="-122"/>
                <a:ea typeface="华文楷体" pitchFamily="2" charset="-122"/>
                <a:cs typeface="Times New Roman" pitchFamily="18" charset="0"/>
              </a:rPr>
              <a:t>100</a:t>
            </a:r>
            <a:r>
              <a:rPr lang="zh-CN" altLang="en-US" sz="1200" dirty="0" smtClean="0">
                <a:latin typeface="华文楷体" pitchFamily="2" charset="-122"/>
                <a:ea typeface="华文楷体" pitchFamily="2" charset="-122"/>
                <a:cs typeface="Times New Roman" pitchFamily="18" charset="0"/>
              </a:rPr>
              <a:t>多名具有跨国大型投资、专业机构从业经历的专业人士，打造出一支国内最具跨国运作能力和经验的精英团队。凭借招商局集团的央企背景及团队的资源和人脉，使招商局资本具备全球化的资源配置和整合能力。</a:t>
            </a:r>
            <a:endParaRPr lang="en-US" altLang="zh-CN" sz="1200" dirty="0" smtClean="0">
              <a:latin typeface="华文楷体" pitchFamily="2" charset="-122"/>
              <a:ea typeface="华文楷体" pitchFamily="2" charset="-122"/>
              <a:cs typeface="Times New Roman" pitchFamily="18" charset="0"/>
            </a:endParaRPr>
          </a:p>
          <a:p>
            <a:pPr marL="261938" indent="-261938" algn="just" eaLnBrk="0" hangingPunct="0">
              <a:lnSpc>
                <a:spcPct val="120000"/>
              </a:lnSpc>
              <a:spcBef>
                <a:spcPts val="600"/>
              </a:spcBef>
              <a:buFont typeface="Wingdings" pitchFamily="2" charset="2"/>
              <a:buChar char="p"/>
            </a:pPr>
            <a:r>
              <a:rPr lang="zh-CN" altLang="en-US" sz="1200" b="1" dirty="0" smtClean="0">
                <a:solidFill>
                  <a:srgbClr val="C00000"/>
                </a:solidFill>
                <a:latin typeface="华文楷体" pitchFamily="2" charset="-122"/>
                <a:ea typeface="华文楷体" pitchFamily="2" charset="-122"/>
              </a:rPr>
              <a:t>招商资本</a:t>
            </a:r>
            <a:r>
              <a:rPr lang="en-US" altLang="zh-CN" sz="1200" b="1" dirty="0" smtClean="0">
                <a:solidFill>
                  <a:srgbClr val="C00000"/>
                </a:solidFill>
                <a:latin typeface="华文楷体" pitchFamily="2" charset="-122"/>
                <a:ea typeface="华文楷体" pitchFamily="2" charset="-122"/>
              </a:rPr>
              <a:t>2014</a:t>
            </a:r>
            <a:r>
              <a:rPr lang="zh-CN" altLang="en-US" sz="1200" b="1" dirty="0" smtClean="0">
                <a:solidFill>
                  <a:srgbClr val="C00000"/>
                </a:solidFill>
                <a:latin typeface="华文楷体" pitchFamily="2" charset="-122"/>
                <a:ea typeface="华文楷体" pitchFamily="2" charset="-122"/>
              </a:rPr>
              <a:t>年实现营业收入</a:t>
            </a:r>
            <a:r>
              <a:rPr lang="en-US" altLang="zh-CN" sz="1200" b="1" dirty="0" smtClean="0">
                <a:solidFill>
                  <a:srgbClr val="C00000"/>
                </a:solidFill>
                <a:latin typeface="华文楷体" pitchFamily="2" charset="-122"/>
                <a:ea typeface="华文楷体" pitchFamily="2" charset="-122"/>
              </a:rPr>
              <a:t>2.38</a:t>
            </a:r>
            <a:r>
              <a:rPr lang="zh-CN" altLang="en-US" sz="1200" b="1" dirty="0" smtClean="0">
                <a:solidFill>
                  <a:srgbClr val="C00000"/>
                </a:solidFill>
                <a:latin typeface="华文楷体" pitchFamily="2" charset="-122"/>
                <a:ea typeface="华文楷体" pitchFamily="2" charset="-122"/>
              </a:rPr>
              <a:t>亿元、利润总额</a:t>
            </a:r>
            <a:r>
              <a:rPr lang="en-US" altLang="zh-CN" sz="1200" b="1" dirty="0" smtClean="0">
                <a:solidFill>
                  <a:srgbClr val="C00000"/>
                </a:solidFill>
                <a:latin typeface="华文楷体" pitchFamily="2" charset="-122"/>
                <a:ea typeface="华文楷体" pitchFamily="2" charset="-122"/>
              </a:rPr>
              <a:t>1.15</a:t>
            </a:r>
            <a:r>
              <a:rPr lang="zh-CN" altLang="en-US" sz="1200" b="1" dirty="0" smtClean="0">
                <a:solidFill>
                  <a:srgbClr val="C00000"/>
                </a:solidFill>
                <a:latin typeface="华文楷体" pitchFamily="2" charset="-122"/>
                <a:ea typeface="华文楷体" pitchFamily="2" charset="-122"/>
              </a:rPr>
              <a:t>亿元，</a:t>
            </a:r>
            <a:r>
              <a:rPr lang="en-US" altLang="zh-CN" sz="1200" b="1" dirty="0" smtClean="0">
                <a:solidFill>
                  <a:srgbClr val="C00000"/>
                </a:solidFill>
                <a:latin typeface="华文楷体" pitchFamily="2" charset="-122"/>
                <a:ea typeface="华文楷体" pitchFamily="2" charset="-122"/>
              </a:rPr>
              <a:t>2015</a:t>
            </a:r>
            <a:r>
              <a:rPr lang="zh-CN" altLang="en-US" sz="1200" b="1" dirty="0" smtClean="0">
                <a:solidFill>
                  <a:srgbClr val="C00000"/>
                </a:solidFill>
                <a:latin typeface="华文楷体" pitchFamily="2" charset="-122"/>
                <a:ea typeface="华文楷体" pitchFamily="2" charset="-122"/>
              </a:rPr>
              <a:t>年上半年实现营业收入</a:t>
            </a:r>
            <a:r>
              <a:rPr lang="en-US" altLang="zh-CN" sz="1200" b="1" dirty="0" smtClean="0">
                <a:solidFill>
                  <a:srgbClr val="C00000"/>
                </a:solidFill>
                <a:latin typeface="华文楷体" pitchFamily="2" charset="-122"/>
                <a:ea typeface="华文楷体" pitchFamily="2" charset="-122"/>
              </a:rPr>
              <a:t>1</a:t>
            </a:r>
            <a:r>
              <a:rPr lang="zh-CN" altLang="en-US" sz="1200" b="1" dirty="0" smtClean="0">
                <a:solidFill>
                  <a:srgbClr val="C00000"/>
                </a:solidFill>
                <a:latin typeface="华文楷体" pitchFamily="2" charset="-122"/>
                <a:ea typeface="华文楷体" pitchFamily="2" charset="-122"/>
              </a:rPr>
              <a:t>亿元，同比增长</a:t>
            </a:r>
            <a:r>
              <a:rPr lang="en-US" altLang="zh-CN" sz="1200" b="1" dirty="0" smtClean="0">
                <a:solidFill>
                  <a:srgbClr val="C00000"/>
                </a:solidFill>
                <a:latin typeface="华文楷体" pitchFamily="2" charset="-122"/>
                <a:ea typeface="华文楷体" pitchFamily="2" charset="-122"/>
              </a:rPr>
              <a:t>32.3%</a:t>
            </a:r>
            <a:r>
              <a:rPr lang="zh-CN" altLang="en-US" sz="1200" b="1" dirty="0" smtClean="0">
                <a:solidFill>
                  <a:srgbClr val="C00000"/>
                </a:solidFill>
                <a:latin typeface="华文楷体" pitchFamily="2" charset="-122"/>
                <a:ea typeface="华文楷体" pitchFamily="2" charset="-122"/>
              </a:rPr>
              <a:t>、利润总额</a:t>
            </a:r>
            <a:r>
              <a:rPr lang="en-US" altLang="zh-CN" sz="1200" b="1" dirty="0" smtClean="0">
                <a:solidFill>
                  <a:srgbClr val="C00000"/>
                </a:solidFill>
                <a:latin typeface="华文楷体" pitchFamily="2" charset="-122"/>
                <a:ea typeface="华文楷体" pitchFamily="2" charset="-122"/>
              </a:rPr>
              <a:t>0.54</a:t>
            </a:r>
            <a:r>
              <a:rPr lang="zh-CN" altLang="en-US" sz="1200" b="1" dirty="0" smtClean="0">
                <a:solidFill>
                  <a:srgbClr val="C00000"/>
                </a:solidFill>
                <a:latin typeface="华文楷体" pitchFamily="2" charset="-122"/>
                <a:ea typeface="华文楷体" pitchFamily="2" charset="-122"/>
              </a:rPr>
              <a:t>亿元，同比增长</a:t>
            </a:r>
            <a:r>
              <a:rPr lang="en-US" altLang="zh-CN" sz="1200" b="1" dirty="0" smtClean="0">
                <a:solidFill>
                  <a:srgbClr val="C00000"/>
                </a:solidFill>
                <a:latin typeface="华文楷体" pitchFamily="2" charset="-122"/>
                <a:ea typeface="华文楷体" pitchFamily="2" charset="-122"/>
              </a:rPr>
              <a:t>602.9%</a:t>
            </a:r>
            <a:r>
              <a:rPr lang="zh-CN" altLang="en-US" sz="1200" b="1" dirty="0" smtClean="0">
                <a:solidFill>
                  <a:srgbClr val="C00000"/>
                </a:solidFill>
                <a:latin typeface="华文楷体" pitchFamily="2" charset="-122"/>
                <a:ea typeface="华文楷体" pitchFamily="2" charset="-122"/>
              </a:rPr>
              <a:t>。</a:t>
            </a:r>
            <a:endParaRPr lang="zh-TW" altLang="zh-CN" sz="1200" b="1" dirty="0" smtClean="0">
              <a:solidFill>
                <a:srgbClr val="C00000"/>
              </a:solidFill>
              <a:latin typeface="华文楷体" pitchFamily="2" charset="-122"/>
              <a:ea typeface="华文楷体" pitchFamily="2" charset="-122"/>
              <a:cs typeface="Times New Roman" pitchFamily="18" charset="0"/>
            </a:endParaRPr>
          </a:p>
        </p:txBody>
      </p:sp>
      <p:sp>
        <p:nvSpPr>
          <p:cNvPr id="9" name="矩形 8"/>
          <p:cNvSpPr/>
          <p:nvPr/>
        </p:nvSpPr>
        <p:spPr>
          <a:xfrm>
            <a:off x="6695876" y="6588880"/>
            <a:ext cx="2031325"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4057413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790989157"/>
              </p:ext>
            </p:extLst>
          </p:nvPr>
        </p:nvGraphicFramePr>
        <p:xfrm>
          <a:off x="508273" y="1491771"/>
          <a:ext cx="8132716" cy="4822320"/>
        </p:xfrm>
        <a:graphic>
          <a:graphicData uri="http://schemas.openxmlformats.org/drawingml/2006/table">
            <a:tbl>
              <a:tblPr firstRow="1" bandRow="1">
                <a:tableStyleId>{5C22544A-7EE6-4342-B048-85BDC9FD1C3A}</a:tableStyleId>
              </a:tblPr>
              <a:tblGrid>
                <a:gridCol w="2068830"/>
                <a:gridCol w="1354564"/>
                <a:gridCol w="1569774"/>
                <a:gridCol w="1569774"/>
                <a:gridCol w="1569774"/>
              </a:tblGrid>
              <a:tr h="35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i="0" u="none" strike="noStrike" dirty="0" smtClean="0">
                          <a:solidFill>
                            <a:schemeClr val="bg1"/>
                          </a:solidFill>
                          <a:effectLst/>
                          <a:latin typeface="华文楷体" pitchFamily="2" charset="-122"/>
                          <a:ea typeface="华文楷体" pitchFamily="2" charset="-122"/>
                          <a:cs typeface="Times New Roman" panose="02020603050405020304" pitchFamily="18" charset="0"/>
                        </a:rPr>
                        <a:t>合并层级（亿元）</a:t>
                      </a: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i="0" u="none" strike="noStrike" dirty="0" smtClean="0">
                          <a:solidFill>
                            <a:schemeClr val="bg1"/>
                          </a:solidFill>
                          <a:effectLst/>
                          <a:latin typeface="华文楷体" pitchFamily="2" charset="-122"/>
                          <a:ea typeface="华文楷体" pitchFamily="2" charset="-122"/>
                          <a:cs typeface="Times New Roman" panose="02020603050405020304" pitchFamily="18" charset="0"/>
                        </a:rPr>
                        <a:t>招商局轮船股份有限公司（合并）</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800" b="1" i="0" u="none" strike="noStrike" dirty="0" smtClean="0">
                        <a:solidFill>
                          <a:schemeClr val="bg1"/>
                        </a:solidFill>
                        <a:effectLst/>
                        <a:latin typeface="Times New Roman" panose="02020603050405020304" pitchFamily="18" charset="0"/>
                        <a:cs typeface="Times New Roman" panose="02020603050405020304" pitchFamily="18"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800" b="1" i="0" u="none" strike="noStrike" dirty="0" smtClean="0">
                        <a:solidFill>
                          <a:schemeClr val="bg1"/>
                        </a:solidFill>
                        <a:effectLst/>
                        <a:latin typeface="Times New Roman" panose="02020603050405020304" pitchFamily="18" charset="0"/>
                        <a:cs typeface="Times New Roman" panose="02020603050405020304" pitchFamily="18" charset="0"/>
                      </a:endParaRPr>
                    </a:p>
                  </a:txBody>
                  <a:tcPr/>
                </a:tc>
                <a:tc hMerge="1">
                  <a:txBody>
                    <a:bodyPr/>
                    <a:lstStyle/>
                    <a:p>
                      <a:endParaRPr lang="zh-CN" altLang="en-US" dirty="0"/>
                    </a:p>
                  </a:txBody>
                  <a:tcPr/>
                </a:tc>
              </a:tr>
              <a:tr h="351967">
                <a:tc>
                  <a:txBody>
                    <a:bodyPr/>
                    <a:lstStyle/>
                    <a:p>
                      <a:r>
                        <a:rPr lang="zh-CN" altLang="en-US" b="1" dirty="0" smtClean="0">
                          <a:latin typeface="华文楷体" pitchFamily="2" charset="-122"/>
                          <a:ea typeface="华文楷体" pitchFamily="2" charset="-122"/>
                          <a:cs typeface="Times New Roman" panose="02020603050405020304" pitchFamily="18" charset="0"/>
                        </a:rPr>
                        <a:t>项目</a:t>
                      </a:r>
                      <a:endParaRPr lang="zh-CN" altLang="en-US" b="1" dirty="0">
                        <a:latin typeface="华文楷体" pitchFamily="2" charset="-122"/>
                        <a:ea typeface="华文楷体" pitchFamily="2" charset="-122"/>
                        <a:cs typeface="Times New Roman" panose="02020603050405020304" pitchFamily="18" charset="0"/>
                      </a:endParaRPr>
                    </a:p>
                  </a:txBody>
                  <a:tcPr/>
                </a:tc>
                <a:tc>
                  <a:txBody>
                    <a:bodyPr/>
                    <a:lstStyle/>
                    <a:p>
                      <a:pPr algn="ctr"/>
                      <a:r>
                        <a:rPr lang="en-US" altLang="zh-CN" b="1" dirty="0" smtClean="0">
                          <a:latin typeface="华文楷体" pitchFamily="2" charset="-122"/>
                          <a:ea typeface="华文楷体" pitchFamily="2" charset="-122"/>
                          <a:cs typeface="Times New Roman" panose="02020603050405020304" pitchFamily="18" charset="0"/>
                        </a:rPr>
                        <a:t>2012</a:t>
                      </a:r>
                      <a:r>
                        <a:rPr lang="zh-CN" altLang="en-US" b="1" dirty="0" smtClean="0">
                          <a:latin typeface="华文楷体" pitchFamily="2" charset="-122"/>
                          <a:ea typeface="华文楷体" pitchFamily="2" charset="-122"/>
                          <a:cs typeface="Times New Roman" panose="02020603050405020304" pitchFamily="18" charset="0"/>
                        </a:rPr>
                        <a:t>年</a:t>
                      </a:r>
                      <a:endParaRPr lang="zh-CN" altLang="en-US" b="1" dirty="0">
                        <a:latin typeface="华文楷体" pitchFamily="2" charset="-122"/>
                        <a:ea typeface="华文楷体" pitchFamily="2" charset="-122"/>
                        <a:cs typeface="Times New Roman" panose="02020603050405020304" pitchFamily="18" charset="0"/>
                      </a:endParaRPr>
                    </a:p>
                  </a:txBody>
                  <a:tcPr/>
                </a:tc>
                <a:tc>
                  <a:txBody>
                    <a:bodyPr/>
                    <a:lstStyle/>
                    <a:p>
                      <a:pPr algn="ctr"/>
                      <a:r>
                        <a:rPr lang="en-US" altLang="zh-CN" b="1" dirty="0" smtClean="0">
                          <a:latin typeface="华文楷体" pitchFamily="2" charset="-122"/>
                          <a:ea typeface="华文楷体" pitchFamily="2" charset="-122"/>
                          <a:cs typeface="Times New Roman" panose="02020603050405020304" pitchFamily="18" charset="0"/>
                        </a:rPr>
                        <a:t>2013</a:t>
                      </a:r>
                      <a:r>
                        <a:rPr lang="zh-CN" altLang="en-US" b="1" dirty="0" smtClean="0">
                          <a:latin typeface="华文楷体" pitchFamily="2" charset="-122"/>
                          <a:ea typeface="华文楷体" pitchFamily="2" charset="-122"/>
                          <a:cs typeface="Times New Roman" panose="02020603050405020304" pitchFamily="18" charset="0"/>
                        </a:rPr>
                        <a:t>年</a:t>
                      </a:r>
                      <a:endParaRPr lang="zh-CN" altLang="en-US" b="1" dirty="0">
                        <a:latin typeface="华文楷体" pitchFamily="2" charset="-122"/>
                        <a:ea typeface="华文楷体" pitchFamily="2" charset="-122"/>
                        <a:cs typeface="Times New Roman" panose="02020603050405020304" pitchFamily="18" charset="0"/>
                      </a:endParaRPr>
                    </a:p>
                  </a:txBody>
                  <a:tcPr/>
                </a:tc>
                <a:tc>
                  <a:txBody>
                    <a:bodyPr/>
                    <a:lstStyle/>
                    <a:p>
                      <a:pPr algn="ctr"/>
                      <a:r>
                        <a:rPr lang="en-US" altLang="zh-CN" b="1" dirty="0" smtClean="0">
                          <a:latin typeface="华文楷体" pitchFamily="2" charset="-122"/>
                          <a:ea typeface="华文楷体" pitchFamily="2" charset="-122"/>
                          <a:cs typeface="Times New Roman" panose="02020603050405020304" pitchFamily="18" charset="0"/>
                        </a:rPr>
                        <a:t>2014</a:t>
                      </a:r>
                      <a:r>
                        <a:rPr lang="zh-CN" altLang="en-US" b="1" dirty="0" smtClean="0">
                          <a:latin typeface="华文楷体" pitchFamily="2" charset="-122"/>
                          <a:ea typeface="华文楷体" pitchFamily="2" charset="-122"/>
                          <a:cs typeface="Times New Roman" panose="02020603050405020304" pitchFamily="18" charset="0"/>
                        </a:rPr>
                        <a:t>年</a:t>
                      </a:r>
                      <a:endParaRPr lang="zh-CN" altLang="en-US" b="1" dirty="0">
                        <a:latin typeface="华文楷体" pitchFamily="2" charset="-122"/>
                        <a:ea typeface="华文楷体" pitchFamily="2" charset="-122"/>
                        <a:cs typeface="Times New Roman" panose="02020603050405020304" pitchFamily="18" charset="0"/>
                      </a:endParaRPr>
                    </a:p>
                  </a:txBody>
                  <a:tcPr/>
                </a:tc>
                <a:tc>
                  <a:txBody>
                    <a:bodyPr/>
                    <a:lstStyle/>
                    <a:p>
                      <a:pPr algn="ctr"/>
                      <a:r>
                        <a:rPr lang="en-US" altLang="zh-CN" b="1" dirty="0" smtClean="0">
                          <a:latin typeface="华文楷体" pitchFamily="2" charset="-122"/>
                          <a:ea typeface="华文楷体" pitchFamily="2" charset="-122"/>
                          <a:cs typeface="Times New Roman" panose="02020603050405020304" pitchFamily="18" charset="0"/>
                        </a:rPr>
                        <a:t>2015</a:t>
                      </a:r>
                      <a:r>
                        <a:rPr lang="zh-CN" altLang="en-US" b="1" dirty="0" smtClean="0">
                          <a:latin typeface="华文楷体" pitchFamily="2" charset="-122"/>
                          <a:ea typeface="华文楷体" pitchFamily="2" charset="-122"/>
                          <a:cs typeface="Times New Roman" panose="02020603050405020304" pitchFamily="18" charset="0"/>
                        </a:rPr>
                        <a:t>年上半年</a:t>
                      </a:r>
                      <a:endParaRPr lang="zh-CN" altLang="en-US" b="1" dirty="0">
                        <a:latin typeface="华文楷体" pitchFamily="2" charset="-122"/>
                        <a:ea typeface="华文楷体" pitchFamily="2" charset="-122"/>
                        <a:cs typeface="Times New Roman" panose="02020603050405020304" pitchFamily="18" charset="0"/>
                      </a:endParaRPr>
                    </a:p>
                  </a:txBody>
                  <a:tcP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总资产</a:t>
                      </a:r>
                    </a:p>
                  </a:txBody>
                  <a:tcPr marL="9525" marR="9525" marT="9525" marB="0" anchor="ctr"/>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2,276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2,573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4,091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5,910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有息债务</a:t>
                      </a:r>
                    </a:p>
                  </a:txBody>
                  <a:tcPr marL="9525" marR="9525" marT="9525" marB="0" anchor="ctr"/>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433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653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745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1,273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r>
              <a:tr h="255675">
                <a:tc>
                  <a:txBody>
                    <a:bodyPr/>
                    <a:lstStyle/>
                    <a:p>
                      <a:pPr algn="l" fontAlgn="ctr"/>
                      <a:r>
                        <a:rPr lang="zh-CN" altLang="en-US" sz="1600" b="1" i="0" u="none" strike="noStrike" dirty="0" smtClean="0">
                          <a:solidFill>
                            <a:srgbClr val="000000"/>
                          </a:solidFill>
                          <a:effectLst/>
                          <a:latin typeface="华文楷体" pitchFamily="2" charset="-122"/>
                          <a:ea typeface="华文楷体" pitchFamily="2" charset="-122"/>
                          <a:cs typeface="Times New Roman" panose="02020603050405020304" pitchFamily="18" charset="0"/>
                        </a:rPr>
                        <a:t>有息债务率</a:t>
                      </a:r>
                      <a:endPar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b"/>
                      <a:r>
                        <a:rPr lang="en-US" altLang="zh-CN" sz="1600" b="0" i="0" u="none" strike="noStrike" dirty="0">
                          <a:solidFill>
                            <a:schemeClr val="tx1"/>
                          </a:solidFill>
                          <a:effectLst/>
                          <a:latin typeface="华文楷体" pitchFamily="2" charset="-122"/>
                          <a:ea typeface="华文楷体" pitchFamily="2" charset="-122"/>
                        </a:rPr>
                        <a:t>27.0%</a:t>
                      </a:r>
                    </a:p>
                  </a:txBody>
                  <a:tcPr marL="9525" marR="9525" marT="9525" marB="0" anchor="b"/>
                </a:tc>
                <a:tc>
                  <a:txBody>
                    <a:bodyPr/>
                    <a:lstStyle/>
                    <a:p>
                      <a:pPr algn="r" fontAlgn="b"/>
                      <a:r>
                        <a:rPr lang="en-US" altLang="zh-CN" sz="1600" b="0" i="0" u="none" strike="noStrike" dirty="0">
                          <a:solidFill>
                            <a:schemeClr val="tx1"/>
                          </a:solidFill>
                          <a:effectLst/>
                          <a:latin typeface="华文楷体" pitchFamily="2" charset="-122"/>
                          <a:ea typeface="华文楷体" pitchFamily="2" charset="-122"/>
                        </a:rPr>
                        <a:t>33.2%</a:t>
                      </a:r>
                    </a:p>
                  </a:txBody>
                  <a:tcPr marL="9525" marR="9525" marT="9525" marB="0" anchor="b"/>
                </a:tc>
                <a:tc>
                  <a:txBody>
                    <a:bodyPr/>
                    <a:lstStyle/>
                    <a:p>
                      <a:pPr algn="r" fontAlgn="ctr"/>
                      <a:r>
                        <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rPr>
                        <a:t>29.7%</a:t>
                      </a:r>
                    </a:p>
                  </a:txBody>
                  <a:tcPr marL="9525" marR="9525" marT="9525" marB="0" anchor="ctr"/>
                </a:tc>
                <a:tc>
                  <a:txBody>
                    <a:bodyPr/>
                    <a:lstStyle/>
                    <a:p>
                      <a:pPr algn="r" fontAlgn="ctr"/>
                      <a:r>
                        <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rPr>
                        <a:t>39.9%</a:t>
                      </a:r>
                    </a:p>
                  </a:txBody>
                  <a:tcPr marL="9525" marR="9525" marT="9525" marB="0" anchor="ct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总负债</a:t>
                      </a:r>
                    </a:p>
                  </a:txBody>
                  <a:tcPr marL="9525" marR="9525" marT="9525" marB="0" anchor="ctr"/>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1,101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1,258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2,331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3,989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净资产</a:t>
                      </a:r>
                    </a:p>
                  </a:txBody>
                  <a:tcPr marL="9525" marR="9525" marT="9525" marB="0" anchor="ctr"/>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1,175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1,315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1,760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1,920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母公司净资产</a:t>
                      </a:r>
                    </a:p>
                  </a:txBody>
                  <a:tcPr marL="9525" marR="9525" marT="9525" marB="0" anchor="ctr"/>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731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836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948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1,052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资产负债率</a:t>
                      </a:r>
                    </a:p>
                  </a:txBody>
                  <a:tcPr marL="9525" marR="9525" marT="9525" marB="0" anchor="ctr"/>
                </a:tc>
                <a:tc>
                  <a:txBody>
                    <a:bodyPr/>
                    <a:lstStyle/>
                    <a:p>
                      <a:pPr algn="r" fontAlgn="b"/>
                      <a:r>
                        <a:rPr lang="en-US" altLang="zh-CN" sz="1600" b="0" i="0" u="none" strike="noStrike" dirty="0">
                          <a:solidFill>
                            <a:schemeClr val="tx1"/>
                          </a:solidFill>
                          <a:effectLst/>
                          <a:latin typeface="华文楷体" pitchFamily="2" charset="-122"/>
                          <a:ea typeface="华文楷体" pitchFamily="2" charset="-122"/>
                        </a:rPr>
                        <a:t>48.4%</a:t>
                      </a:r>
                    </a:p>
                  </a:txBody>
                  <a:tcPr marL="9525" marR="9525" marT="9525" marB="0" anchor="b"/>
                </a:tc>
                <a:tc>
                  <a:txBody>
                    <a:bodyPr/>
                    <a:lstStyle/>
                    <a:p>
                      <a:pPr algn="r" fontAlgn="b"/>
                      <a:r>
                        <a:rPr lang="en-US" altLang="zh-CN" sz="1600" b="0" i="0" u="none" strike="noStrike" dirty="0">
                          <a:solidFill>
                            <a:schemeClr val="tx1"/>
                          </a:solidFill>
                          <a:effectLst/>
                          <a:latin typeface="华文楷体" pitchFamily="2" charset="-122"/>
                          <a:ea typeface="华文楷体" pitchFamily="2" charset="-122"/>
                        </a:rPr>
                        <a:t>48.9%</a:t>
                      </a:r>
                    </a:p>
                  </a:txBody>
                  <a:tcPr marL="9525" marR="9525" marT="9525" marB="0" anchor="b"/>
                </a:tc>
                <a:tc>
                  <a:txBody>
                    <a:bodyPr/>
                    <a:lstStyle/>
                    <a:p>
                      <a:pPr algn="r" fontAlgn="ctr"/>
                      <a:r>
                        <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rPr>
                        <a:t>57.0%</a:t>
                      </a:r>
                    </a:p>
                  </a:txBody>
                  <a:tcPr marL="9525" marR="9525" marT="9525" marB="0" anchor="ctr"/>
                </a:tc>
                <a:tc>
                  <a:txBody>
                    <a:bodyPr/>
                    <a:lstStyle/>
                    <a:p>
                      <a:pPr algn="r" fontAlgn="ctr"/>
                      <a:r>
                        <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rPr>
                        <a:t>67.5%</a:t>
                      </a:r>
                    </a:p>
                  </a:txBody>
                  <a:tcPr marL="9525" marR="9525" marT="9525" marB="0" anchor="ct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　</a:t>
                      </a:r>
                    </a:p>
                  </a:txBody>
                  <a:tcPr marL="9525" marR="9525" marT="9525" marB="0" anchor="ctr"/>
                </a:tc>
                <a:tc>
                  <a:txBody>
                    <a:bodyPr/>
                    <a:lstStyle/>
                    <a:p>
                      <a:pPr algn="r" fontAlgn="ctr"/>
                      <a:endParaRPr lang="zh-CN" altLang="en-US"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ctr"/>
                      <a:endParaRPr lang="zh-CN" altLang="en-US"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ctr"/>
                      <a:r>
                        <a:rPr lang="zh-CN" altLang="en-US" sz="1600" b="0" i="0" u="none" strike="noStrike" dirty="0">
                          <a:solidFill>
                            <a:schemeClr val="tx1"/>
                          </a:solidFill>
                          <a:effectLst/>
                          <a:latin typeface="华文楷体" pitchFamily="2" charset="-122"/>
                          <a:ea typeface="华文楷体" pitchFamily="2" charset="-122"/>
                          <a:cs typeface="Times New Roman" panose="02020603050405020304" pitchFamily="18" charset="0"/>
                        </a:rPr>
                        <a:t>　</a:t>
                      </a:r>
                    </a:p>
                  </a:txBody>
                  <a:tcPr marL="9525" marR="9525" marT="9525" marB="0" anchor="ctr"/>
                </a:tc>
                <a:tc>
                  <a:txBody>
                    <a:bodyPr/>
                    <a:lstStyle/>
                    <a:p>
                      <a:pPr algn="r" fontAlgn="ctr"/>
                      <a:r>
                        <a:rPr lang="zh-CN" altLang="en-US" sz="1600" b="0" i="0" u="none" strike="noStrike" dirty="0">
                          <a:solidFill>
                            <a:schemeClr val="tx1"/>
                          </a:solidFill>
                          <a:effectLst/>
                          <a:latin typeface="华文楷体" pitchFamily="2" charset="-122"/>
                          <a:ea typeface="华文楷体" pitchFamily="2" charset="-122"/>
                          <a:cs typeface="Times New Roman" panose="02020603050405020304" pitchFamily="18" charset="0"/>
                        </a:rPr>
                        <a:t>　</a:t>
                      </a:r>
                    </a:p>
                  </a:txBody>
                  <a:tcPr marL="9525" marR="9525" marT="9525" marB="0" anchor="ct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营业收入</a:t>
                      </a:r>
                    </a:p>
                  </a:txBody>
                  <a:tcPr marL="9525" marR="9525" marT="9525" marB="0" anchor="ctr"/>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252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246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352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302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营业成本及税金</a:t>
                      </a:r>
                    </a:p>
                  </a:txBody>
                  <a:tcPr marL="9525" marR="9525" marT="9525" marB="0" anchor="ctr"/>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169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159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219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185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营业毛利</a:t>
                      </a:r>
                    </a:p>
                  </a:txBody>
                  <a:tcPr marL="9525" marR="9525" marT="9525" marB="0" anchor="ctr"/>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83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87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133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117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投资收益</a:t>
                      </a:r>
                    </a:p>
                  </a:txBody>
                  <a:tcPr marL="9525" marR="9525" marT="9525" marB="0" anchor="ctr"/>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139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139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165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104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利润总额</a:t>
                      </a:r>
                    </a:p>
                  </a:txBody>
                  <a:tcPr marL="9525" marR="9525" marT="9525" marB="0" anchor="ctr"/>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165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144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208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176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净利润</a:t>
                      </a:r>
                    </a:p>
                  </a:txBody>
                  <a:tcPr marL="9525" marR="9525" marT="9525" marB="0" anchor="ctr"/>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141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131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187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156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母公司净利润</a:t>
                      </a:r>
                    </a:p>
                  </a:txBody>
                  <a:tcPr marL="9525" marR="9525" marT="9525" marB="0" anchor="ctr"/>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104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b"/>
                      <a:r>
                        <a:rPr lang="en-US" altLang="zh-CN" sz="1600" b="0" i="0" u="none" strike="noStrike" dirty="0" smtClean="0">
                          <a:solidFill>
                            <a:schemeClr val="tx1"/>
                          </a:solidFill>
                          <a:effectLst/>
                          <a:latin typeface="华文楷体" pitchFamily="2" charset="-122"/>
                          <a:ea typeface="华文楷体" pitchFamily="2" charset="-122"/>
                        </a:rPr>
                        <a:t>110 </a:t>
                      </a:r>
                      <a:endParaRPr lang="en-US" altLang="zh-CN" sz="1600" b="0" i="0" u="none" strike="noStrike" dirty="0">
                        <a:solidFill>
                          <a:schemeClr val="tx1"/>
                        </a:solidFill>
                        <a:effectLst/>
                        <a:latin typeface="华文楷体" pitchFamily="2" charset="-122"/>
                        <a:ea typeface="华文楷体" pitchFamily="2" charset="-122"/>
                      </a:endParaRPr>
                    </a:p>
                  </a:txBody>
                  <a:tcPr marL="9525" marR="9525" marT="9525" marB="0" anchor="b"/>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140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c>
                  <a:txBody>
                    <a:bodyPr/>
                    <a:lstStyle/>
                    <a:p>
                      <a:pPr algn="r" fontAlgn="ctr"/>
                      <a:r>
                        <a:rPr lang="en-US" altLang="zh-CN" sz="1600" b="0" i="0" u="none" strike="noStrike" dirty="0" smtClean="0">
                          <a:solidFill>
                            <a:schemeClr val="tx1"/>
                          </a:solidFill>
                          <a:effectLst/>
                          <a:latin typeface="华文楷体" pitchFamily="2" charset="-122"/>
                          <a:ea typeface="华文楷体" pitchFamily="2" charset="-122"/>
                          <a:cs typeface="Times New Roman" panose="02020603050405020304" pitchFamily="18" charset="0"/>
                        </a:rPr>
                        <a:t>97 </a:t>
                      </a:r>
                      <a:endPar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endParaRPr>
                    </a:p>
                  </a:txBody>
                  <a:tcPr marL="9525" marR="9525" marT="9525" marB="0" anchor="ctr"/>
                </a:tc>
              </a:tr>
              <a:tr h="255675">
                <a:tc>
                  <a:txBody>
                    <a:bodyPr/>
                    <a:lstStyle/>
                    <a:p>
                      <a:pPr algn="l" fontAlgn="ctr"/>
                      <a:r>
                        <a:rPr lang="zh-CN" altLang="en-US" sz="1600" b="1" i="0" u="none" strike="noStrike" dirty="0">
                          <a:solidFill>
                            <a:srgbClr val="000000"/>
                          </a:solidFill>
                          <a:effectLst/>
                          <a:latin typeface="华文楷体" pitchFamily="2" charset="-122"/>
                          <a:ea typeface="华文楷体" pitchFamily="2" charset="-122"/>
                          <a:cs typeface="Times New Roman" panose="02020603050405020304" pitchFamily="18" charset="0"/>
                        </a:rPr>
                        <a:t>毛利率</a:t>
                      </a:r>
                    </a:p>
                  </a:txBody>
                  <a:tcPr marL="9525" marR="9525" marT="9525" marB="0" anchor="ctr"/>
                </a:tc>
                <a:tc>
                  <a:txBody>
                    <a:bodyPr/>
                    <a:lstStyle/>
                    <a:p>
                      <a:pPr algn="r" fontAlgn="b"/>
                      <a:r>
                        <a:rPr lang="en-US" altLang="zh-CN" sz="1600" b="0" i="0" u="none" strike="noStrike" dirty="0">
                          <a:solidFill>
                            <a:schemeClr val="tx1"/>
                          </a:solidFill>
                          <a:effectLst/>
                          <a:latin typeface="华文楷体" pitchFamily="2" charset="-122"/>
                          <a:ea typeface="华文楷体" pitchFamily="2" charset="-122"/>
                        </a:rPr>
                        <a:t>32.9%</a:t>
                      </a:r>
                    </a:p>
                  </a:txBody>
                  <a:tcPr marL="9525" marR="9525" marT="9525" marB="0" anchor="b"/>
                </a:tc>
                <a:tc>
                  <a:txBody>
                    <a:bodyPr/>
                    <a:lstStyle/>
                    <a:p>
                      <a:pPr algn="r" fontAlgn="b"/>
                      <a:r>
                        <a:rPr lang="en-US" altLang="zh-CN" sz="1600" b="0" i="0" u="none" strike="noStrike" dirty="0">
                          <a:solidFill>
                            <a:schemeClr val="tx1"/>
                          </a:solidFill>
                          <a:effectLst/>
                          <a:latin typeface="华文楷体" pitchFamily="2" charset="-122"/>
                          <a:ea typeface="华文楷体" pitchFamily="2" charset="-122"/>
                        </a:rPr>
                        <a:t>35.4%</a:t>
                      </a:r>
                    </a:p>
                  </a:txBody>
                  <a:tcPr marL="9525" marR="9525" marT="9525" marB="0" anchor="b"/>
                </a:tc>
                <a:tc>
                  <a:txBody>
                    <a:bodyPr/>
                    <a:lstStyle/>
                    <a:p>
                      <a:pPr algn="r" fontAlgn="ctr"/>
                      <a:r>
                        <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rPr>
                        <a:t>37.8%</a:t>
                      </a:r>
                    </a:p>
                  </a:txBody>
                  <a:tcPr marL="9525" marR="9525" marT="9525" marB="0" anchor="ctr"/>
                </a:tc>
                <a:tc>
                  <a:txBody>
                    <a:bodyPr/>
                    <a:lstStyle/>
                    <a:p>
                      <a:pPr algn="r" fontAlgn="ctr"/>
                      <a:r>
                        <a:rPr lang="en-US" altLang="zh-CN" sz="1600" b="0" i="0" u="none" strike="noStrike" dirty="0">
                          <a:solidFill>
                            <a:schemeClr val="tx1"/>
                          </a:solidFill>
                          <a:effectLst/>
                          <a:latin typeface="华文楷体" pitchFamily="2" charset="-122"/>
                          <a:ea typeface="华文楷体" pitchFamily="2" charset="-122"/>
                          <a:cs typeface="Times New Roman" panose="02020603050405020304" pitchFamily="18" charset="0"/>
                        </a:rPr>
                        <a:t>38.8%</a:t>
                      </a:r>
                    </a:p>
                  </a:txBody>
                  <a:tcPr marL="9525" marR="9525" marT="9525" marB="0" anchor="ctr"/>
                </a:tc>
              </a:tr>
            </a:tbl>
          </a:graphicData>
        </a:graphic>
      </p:graphicFrame>
      <p:sp>
        <p:nvSpPr>
          <p:cNvPr id="5" name="标题 1"/>
          <p:cNvSpPr txBox="1">
            <a:spLocks/>
          </p:cNvSpPr>
          <p:nvPr/>
        </p:nvSpPr>
        <p:spPr>
          <a:xfrm>
            <a:off x="368219" y="798289"/>
            <a:ext cx="7150183"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财务分析</a:t>
            </a:r>
            <a:r>
              <a:rPr lang="en-US" altLang="zh-CN" dirty="0"/>
              <a:t>——</a:t>
            </a:r>
            <a:r>
              <a:rPr lang="zh-CN" altLang="en-US" dirty="0"/>
              <a:t>招商局轮船股份的财务状况</a:t>
            </a:r>
          </a:p>
        </p:txBody>
      </p:sp>
      <p:sp>
        <p:nvSpPr>
          <p:cNvPr id="6" name="矩形 5"/>
          <p:cNvSpPr/>
          <p:nvPr/>
        </p:nvSpPr>
        <p:spPr>
          <a:xfrm>
            <a:off x="5702301" y="6411267"/>
            <a:ext cx="3109952" cy="646331"/>
          </a:xfrm>
          <a:prstGeom prst="rect">
            <a:avLst/>
          </a:prstGeom>
        </p:spPr>
        <p:txBody>
          <a:bodyPr wrap="square">
            <a:spAutoFit/>
          </a:bodyPr>
          <a:lstStyle/>
          <a:p>
            <a:r>
              <a:rPr lang="zh-CN" altLang="en-US" sz="1200" b="1" u="sng" dirty="0" smtClean="0">
                <a:latin typeface="华文楷体" pitchFamily="2" charset="-122"/>
                <a:ea typeface="华文楷体" pitchFamily="2" charset="-122"/>
              </a:rPr>
              <a:t>资料来源：招商局轮船股份</a:t>
            </a:r>
            <a:endParaRPr lang="en-US" altLang="zh-CN" sz="1200" b="1" u="sng" dirty="0" smtClean="0">
              <a:latin typeface="华文楷体" pitchFamily="2" charset="-122"/>
              <a:ea typeface="华文楷体" pitchFamily="2" charset="-122"/>
            </a:endParaRPr>
          </a:p>
          <a:p>
            <a:r>
              <a:rPr lang="zh-CN" altLang="en-US" sz="1200" b="1" u="sng" dirty="0" smtClean="0">
                <a:latin typeface="华文楷体" pitchFamily="2" charset="-122"/>
                <a:ea typeface="华文楷体" pitchFamily="2" charset="-122"/>
              </a:rPr>
              <a:t>注</a:t>
            </a:r>
            <a:r>
              <a:rPr lang="zh-CN" altLang="en-US" sz="1200" b="1" u="sng" dirty="0">
                <a:latin typeface="华文楷体" pitchFamily="2" charset="-122"/>
                <a:ea typeface="华文楷体" pitchFamily="2" charset="-122"/>
              </a:rPr>
              <a:t>：数据持续更新中，详见安永尽调报告</a:t>
            </a:r>
          </a:p>
          <a:p>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3894358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2389" y="770590"/>
            <a:ext cx="902811" cy="480131"/>
          </a:xfrm>
        </p:spPr>
        <p:txBody>
          <a:bodyPr vert="horz" lIns="91440" tIns="45720" rIns="91440" bIns="45720" rtlCol="0" anchor="ctr">
            <a:noAutofit/>
          </a:bodyPr>
          <a:lstStyle/>
          <a:p>
            <a:pPr algn="l">
              <a:spcBef>
                <a:spcPts val="1000"/>
              </a:spcBef>
            </a:pPr>
            <a:r>
              <a:rPr lang="zh-CN" altLang="en-US" sz="2400" b="1" dirty="0">
                <a:solidFill>
                  <a:srgbClr val="C00000"/>
                </a:solidFill>
                <a:latin typeface="华文楷体" pitchFamily="2" charset="-122"/>
                <a:ea typeface="华文楷体" pitchFamily="2" charset="-122"/>
                <a:cs typeface="+mn-cs"/>
              </a:rPr>
              <a:t>目录</a:t>
            </a:r>
          </a:p>
        </p:txBody>
      </p:sp>
      <p:sp>
        <p:nvSpPr>
          <p:cNvPr id="33" name="TextBox 32"/>
          <p:cNvSpPr txBox="1">
            <a:spLocks noChangeArrowheads="1"/>
          </p:cNvSpPr>
          <p:nvPr/>
        </p:nvSpPr>
        <p:spPr bwMode="auto">
          <a:xfrm>
            <a:off x="1111976" y="2537954"/>
            <a:ext cx="568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第二章    交易亮点</a:t>
            </a:r>
            <a:endParaRPr lang="zh-CN" altLang="en-US" sz="2000" dirty="0">
              <a:solidFill>
                <a:srgbClr val="000000"/>
              </a:solidFill>
              <a:latin typeface="华文楷体" pitchFamily="2" charset="-122"/>
              <a:ea typeface="华文楷体" pitchFamily="2" charset="-122"/>
            </a:endParaRPr>
          </a:p>
        </p:txBody>
      </p:sp>
      <p:sp>
        <p:nvSpPr>
          <p:cNvPr id="44" name="TextBox 13"/>
          <p:cNvSpPr txBox="1">
            <a:spLocks noChangeArrowheads="1"/>
          </p:cNvSpPr>
          <p:nvPr/>
        </p:nvSpPr>
        <p:spPr bwMode="auto">
          <a:xfrm>
            <a:off x="1111976" y="3263442"/>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第三章    目标公司</a:t>
            </a:r>
            <a:endParaRPr lang="zh-CN" altLang="en-US" sz="2000" dirty="0">
              <a:solidFill>
                <a:srgbClr val="000000"/>
              </a:solidFill>
              <a:latin typeface="华文楷体" pitchFamily="2" charset="-122"/>
              <a:ea typeface="华文楷体" pitchFamily="2" charset="-122"/>
            </a:endParaRPr>
          </a:p>
        </p:txBody>
      </p:sp>
      <p:grpSp>
        <p:nvGrpSpPr>
          <p:cNvPr id="3" name="组合 2"/>
          <p:cNvGrpSpPr/>
          <p:nvPr/>
        </p:nvGrpSpPr>
        <p:grpSpPr>
          <a:xfrm>
            <a:off x="1111976" y="2266492"/>
            <a:ext cx="4679950" cy="0"/>
            <a:chOff x="1111976" y="2266492"/>
            <a:chExt cx="4679950" cy="0"/>
          </a:xfrm>
        </p:grpSpPr>
        <p:cxnSp>
          <p:nvCxnSpPr>
            <p:cNvPr id="47" name="直接连接符 46"/>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9" name="TextBox 19"/>
          <p:cNvSpPr txBox="1">
            <a:spLocks noChangeArrowheads="1"/>
          </p:cNvSpPr>
          <p:nvPr/>
        </p:nvSpPr>
        <p:spPr bwMode="auto">
          <a:xfrm>
            <a:off x="1111976" y="1834692"/>
            <a:ext cx="4679950" cy="400110"/>
          </a:xfrm>
          <a:prstGeom prst="rect">
            <a:avLst/>
          </a:prstGeom>
          <a:noFill/>
          <a:ln w="9525">
            <a:noFill/>
            <a:miter lim="800000"/>
            <a:headEnd/>
            <a:tailEnd/>
          </a:ln>
          <a:extLst/>
        </p:spPr>
        <p:txBody>
          <a:bodyPr wrap="squar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a:solidFill>
                  <a:srgbClr val="000000"/>
                </a:solidFill>
                <a:latin typeface="华文楷体" pitchFamily="2" charset="-122"/>
                <a:ea typeface="华文楷体" pitchFamily="2" charset="-122"/>
              </a:rPr>
              <a:t>第一</a:t>
            </a:r>
            <a:r>
              <a:rPr lang="zh-CN" altLang="en-US" sz="2000" b="0" dirty="0" smtClean="0">
                <a:solidFill>
                  <a:srgbClr val="000000"/>
                </a:solidFill>
                <a:latin typeface="华文楷体" pitchFamily="2" charset="-122"/>
                <a:ea typeface="华文楷体" pitchFamily="2" charset="-122"/>
              </a:rPr>
              <a:t>章    交易结构</a:t>
            </a:r>
            <a:endParaRPr lang="zh-CN" altLang="en-US" sz="2000" b="0" dirty="0">
              <a:solidFill>
                <a:srgbClr val="000000"/>
              </a:solidFill>
              <a:latin typeface="华文楷体" pitchFamily="2" charset="-122"/>
              <a:ea typeface="华文楷体" pitchFamily="2" charset="-122"/>
            </a:endParaRPr>
          </a:p>
        </p:txBody>
      </p:sp>
      <p:grpSp>
        <p:nvGrpSpPr>
          <p:cNvPr id="52" name="组合 51"/>
          <p:cNvGrpSpPr/>
          <p:nvPr/>
        </p:nvGrpSpPr>
        <p:grpSpPr>
          <a:xfrm>
            <a:off x="1111976" y="2943956"/>
            <a:ext cx="4679950" cy="0"/>
            <a:chOff x="1111976" y="2266492"/>
            <a:chExt cx="4679950" cy="0"/>
          </a:xfrm>
        </p:grpSpPr>
        <p:cxnSp>
          <p:nvCxnSpPr>
            <p:cNvPr id="53" name="直接连接符 52"/>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1111976" y="3739692"/>
            <a:ext cx="4679950" cy="0"/>
            <a:chOff x="1111976" y="2266492"/>
            <a:chExt cx="4679950" cy="0"/>
          </a:xfrm>
        </p:grpSpPr>
        <p:cxnSp>
          <p:nvCxnSpPr>
            <p:cNvPr id="56" name="直接连接符 55"/>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TextBox 13"/>
          <p:cNvSpPr txBox="1">
            <a:spLocks noChangeArrowheads="1"/>
          </p:cNvSpPr>
          <p:nvPr/>
        </p:nvSpPr>
        <p:spPr bwMode="auto">
          <a:xfrm>
            <a:off x="1126264" y="4050842"/>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dirty="0" smtClean="0">
                <a:solidFill>
                  <a:srgbClr val="000000"/>
                </a:solidFill>
                <a:latin typeface="华文楷体" pitchFamily="2" charset="-122"/>
                <a:ea typeface="华文楷体" pitchFamily="2" charset="-122"/>
              </a:rPr>
              <a:t>第四章    交易对手</a:t>
            </a:r>
            <a:endParaRPr lang="zh-CN" altLang="en-US" sz="2000" dirty="0">
              <a:solidFill>
                <a:srgbClr val="000000"/>
              </a:solidFill>
              <a:latin typeface="华文楷体" pitchFamily="2" charset="-122"/>
              <a:ea typeface="华文楷体" pitchFamily="2" charset="-122"/>
            </a:endParaRPr>
          </a:p>
        </p:txBody>
      </p:sp>
      <p:grpSp>
        <p:nvGrpSpPr>
          <p:cNvPr id="16" name="组合 15"/>
          <p:cNvGrpSpPr/>
          <p:nvPr/>
        </p:nvGrpSpPr>
        <p:grpSpPr>
          <a:xfrm>
            <a:off x="1126264" y="4527092"/>
            <a:ext cx="4679950" cy="0"/>
            <a:chOff x="1111976" y="2266492"/>
            <a:chExt cx="4679950" cy="0"/>
          </a:xfrm>
        </p:grpSpPr>
        <p:cxnSp>
          <p:nvCxnSpPr>
            <p:cNvPr id="17" name="直接连接符 16"/>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9" name="TextBox 13"/>
          <p:cNvSpPr txBox="1">
            <a:spLocks noChangeArrowheads="1"/>
          </p:cNvSpPr>
          <p:nvPr/>
        </p:nvSpPr>
        <p:spPr bwMode="auto">
          <a:xfrm>
            <a:off x="1151664" y="4742534"/>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第五章    交易要点</a:t>
            </a:r>
            <a:endParaRPr lang="zh-CN" altLang="en-US" sz="2000" dirty="0">
              <a:solidFill>
                <a:srgbClr val="000000"/>
              </a:solidFill>
              <a:latin typeface="华文楷体" pitchFamily="2" charset="-122"/>
              <a:ea typeface="华文楷体" pitchFamily="2" charset="-122"/>
            </a:endParaRPr>
          </a:p>
        </p:txBody>
      </p:sp>
      <p:grpSp>
        <p:nvGrpSpPr>
          <p:cNvPr id="20" name="组合 19"/>
          <p:cNvGrpSpPr/>
          <p:nvPr/>
        </p:nvGrpSpPr>
        <p:grpSpPr>
          <a:xfrm>
            <a:off x="1151664" y="5218784"/>
            <a:ext cx="4679950" cy="0"/>
            <a:chOff x="1111976" y="2266492"/>
            <a:chExt cx="4679950" cy="0"/>
          </a:xfrm>
        </p:grpSpPr>
        <p:cxnSp>
          <p:nvCxnSpPr>
            <p:cNvPr id="21" name="直接连接符 20"/>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9474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0" y="6138197"/>
            <a:ext cx="9144000" cy="75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a:spLocks/>
          </p:cNvSpPr>
          <p:nvPr/>
        </p:nvSpPr>
        <p:spPr>
          <a:xfrm>
            <a:off x="542388" y="798289"/>
            <a:ext cx="4372511"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招商局集团有限公司股权架构</a:t>
            </a:r>
          </a:p>
        </p:txBody>
      </p:sp>
      <p:sp>
        <p:nvSpPr>
          <p:cNvPr id="5" name="TextBox 1"/>
          <p:cNvSpPr txBox="1"/>
          <p:nvPr/>
        </p:nvSpPr>
        <p:spPr>
          <a:xfrm>
            <a:off x="407316" y="1292832"/>
            <a:ext cx="845728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1600" b="1" dirty="0" smtClean="0">
                <a:latin typeface="华文楷体" pitchFamily="2" charset="-122"/>
                <a:ea typeface="华文楷体" pitchFamily="2" charset="-122"/>
                <a:cs typeface="Arial" pitchFamily="34" charset="0"/>
              </a:rPr>
              <a:t>招商局</a:t>
            </a:r>
            <a:r>
              <a:rPr kumimoji="1" lang="zh-CN" altLang="en-US" sz="1600" b="1" dirty="0">
                <a:latin typeface="华文楷体" pitchFamily="2" charset="-122"/>
                <a:ea typeface="华文楷体" pitchFamily="2" charset="-122"/>
                <a:cs typeface="Arial" pitchFamily="34" charset="0"/>
              </a:rPr>
              <a:t>集团为国有独资公司， </a:t>
            </a:r>
            <a:r>
              <a:rPr kumimoji="1" lang="zh-CN" altLang="en-US" sz="1600" b="1" dirty="0" smtClean="0">
                <a:latin typeface="华文楷体" pitchFamily="2" charset="-122"/>
                <a:ea typeface="华文楷体" pitchFamily="2" charset="-122"/>
                <a:cs typeface="Arial" pitchFamily="34" charset="0"/>
              </a:rPr>
              <a:t>是国资委代表</a:t>
            </a:r>
            <a:r>
              <a:rPr kumimoji="1" lang="zh-CN" altLang="en-US" sz="1600" b="1" dirty="0">
                <a:latin typeface="华文楷体" pitchFamily="2" charset="-122"/>
                <a:ea typeface="华文楷体" pitchFamily="2" charset="-122"/>
                <a:cs typeface="Arial" pitchFamily="34" charset="0"/>
              </a:rPr>
              <a:t>务院</a:t>
            </a:r>
            <a:r>
              <a:rPr kumimoji="1" lang="zh-CN" altLang="en-US" sz="1600" b="1" dirty="0" smtClean="0">
                <a:latin typeface="华文楷体" pitchFamily="2" charset="-122"/>
                <a:ea typeface="华文楷体" pitchFamily="2" charset="-122"/>
                <a:cs typeface="Arial" pitchFamily="34" charset="0"/>
              </a:rPr>
              <a:t>履行</a:t>
            </a:r>
            <a:r>
              <a:rPr kumimoji="1" lang="zh-CN" altLang="en-US" sz="1600" b="1" dirty="0">
                <a:latin typeface="华文楷体" pitchFamily="2" charset="-122"/>
                <a:ea typeface="华文楷体" pitchFamily="2" charset="-122"/>
                <a:cs typeface="Arial" pitchFamily="34" charset="0"/>
              </a:rPr>
              <a:t>出资人</a:t>
            </a:r>
            <a:r>
              <a:rPr kumimoji="1" lang="zh-CN" altLang="en-US" sz="1600" b="1" dirty="0" smtClean="0">
                <a:latin typeface="华文楷体" pitchFamily="2" charset="-122"/>
                <a:ea typeface="华文楷体" pitchFamily="2" charset="-122"/>
                <a:cs typeface="Arial" pitchFamily="34" charset="0"/>
              </a:rPr>
              <a:t>职责</a:t>
            </a:r>
            <a:r>
              <a:rPr kumimoji="1" lang="zh-CN" altLang="en-US" sz="1600" b="1" dirty="0">
                <a:latin typeface="华文楷体" pitchFamily="2" charset="-122"/>
                <a:ea typeface="华文楷体" pitchFamily="2" charset="-122"/>
                <a:cs typeface="Arial" pitchFamily="34" charset="0"/>
              </a:rPr>
              <a:t>的</a:t>
            </a:r>
            <a:r>
              <a:rPr kumimoji="1" lang="zh-CN" altLang="en-US" sz="1600" b="1" dirty="0" smtClean="0">
                <a:latin typeface="华文楷体" pitchFamily="2" charset="-122"/>
                <a:ea typeface="华文楷体" pitchFamily="2" charset="-122"/>
                <a:cs typeface="Arial" pitchFamily="34" charset="0"/>
              </a:rPr>
              <a:t>企业，国资委是公司的股东及实际控制人。招商局集团</a:t>
            </a:r>
            <a:r>
              <a:rPr kumimoji="1" lang="zh-CN" altLang="en-US" sz="1600" b="1" kern="1200" dirty="0" smtClean="0">
                <a:latin typeface="华文楷体" pitchFamily="2" charset="-122"/>
                <a:ea typeface="华文楷体" pitchFamily="2" charset="-122"/>
                <a:cs typeface="Arial" pitchFamily="34" charset="0"/>
              </a:rPr>
              <a:t>业务</a:t>
            </a:r>
            <a:r>
              <a:rPr kumimoji="1" lang="zh-CN" altLang="en-US" sz="1600" b="1" kern="1200" dirty="0">
                <a:latin typeface="华文楷体" pitchFamily="2" charset="-122"/>
                <a:ea typeface="华文楷体" pitchFamily="2" charset="-122"/>
                <a:cs typeface="Arial" pitchFamily="34" charset="0"/>
              </a:rPr>
              <a:t>主要涵盖了金融、地产和综合交通三大核心</a:t>
            </a:r>
            <a:r>
              <a:rPr kumimoji="1" lang="zh-CN" altLang="en-US" sz="1600" b="1" kern="1200" dirty="0" smtClean="0">
                <a:latin typeface="华文楷体" pitchFamily="2" charset="-122"/>
                <a:ea typeface="华文楷体" pitchFamily="2" charset="-122"/>
                <a:cs typeface="Arial" pitchFamily="34" charset="0"/>
              </a:rPr>
              <a:t>产业。</a:t>
            </a:r>
            <a:endParaRPr kumimoji="1" lang="en-US" altLang="zh-CN" sz="1600" b="1" kern="1200" dirty="0">
              <a:latin typeface="华文楷体" pitchFamily="2" charset="-122"/>
              <a:ea typeface="华文楷体" pitchFamily="2" charset="-122"/>
              <a:cs typeface="Arial" pitchFamily="34" charset="0"/>
            </a:endParaRPr>
          </a:p>
        </p:txBody>
      </p:sp>
      <p:grpSp>
        <p:nvGrpSpPr>
          <p:cNvPr id="6" name="组合 5"/>
          <p:cNvGrpSpPr/>
          <p:nvPr/>
        </p:nvGrpSpPr>
        <p:grpSpPr>
          <a:xfrm>
            <a:off x="761302" y="1799123"/>
            <a:ext cx="7649161" cy="4929221"/>
            <a:chOff x="1057642" y="1004685"/>
            <a:chExt cx="6830120" cy="5281835"/>
          </a:xfrm>
        </p:grpSpPr>
        <p:graphicFrame>
          <p:nvGraphicFramePr>
            <p:cNvPr id="9" name="图示 8"/>
            <p:cNvGraphicFramePr/>
            <p:nvPr>
              <p:extLst>
                <p:ext uri="{D42A27DB-BD31-4B8C-83A1-F6EECF244321}">
                  <p14:modId xmlns:p14="http://schemas.microsoft.com/office/powerpoint/2010/main" val="2528618299"/>
                </p:ext>
              </p:extLst>
            </p:nvPr>
          </p:nvGraphicFramePr>
          <p:xfrm>
            <a:off x="1057642" y="1420281"/>
            <a:ext cx="2653699" cy="4428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图示 9"/>
            <p:cNvGraphicFramePr/>
            <p:nvPr/>
          </p:nvGraphicFramePr>
          <p:xfrm>
            <a:off x="4356835" y="1004685"/>
            <a:ext cx="3499258" cy="2094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图示 10"/>
            <p:cNvGraphicFramePr/>
            <p:nvPr/>
          </p:nvGraphicFramePr>
          <p:xfrm>
            <a:off x="4412557" y="3429001"/>
            <a:ext cx="3458638" cy="48486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图示 11"/>
            <p:cNvGraphicFramePr/>
            <p:nvPr>
              <p:extLst>
                <p:ext uri="{D42A27DB-BD31-4B8C-83A1-F6EECF244321}">
                  <p14:modId xmlns:p14="http://schemas.microsoft.com/office/powerpoint/2010/main" val="1039657946"/>
                </p:ext>
              </p:extLst>
            </p:nvPr>
          </p:nvGraphicFramePr>
          <p:xfrm>
            <a:off x="4412557" y="4606526"/>
            <a:ext cx="3458638" cy="145459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13" name="直接箭头连接符 12"/>
            <p:cNvCxnSpPr/>
            <p:nvPr/>
          </p:nvCxnSpPr>
          <p:spPr>
            <a:xfrm>
              <a:off x="3496177" y="1905143"/>
              <a:ext cx="860659"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14" name="直接连接符 13"/>
            <p:cNvCxnSpPr/>
            <p:nvPr/>
          </p:nvCxnSpPr>
          <p:spPr>
            <a:xfrm>
              <a:off x="3998227" y="1143217"/>
              <a:ext cx="0" cy="1800921"/>
            </a:xfrm>
            <a:prstGeom prst="line">
              <a:avLst/>
            </a:prstGeom>
            <a:noFill/>
            <a:ln w="9525" cap="flat" cmpd="sng" algn="ctr">
              <a:solidFill>
                <a:srgbClr val="4F81BD">
                  <a:shade val="95000"/>
                  <a:satMod val="105000"/>
                </a:srgbClr>
              </a:solidFill>
              <a:prstDash val="solid"/>
            </a:ln>
            <a:effectLst/>
          </p:spPr>
        </p:cxnSp>
        <p:cxnSp>
          <p:nvCxnSpPr>
            <p:cNvPr id="15" name="直接箭头连接符 14"/>
            <p:cNvCxnSpPr/>
            <p:nvPr/>
          </p:nvCxnSpPr>
          <p:spPr>
            <a:xfrm>
              <a:off x="3998227" y="1143215"/>
              <a:ext cx="358608"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16" name="直接箭头连接符 15"/>
            <p:cNvCxnSpPr/>
            <p:nvPr/>
          </p:nvCxnSpPr>
          <p:spPr>
            <a:xfrm>
              <a:off x="3998226" y="2597805"/>
              <a:ext cx="397031"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17" name="直接箭头连接符 16"/>
            <p:cNvCxnSpPr/>
            <p:nvPr/>
          </p:nvCxnSpPr>
          <p:spPr>
            <a:xfrm>
              <a:off x="3998226" y="2944136"/>
              <a:ext cx="397031"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18" name="直接连接符 17"/>
            <p:cNvCxnSpPr/>
            <p:nvPr/>
          </p:nvCxnSpPr>
          <p:spPr>
            <a:xfrm>
              <a:off x="3496175" y="3844597"/>
              <a:ext cx="573773" cy="0"/>
            </a:xfrm>
            <a:prstGeom prst="line">
              <a:avLst/>
            </a:prstGeom>
            <a:noFill/>
            <a:ln w="9525" cap="flat" cmpd="sng" algn="ctr">
              <a:solidFill>
                <a:srgbClr val="4F81BD">
                  <a:shade val="95000"/>
                  <a:satMod val="105000"/>
                </a:srgbClr>
              </a:solidFill>
              <a:prstDash val="solid"/>
            </a:ln>
            <a:effectLst/>
          </p:spPr>
        </p:cxnSp>
        <p:cxnSp>
          <p:nvCxnSpPr>
            <p:cNvPr id="19" name="直接连接符 18"/>
            <p:cNvCxnSpPr/>
            <p:nvPr/>
          </p:nvCxnSpPr>
          <p:spPr>
            <a:xfrm>
              <a:off x="4069948" y="3567533"/>
              <a:ext cx="0" cy="900461"/>
            </a:xfrm>
            <a:prstGeom prst="line">
              <a:avLst/>
            </a:prstGeom>
            <a:noFill/>
            <a:ln w="9525" cap="flat" cmpd="sng" algn="ctr">
              <a:solidFill>
                <a:srgbClr val="4F81BD">
                  <a:shade val="95000"/>
                  <a:satMod val="105000"/>
                </a:srgbClr>
              </a:solidFill>
              <a:prstDash val="solid"/>
            </a:ln>
            <a:effectLst/>
          </p:spPr>
        </p:cxnSp>
        <p:cxnSp>
          <p:nvCxnSpPr>
            <p:cNvPr id="20" name="直接箭头连接符 19"/>
            <p:cNvCxnSpPr/>
            <p:nvPr/>
          </p:nvCxnSpPr>
          <p:spPr>
            <a:xfrm>
              <a:off x="4069948" y="3567532"/>
              <a:ext cx="397031"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21" name="直接箭头连接符 20"/>
            <p:cNvCxnSpPr/>
            <p:nvPr/>
          </p:nvCxnSpPr>
          <p:spPr>
            <a:xfrm>
              <a:off x="3998226" y="2251474"/>
              <a:ext cx="397031"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22" name="直接箭头连接符 21"/>
            <p:cNvCxnSpPr/>
            <p:nvPr/>
          </p:nvCxnSpPr>
          <p:spPr>
            <a:xfrm>
              <a:off x="3998227" y="1489546"/>
              <a:ext cx="358608"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23" name="直接连接符 22"/>
            <p:cNvCxnSpPr/>
            <p:nvPr/>
          </p:nvCxnSpPr>
          <p:spPr>
            <a:xfrm>
              <a:off x="3496177" y="5437720"/>
              <a:ext cx="502051" cy="0"/>
            </a:xfrm>
            <a:prstGeom prst="line">
              <a:avLst/>
            </a:prstGeom>
            <a:noFill/>
            <a:ln w="9525" cap="flat" cmpd="sng" algn="ctr">
              <a:solidFill>
                <a:srgbClr val="4F81BD">
                  <a:shade val="95000"/>
                  <a:satMod val="105000"/>
                </a:srgbClr>
              </a:solidFill>
              <a:prstDash val="solid"/>
            </a:ln>
            <a:effectLst/>
          </p:spPr>
        </p:cxnSp>
        <p:cxnSp>
          <p:nvCxnSpPr>
            <p:cNvPr id="24" name="直接连接符 23"/>
            <p:cNvCxnSpPr/>
            <p:nvPr/>
          </p:nvCxnSpPr>
          <p:spPr>
            <a:xfrm>
              <a:off x="3998227" y="4745057"/>
              <a:ext cx="0" cy="1177526"/>
            </a:xfrm>
            <a:prstGeom prst="line">
              <a:avLst/>
            </a:prstGeom>
            <a:noFill/>
            <a:ln w="9525" cap="flat" cmpd="sng" algn="ctr">
              <a:solidFill>
                <a:srgbClr val="4F81BD">
                  <a:shade val="95000"/>
                  <a:satMod val="105000"/>
                </a:srgbClr>
              </a:solidFill>
              <a:prstDash val="solid"/>
            </a:ln>
            <a:effectLst/>
          </p:spPr>
        </p:cxnSp>
        <p:cxnSp>
          <p:nvCxnSpPr>
            <p:cNvPr id="25" name="直接箭头连接符 24"/>
            <p:cNvCxnSpPr/>
            <p:nvPr/>
          </p:nvCxnSpPr>
          <p:spPr>
            <a:xfrm>
              <a:off x="3998226" y="5368453"/>
              <a:ext cx="397031"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26" name="直接箭头连接符 25"/>
            <p:cNvCxnSpPr/>
            <p:nvPr/>
          </p:nvCxnSpPr>
          <p:spPr>
            <a:xfrm>
              <a:off x="3998227" y="5922583"/>
              <a:ext cx="422886" cy="5825"/>
            </a:xfrm>
            <a:prstGeom prst="straightConnector1">
              <a:avLst/>
            </a:prstGeom>
            <a:noFill/>
            <a:ln w="9525" cap="flat" cmpd="sng" algn="ctr">
              <a:solidFill>
                <a:srgbClr val="4F81BD">
                  <a:shade val="95000"/>
                  <a:satMod val="105000"/>
                </a:srgbClr>
              </a:solidFill>
              <a:prstDash val="solid"/>
              <a:tailEnd type="arrow"/>
            </a:ln>
            <a:effectLst/>
          </p:spPr>
        </p:cxnSp>
        <p:graphicFrame>
          <p:nvGraphicFramePr>
            <p:cNvPr id="27" name="图示 26"/>
            <p:cNvGraphicFramePr/>
            <p:nvPr/>
          </p:nvGraphicFramePr>
          <p:xfrm>
            <a:off x="5862989" y="4121663"/>
            <a:ext cx="2008205" cy="48486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cxnSp>
          <p:nvCxnSpPr>
            <p:cNvPr id="28" name="直接箭头连接符 27"/>
            <p:cNvCxnSpPr/>
            <p:nvPr/>
          </p:nvCxnSpPr>
          <p:spPr>
            <a:xfrm>
              <a:off x="4069948" y="4260194"/>
              <a:ext cx="1833632"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29" name="直接箭头连接符 28"/>
            <p:cNvCxnSpPr/>
            <p:nvPr/>
          </p:nvCxnSpPr>
          <p:spPr>
            <a:xfrm>
              <a:off x="3998226" y="4745057"/>
              <a:ext cx="397031"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30" name="直接箭头连接符 29"/>
            <p:cNvCxnSpPr/>
            <p:nvPr/>
          </p:nvCxnSpPr>
          <p:spPr>
            <a:xfrm>
              <a:off x="3998226" y="5091389"/>
              <a:ext cx="397031"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31" name="直接箭头连接符 30"/>
            <p:cNvCxnSpPr/>
            <p:nvPr/>
          </p:nvCxnSpPr>
          <p:spPr>
            <a:xfrm>
              <a:off x="3998226" y="5645518"/>
              <a:ext cx="397031"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32" name="直接箭头连接符 31"/>
            <p:cNvCxnSpPr/>
            <p:nvPr/>
          </p:nvCxnSpPr>
          <p:spPr>
            <a:xfrm>
              <a:off x="4069948" y="3775331"/>
              <a:ext cx="397031" cy="0"/>
            </a:xfrm>
            <a:prstGeom prst="straightConnector1">
              <a:avLst/>
            </a:prstGeom>
            <a:noFill/>
            <a:ln w="9525" cap="flat" cmpd="sng" algn="ctr">
              <a:solidFill>
                <a:srgbClr val="4F81BD">
                  <a:shade val="95000"/>
                  <a:satMod val="105000"/>
                </a:srgbClr>
              </a:solidFill>
              <a:prstDash val="solid"/>
              <a:tailEnd type="arrow"/>
            </a:ln>
            <a:effectLst/>
          </p:spPr>
        </p:cxnSp>
        <p:graphicFrame>
          <p:nvGraphicFramePr>
            <p:cNvPr id="33" name="图示 32"/>
            <p:cNvGraphicFramePr/>
            <p:nvPr/>
          </p:nvGraphicFramePr>
          <p:xfrm>
            <a:off x="5862991" y="3913864"/>
            <a:ext cx="2008204" cy="207799"/>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cxnSp>
          <p:nvCxnSpPr>
            <p:cNvPr id="34" name="肘形连接符 33"/>
            <p:cNvCxnSpPr/>
            <p:nvPr/>
          </p:nvCxnSpPr>
          <p:spPr>
            <a:xfrm>
              <a:off x="4930607" y="3913863"/>
              <a:ext cx="932381" cy="138532"/>
            </a:xfrm>
            <a:prstGeom prst="bentConnector3">
              <a:avLst>
                <a:gd name="adj1" fmla="val -1893"/>
              </a:avLst>
            </a:prstGeom>
            <a:noFill/>
            <a:ln w="9525" cap="flat" cmpd="sng" algn="ctr">
              <a:solidFill>
                <a:srgbClr val="4F81BD">
                  <a:shade val="95000"/>
                  <a:satMod val="105000"/>
                </a:srgbClr>
              </a:solidFill>
              <a:prstDash val="solid"/>
              <a:tailEnd type="arrow"/>
            </a:ln>
            <a:effectLst/>
          </p:spPr>
        </p:cxnSp>
        <p:cxnSp>
          <p:nvCxnSpPr>
            <p:cNvPr id="35" name="直接箭头连接符 34"/>
            <p:cNvCxnSpPr/>
            <p:nvPr/>
          </p:nvCxnSpPr>
          <p:spPr>
            <a:xfrm>
              <a:off x="4069948" y="4467993"/>
              <a:ext cx="1833632"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36" name="肘形连接符 35"/>
            <p:cNvCxnSpPr/>
            <p:nvPr/>
          </p:nvCxnSpPr>
          <p:spPr>
            <a:xfrm>
              <a:off x="4854065" y="2994942"/>
              <a:ext cx="932381" cy="138532"/>
            </a:xfrm>
            <a:prstGeom prst="bentConnector3">
              <a:avLst>
                <a:gd name="adj1" fmla="val -1893"/>
              </a:avLst>
            </a:prstGeom>
            <a:noFill/>
            <a:ln w="9525" cap="flat" cmpd="sng" algn="ctr">
              <a:solidFill>
                <a:srgbClr val="4F81BD">
                  <a:shade val="95000"/>
                  <a:satMod val="105000"/>
                </a:srgbClr>
              </a:solidFill>
              <a:prstDash val="solid"/>
              <a:tailEnd type="arrow"/>
            </a:ln>
            <a:effectLst/>
          </p:spPr>
        </p:cxnSp>
        <p:cxnSp>
          <p:nvCxnSpPr>
            <p:cNvPr id="37" name="肘形连接符 36"/>
            <p:cNvCxnSpPr/>
            <p:nvPr/>
          </p:nvCxnSpPr>
          <p:spPr>
            <a:xfrm>
              <a:off x="4000496" y="5857892"/>
              <a:ext cx="428628" cy="357190"/>
            </a:xfrm>
            <a:prstGeom prst="bentConnector3">
              <a:avLst>
                <a:gd name="adj1" fmla="val -1649"/>
              </a:avLst>
            </a:prstGeom>
            <a:noFill/>
            <a:ln w="9525" cap="flat" cmpd="sng" algn="ctr">
              <a:solidFill>
                <a:srgbClr val="4F81BD">
                  <a:shade val="95000"/>
                  <a:satMod val="105000"/>
                </a:srgbClr>
              </a:solidFill>
              <a:prstDash val="solid"/>
              <a:tailEnd type="arrow"/>
            </a:ln>
            <a:effectLst/>
          </p:spPr>
        </p:cxnSp>
        <p:graphicFrame>
          <p:nvGraphicFramePr>
            <p:cNvPr id="38" name="图示 37"/>
            <p:cNvGraphicFramePr/>
            <p:nvPr/>
          </p:nvGraphicFramePr>
          <p:xfrm>
            <a:off x="4429124" y="6072206"/>
            <a:ext cx="3458638" cy="214314"/>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pSp>
      <p:sp>
        <p:nvSpPr>
          <p:cNvPr id="7" name="矩形 6"/>
          <p:cNvSpPr/>
          <p:nvPr/>
        </p:nvSpPr>
        <p:spPr>
          <a:xfrm>
            <a:off x="635971" y="3942263"/>
            <a:ext cx="8001056" cy="2857520"/>
          </a:xfrm>
          <a:prstGeom prst="rect">
            <a:avLst/>
          </a:prstGeom>
          <a:noFill/>
          <a:ln w="25400" cap="flat" cmpd="sng" algn="ctr">
            <a:solidFill>
              <a:srgbClr val="FF0000"/>
            </a:solidFill>
            <a:prstDash val="sysDash"/>
          </a:ln>
          <a:effectLst/>
        </p:spPr>
        <p:txBody>
          <a:bodyPr lIns="91412" tIns="45706" rIns="91412" bIns="45706"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文楷体" pitchFamily="2" charset="-122"/>
              <a:ea typeface="华文楷体" pitchFamily="2" charset="-122"/>
            </a:endParaRPr>
          </a:p>
        </p:txBody>
      </p:sp>
      <p:sp>
        <p:nvSpPr>
          <p:cNvPr id="8" name="圆角矩形 4"/>
          <p:cNvSpPr/>
          <p:nvPr/>
        </p:nvSpPr>
        <p:spPr>
          <a:xfrm>
            <a:off x="6073150" y="3708294"/>
            <a:ext cx="2308175" cy="233323"/>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49530" tIns="49530" rIns="49530" bIns="49530" numCol="1" spcCol="1270" anchor="ctr"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566857" rtl="0" eaLnBrk="1" fontAlgn="auto" latinLnBrk="0" hangingPunct="1">
              <a:lnSpc>
                <a:spcPct val="90000"/>
              </a:lnSpc>
              <a:spcBef>
                <a:spcPts val="0"/>
              </a:spcBef>
              <a:spcAft>
                <a:spcPct val="35000"/>
              </a:spcAft>
              <a:buClrTx/>
              <a:buSzTx/>
              <a:buFontTx/>
              <a:buNone/>
              <a:tabLst/>
              <a:defRPr/>
            </a:pPr>
            <a:r>
              <a:rPr kumimoji="0" lang="zh-CN" altLang="en-US" sz="1100" b="0" i="0" u="none" strike="noStrike" kern="1200" cap="none" spc="0" normalizeH="0" baseline="0" noProof="0" dirty="0">
                <a:ln>
                  <a:noFill/>
                </a:ln>
                <a:solidFill>
                  <a:prstClr val="black"/>
                </a:solidFill>
                <a:effectLst/>
                <a:uLnTx/>
                <a:uFillTx/>
                <a:latin typeface="华文楷体" pitchFamily="2" charset="-122"/>
                <a:ea typeface="华文楷体" pitchFamily="2" charset="-122"/>
              </a:rPr>
              <a:t>招商局亚太有限公司</a:t>
            </a:r>
          </a:p>
        </p:txBody>
      </p:sp>
      <p:sp>
        <p:nvSpPr>
          <p:cNvPr id="40" name="矩形 39"/>
          <p:cNvSpPr/>
          <p:nvPr/>
        </p:nvSpPr>
        <p:spPr>
          <a:xfrm>
            <a:off x="6695876" y="6576180"/>
            <a:ext cx="2031325"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2756550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849"/>
          <p:cNvSpPr>
            <a:spLocks noChangeArrowheads="1"/>
          </p:cNvSpPr>
          <p:nvPr/>
        </p:nvSpPr>
        <p:spPr bwMode="auto">
          <a:xfrm>
            <a:off x="1979712" y="1340768"/>
            <a:ext cx="5944256" cy="338554"/>
          </a:xfrm>
          <a:prstGeom prst="rect">
            <a:avLst/>
          </a:prstGeom>
          <a:noFill/>
          <a:ln w="9525">
            <a:noFill/>
            <a:miter lim="800000"/>
            <a:headEnd/>
            <a:tailEnd/>
          </a:ln>
        </p:spPr>
        <p:txBody>
          <a:bodyPr wrap="none" anchor="ctr">
            <a:spAutoFit/>
          </a:bodyPr>
          <a:lstStyle/>
          <a:p>
            <a:pPr eaLnBrk="0" hangingPunct="0"/>
            <a:r>
              <a:rPr lang="zh-CN" altLang="en-US" sz="1600" dirty="0" smtClean="0">
                <a:solidFill>
                  <a:prstClr val="black"/>
                </a:solidFill>
                <a:latin typeface="华文楷体" pitchFamily="2" charset="-122"/>
                <a:ea typeface="华文楷体" pitchFamily="2" charset="-122"/>
              </a:rPr>
              <a:t>招商局集团近三年及一期经营</a:t>
            </a:r>
            <a:r>
              <a:rPr lang="zh-CN" altLang="en-US" sz="1600" dirty="0">
                <a:solidFill>
                  <a:prstClr val="black"/>
                </a:solidFill>
                <a:latin typeface="华文楷体" pitchFamily="2" charset="-122"/>
                <a:ea typeface="华文楷体" pitchFamily="2" charset="-122"/>
              </a:rPr>
              <a:t>数据情况汇总 （</a:t>
            </a:r>
            <a:r>
              <a:rPr lang="zh-CN" altLang="en-US" sz="1600" dirty="0" smtClean="0">
                <a:solidFill>
                  <a:prstClr val="black"/>
                </a:solidFill>
                <a:latin typeface="华文楷体" pitchFamily="2" charset="-122"/>
                <a:ea typeface="华文楷体" pitchFamily="2" charset="-122"/>
              </a:rPr>
              <a:t>单</a:t>
            </a:r>
            <a:r>
              <a:rPr lang="zh-CN" altLang="en-US" sz="1600" dirty="0">
                <a:solidFill>
                  <a:prstClr val="black"/>
                </a:solidFill>
                <a:latin typeface="华文楷体" pitchFamily="2" charset="-122"/>
                <a:ea typeface="华文楷体" pitchFamily="2" charset="-122"/>
              </a:rPr>
              <a:t>位：亿</a:t>
            </a:r>
            <a:r>
              <a:rPr lang="zh-CN" altLang="en-US" sz="1600" dirty="0" smtClean="0">
                <a:solidFill>
                  <a:prstClr val="black"/>
                </a:solidFill>
                <a:latin typeface="华文楷体" pitchFamily="2" charset="-122"/>
                <a:ea typeface="华文楷体" pitchFamily="2" charset="-122"/>
              </a:rPr>
              <a:t>元，</a:t>
            </a:r>
            <a:r>
              <a:rPr lang="en-US" altLang="zh-CN" sz="1600" dirty="0" smtClean="0">
                <a:solidFill>
                  <a:prstClr val="black"/>
                </a:solidFill>
                <a:latin typeface="华文楷体" pitchFamily="2" charset="-122"/>
                <a:ea typeface="华文楷体" pitchFamily="2" charset="-122"/>
              </a:rPr>
              <a:t>%</a:t>
            </a:r>
            <a:r>
              <a:rPr lang="zh-CN" altLang="en-US" sz="1600" dirty="0" smtClean="0">
                <a:solidFill>
                  <a:prstClr val="black"/>
                </a:solidFill>
                <a:latin typeface="华文楷体" pitchFamily="2" charset="-122"/>
                <a:ea typeface="华文楷体" pitchFamily="2" charset="-122"/>
              </a:rPr>
              <a:t>）</a:t>
            </a:r>
            <a:endParaRPr lang="zh-CN" altLang="en-US" sz="1600" dirty="0">
              <a:solidFill>
                <a:prstClr val="black"/>
              </a:solidFill>
              <a:latin typeface="华文楷体" pitchFamily="2" charset="-122"/>
              <a:ea typeface="华文楷体" pitchFamily="2" charset="-122"/>
            </a:endParaRPr>
          </a:p>
        </p:txBody>
      </p:sp>
      <p:graphicFrame>
        <p:nvGraphicFramePr>
          <p:cNvPr id="11332" name="Group 68"/>
          <p:cNvGraphicFramePr>
            <a:graphicFrameLocks noGrp="1"/>
          </p:cNvGraphicFramePr>
          <p:nvPr>
            <p:extLst>
              <p:ext uri="{D42A27DB-BD31-4B8C-83A1-F6EECF244321}">
                <p14:modId xmlns:p14="http://schemas.microsoft.com/office/powerpoint/2010/main" val="2842994614"/>
              </p:ext>
            </p:extLst>
          </p:nvPr>
        </p:nvGraphicFramePr>
        <p:xfrm>
          <a:off x="304799" y="1675630"/>
          <a:ext cx="8253987" cy="3069594"/>
        </p:xfrm>
        <a:graphic>
          <a:graphicData uri="http://schemas.openxmlformats.org/drawingml/2006/table">
            <a:tbl>
              <a:tblPr/>
              <a:tblGrid>
                <a:gridCol w="1041401"/>
                <a:gridCol w="519031"/>
                <a:gridCol w="608505"/>
                <a:gridCol w="608505"/>
                <a:gridCol w="608505"/>
                <a:gridCol w="608505"/>
                <a:gridCol w="608505"/>
                <a:gridCol w="608505"/>
                <a:gridCol w="608505"/>
                <a:gridCol w="608505"/>
                <a:gridCol w="608505"/>
                <a:gridCol w="608505"/>
                <a:gridCol w="608505"/>
              </a:tblGrid>
              <a:tr h="226599">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项   目</a:t>
                      </a:r>
                    </a:p>
                  </a:txBody>
                  <a:tcPr anchor="ctr" horzOverflow="overflow">
                    <a:lnL>
                      <a:noFill/>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rPr>
                        <a:t>2015</a:t>
                      </a: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年</a:t>
                      </a:r>
                      <a:r>
                        <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rPr>
                        <a:t>1-3</a:t>
                      </a: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华文细黑" pitchFamily="2" charset="-122"/>
                        <a:ea typeface="华文细黑"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华文细黑" pitchFamily="2" charset="-122"/>
                        <a:ea typeface="华文细黑"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rPr>
                        <a:t>2014</a:t>
                      </a: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zh-CN" alt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华文细黑" pitchFamily="2" charset="-122"/>
                        <a:ea typeface="华文细黑"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rPr>
                        <a:t>2013</a:t>
                      </a: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zh-CN" alt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华文细黑" pitchFamily="2" charset="-122"/>
                        <a:ea typeface="华文细黑"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rPr>
                        <a:t>2012</a:t>
                      </a: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年</a:t>
                      </a:r>
                    </a:p>
                  </a:txBody>
                  <a:tcPr anchor="ctr" horzOverflow="overflow">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Arial" pitchFamily="34" charset="0"/>
                        <a:ea typeface="宋体" pitchFamily="2" charset="-122"/>
                      </a:endParaRPr>
                    </a:p>
                  </a:txBody>
                  <a:tcPr anchor="b" horzOverflow="overflow">
                    <a:lnL w="12700" cap="flat" cmpd="sng" algn="ctr">
                      <a:solidFill>
                        <a:srgbClr val="000000"/>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华文细黑" pitchFamily="2" charset="-122"/>
                        <a:ea typeface="华文细黑"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543837">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收入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成本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毛利率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收入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成本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毛利率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收入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成本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毛利率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收入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成本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毛利率</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85218">
                <a:tc>
                  <a:txBody>
                    <a:bodyPr/>
                    <a:lstStyle/>
                    <a:p>
                      <a:pPr algn="l" fontAlgn="ctr"/>
                      <a:r>
                        <a:rPr lang="zh-CN" altLang="en-US" sz="1100" b="0" i="0" u="none" strike="noStrike" dirty="0" smtClean="0">
                          <a:solidFill>
                            <a:srgbClr val="000000"/>
                          </a:solidFill>
                          <a:effectLst/>
                          <a:latin typeface="华文楷体" pitchFamily="2" charset="-122"/>
                          <a:ea typeface="华文楷体" pitchFamily="2" charset="-122"/>
                        </a:rPr>
                        <a:t>交通运输及相关业务</a:t>
                      </a:r>
                      <a:endParaRPr lang="zh-CN" altLang="en-US" sz="1100" b="0" i="0" u="none" strike="noStrike" dirty="0">
                        <a:solidFill>
                          <a:srgbClr val="000000"/>
                        </a:solidFill>
                        <a:effectLst/>
                        <a:latin typeface="华文楷体" pitchFamily="2" charset="-122"/>
                        <a:ea typeface="华文楷体" pitchFamily="2" charset="-122"/>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96.46</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73.96</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23.32</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348.66</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272.23</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21.92</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295.67</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229.84</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22.26</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320.23</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243.61</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23.93</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218">
                <a:tc>
                  <a:txBody>
                    <a:bodyPr/>
                    <a:lstStyle/>
                    <a:p>
                      <a:pPr algn="l" fontAlgn="ctr"/>
                      <a:r>
                        <a:rPr lang="zh-CN" altLang="en-US" sz="1100" b="0" i="0" u="none" strike="noStrike" dirty="0" smtClean="0">
                          <a:solidFill>
                            <a:srgbClr val="000000"/>
                          </a:solidFill>
                          <a:effectLst/>
                          <a:latin typeface="华文楷体" pitchFamily="2" charset="-122"/>
                          <a:ea typeface="华文楷体" pitchFamily="2" charset="-122"/>
                        </a:rPr>
                        <a:t>金融投资与管理</a:t>
                      </a:r>
                      <a:endParaRPr lang="zh-CN" altLang="en-US" sz="1100" b="0" i="0" u="none" strike="noStrike" dirty="0">
                        <a:solidFill>
                          <a:srgbClr val="000000"/>
                        </a:solidFill>
                        <a:effectLst/>
                        <a:latin typeface="华文楷体" pitchFamily="2" charset="-122"/>
                        <a:ea typeface="华文楷体" pitchFamily="2" charset="-122"/>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53.96</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18.43</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65.84</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116.65</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31.74</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72.79</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67.85</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19.82</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70.79</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47.35</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12.99</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72.57</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218">
                <a:tc>
                  <a:txBody>
                    <a:bodyPr/>
                    <a:lstStyle/>
                    <a:p>
                      <a:pPr algn="l" fontAlgn="ctr"/>
                      <a:r>
                        <a:rPr lang="zh-CN" altLang="en-US" sz="1100" b="0" i="0" u="none" strike="noStrike" dirty="0" smtClean="0">
                          <a:solidFill>
                            <a:srgbClr val="000000"/>
                          </a:solidFill>
                          <a:effectLst/>
                          <a:latin typeface="华文楷体" pitchFamily="2" charset="-122"/>
                          <a:ea typeface="华文楷体" pitchFamily="2" charset="-122"/>
                        </a:rPr>
                        <a:t>商品房开发及销售</a:t>
                      </a:r>
                      <a:endParaRPr lang="zh-CN" altLang="en-US" sz="1100" b="0" i="0" u="none" strike="noStrike" dirty="0">
                        <a:solidFill>
                          <a:srgbClr val="000000"/>
                        </a:solidFill>
                        <a:effectLst/>
                        <a:latin typeface="华文楷体" pitchFamily="2" charset="-122"/>
                        <a:ea typeface="华文楷体" pitchFamily="2" charset="-122"/>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43.22</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23.92</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44.65</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326.64</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203.09</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37.82</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215.36</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122.82</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42.97</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188.13</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89.40</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52.48</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218">
                <a:tc>
                  <a:txBody>
                    <a:bodyPr/>
                    <a:lstStyle/>
                    <a:p>
                      <a:pPr algn="l" fontAlgn="ctr"/>
                      <a:r>
                        <a:rPr lang="zh-CN" altLang="en-US" sz="1100" b="0" i="0" u="none" strike="noStrike" dirty="0" smtClean="0">
                          <a:solidFill>
                            <a:srgbClr val="000000"/>
                          </a:solidFill>
                          <a:effectLst/>
                          <a:latin typeface="华文楷体" pitchFamily="2" charset="-122"/>
                          <a:ea typeface="华文楷体" pitchFamily="2" charset="-122"/>
                        </a:rPr>
                        <a:t>园区、商业物业开发及经营、政策支持类房屋开发及销售</a:t>
                      </a:r>
                      <a:endParaRPr lang="zh-CN" altLang="en-US" sz="1100" b="0" i="0" u="none" strike="noStrike" dirty="0">
                        <a:solidFill>
                          <a:srgbClr val="000000"/>
                        </a:solidFill>
                        <a:effectLst/>
                        <a:latin typeface="华文楷体" pitchFamily="2" charset="-122"/>
                        <a:ea typeface="华文楷体" pitchFamily="2" charset="-122"/>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20.70</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11.87</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42.65</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140.80</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75.37</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46.47</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143.22</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78.35</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45.29</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91.20</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47.48</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47.94</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21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rPr>
                        <a:t>合   计</a:t>
                      </a: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214.33</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128.13</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40.19</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932.75</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582.42</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37.56</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722.10</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450.83</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37.57</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646.91</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393.48</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100" b="0" i="0" u="none" strike="noStrike" dirty="0" smtClean="0">
                          <a:solidFill>
                            <a:srgbClr val="000000"/>
                          </a:solidFill>
                          <a:effectLst/>
                          <a:latin typeface="华文楷体" pitchFamily="2" charset="-122"/>
                          <a:ea typeface="华文楷体" pitchFamily="2" charset="-122"/>
                        </a:rPr>
                        <a:t>39.18</a:t>
                      </a:r>
                      <a:endParaRPr lang="en-US" altLang="zh-CN" sz="11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Box 10"/>
          <p:cNvSpPr txBox="1">
            <a:spLocks noChangeArrowheads="1"/>
          </p:cNvSpPr>
          <p:nvPr/>
        </p:nvSpPr>
        <p:spPr bwMode="auto">
          <a:xfrm>
            <a:off x="493051" y="4797152"/>
            <a:ext cx="5411445" cy="276999"/>
          </a:xfrm>
          <a:prstGeom prst="rect">
            <a:avLst/>
          </a:prstGeom>
          <a:noFill/>
          <a:ln w="9525">
            <a:noFill/>
            <a:miter lim="800000"/>
            <a:headEnd/>
            <a:tailEnd/>
          </a:ln>
        </p:spPr>
        <p:txBody>
          <a:bodyPr wrap="square">
            <a:spAutoFit/>
          </a:bodyPr>
          <a:lstStyle/>
          <a:p>
            <a:r>
              <a:rPr lang="zh-CN" altLang="en-US" sz="1200" dirty="0">
                <a:solidFill>
                  <a:srgbClr val="000000"/>
                </a:solidFill>
                <a:latin typeface="华文楷体" pitchFamily="2" charset="-122"/>
                <a:ea typeface="华文楷体" pitchFamily="2" charset="-122"/>
              </a:rPr>
              <a:t>数据来源</a:t>
            </a:r>
            <a:r>
              <a:rPr lang="zh-CN" altLang="en-US" sz="1200" dirty="0" smtClean="0">
                <a:solidFill>
                  <a:srgbClr val="000000"/>
                </a:solidFill>
                <a:latin typeface="华文楷体" pitchFamily="2" charset="-122"/>
                <a:ea typeface="华文楷体" pitchFamily="2" charset="-122"/>
              </a:rPr>
              <a:t>：招商局集团</a:t>
            </a:r>
            <a:r>
              <a:rPr lang="en-US" altLang="zh-CN" sz="1200" dirty="0" smtClean="0">
                <a:solidFill>
                  <a:srgbClr val="000000"/>
                </a:solidFill>
                <a:latin typeface="华文楷体" pitchFamily="2" charset="-122"/>
                <a:ea typeface="华文楷体" pitchFamily="2" charset="-122"/>
              </a:rPr>
              <a:t>2015</a:t>
            </a:r>
            <a:r>
              <a:rPr lang="zh-CN" altLang="en-US" sz="1200" dirty="0" smtClean="0">
                <a:solidFill>
                  <a:srgbClr val="000000"/>
                </a:solidFill>
                <a:latin typeface="华文楷体" pitchFamily="2" charset="-122"/>
                <a:ea typeface="华文楷体" pitchFamily="2" charset="-122"/>
              </a:rPr>
              <a:t>年度第三期超短融募集说明书</a:t>
            </a:r>
            <a:endParaRPr lang="zh-CN" altLang="en-US" dirty="0">
              <a:solidFill>
                <a:srgbClr val="000000"/>
              </a:solidFill>
              <a:latin typeface="华文楷体" pitchFamily="2" charset="-122"/>
              <a:ea typeface="华文楷体" pitchFamily="2" charset="-122"/>
            </a:endParaRPr>
          </a:p>
        </p:txBody>
      </p:sp>
      <p:sp>
        <p:nvSpPr>
          <p:cNvPr id="2" name="矩形 1"/>
          <p:cNvSpPr/>
          <p:nvPr/>
        </p:nvSpPr>
        <p:spPr>
          <a:xfrm>
            <a:off x="398504" y="5074151"/>
            <a:ext cx="8158163" cy="954107"/>
          </a:xfrm>
          <a:prstGeom prst="rect">
            <a:avLst/>
          </a:prstGeom>
        </p:spPr>
        <p:txBody>
          <a:bodyPr wrap="square">
            <a:spAutoFit/>
          </a:bodyPr>
          <a:lstStyle/>
          <a:p>
            <a:pPr marL="285750" indent="-285750">
              <a:buFont typeface="Wingdings" pitchFamily="2" charset="2"/>
              <a:buChar char="Ø"/>
            </a:pPr>
            <a:r>
              <a:rPr lang="zh-CN" altLang="en-US" sz="1400" dirty="0">
                <a:solidFill>
                  <a:prstClr val="black"/>
                </a:solidFill>
                <a:latin typeface="华文楷体" pitchFamily="2" charset="-122"/>
                <a:ea typeface="华文楷体" pitchFamily="2" charset="-122"/>
              </a:rPr>
              <a:t>招商局集团业务主要集中于交通运输及相关基础设施建设、经营与服务（港口、公路、能源运输及物流）、金融投资与管理、房地产开发与经营等三大核心产业</a:t>
            </a:r>
            <a:r>
              <a:rPr lang="zh-CN" altLang="en-US" sz="1400" dirty="0" smtClean="0">
                <a:solidFill>
                  <a:prstClr val="black"/>
                </a:solidFill>
                <a:latin typeface="华文楷体" pitchFamily="2" charset="-122"/>
                <a:ea typeface="华文楷体" pitchFamily="2" charset="-122"/>
              </a:rPr>
              <a:t>。</a:t>
            </a:r>
            <a:endParaRPr lang="en-US" altLang="zh-CN" sz="1400" dirty="0" smtClean="0">
              <a:solidFill>
                <a:prstClr val="black"/>
              </a:solidFill>
              <a:latin typeface="华文楷体" pitchFamily="2" charset="-122"/>
              <a:ea typeface="华文楷体" pitchFamily="2" charset="-122"/>
            </a:endParaRPr>
          </a:p>
          <a:p>
            <a:pPr marL="285750" indent="-285750">
              <a:buFont typeface="Wingdings" pitchFamily="2" charset="2"/>
              <a:buChar char="Ø"/>
            </a:pPr>
            <a:r>
              <a:rPr lang="en-US" altLang="zh-CN" sz="1400" dirty="0" smtClean="0">
                <a:solidFill>
                  <a:prstClr val="black"/>
                </a:solidFill>
                <a:latin typeface="华文楷体" pitchFamily="2" charset="-122"/>
                <a:ea typeface="华文楷体" pitchFamily="2" charset="-122"/>
              </a:rPr>
              <a:t>2014</a:t>
            </a:r>
            <a:r>
              <a:rPr lang="zh-CN" altLang="en-US" sz="1400" dirty="0" smtClean="0">
                <a:solidFill>
                  <a:prstClr val="black"/>
                </a:solidFill>
                <a:latin typeface="华文楷体" pitchFamily="2" charset="-122"/>
                <a:ea typeface="华文楷体" pitchFamily="2" charset="-122"/>
              </a:rPr>
              <a:t>年，招商局</a:t>
            </a:r>
            <a:r>
              <a:rPr lang="zh-CN" altLang="en-US" sz="1400" dirty="0">
                <a:solidFill>
                  <a:prstClr val="black"/>
                </a:solidFill>
                <a:latin typeface="华文楷体" pitchFamily="2" charset="-122"/>
                <a:ea typeface="华文楷体" pitchFamily="2" charset="-122"/>
              </a:rPr>
              <a:t>集团</a:t>
            </a:r>
            <a:r>
              <a:rPr lang="zh-CN" altLang="en-US" sz="1400" dirty="0" smtClean="0">
                <a:solidFill>
                  <a:prstClr val="black"/>
                </a:solidFill>
                <a:latin typeface="华文楷体" pitchFamily="2" charset="-122"/>
                <a:ea typeface="华文楷体" pitchFamily="2" charset="-122"/>
              </a:rPr>
              <a:t>盈利继续</a:t>
            </a:r>
            <a:r>
              <a:rPr lang="zh-CN" altLang="en-US" sz="1400" dirty="0">
                <a:solidFill>
                  <a:prstClr val="black"/>
                </a:solidFill>
                <a:latin typeface="华文楷体" pitchFamily="2" charset="-122"/>
                <a:ea typeface="华文楷体" pitchFamily="2" charset="-122"/>
              </a:rPr>
              <a:t>稳定增长，创造历史新高</a:t>
            </a:r>
            <a:r>
              <a:rPr lang="zh-CN" altLang="en-US" sz="1400" dirty="0" smtClean="0">
                <a:solidFill>
                  <a:prstClr val="black"/>
                </a:solidFill>
                <a:latin typeface="华文楷体" pitchFamily="2" charset="-122"/>
                <a:ea typeface="华文楷体" pitchFamily="2" charset="-122"/>
              </a:rPr>
              <a:t>，实现营业</a:t>
            </a:r>
            <a:r>
              <a:rPr lang="zh-CN" altLang="en-US" sz="1400" dirty="0">
                <a:solidFill>
                  <a:prstClr val="black"/>
                </a:solidFill>
                <a:latin typeface="华文楷体" pitchFamily="2" charset="-122"/>
                <a:ea typeface="华文楷体" pitchFamily="2" charset="-122"/>
              </a:rPr>
              <a:t>总收入</a:t>
            </a:r>
            <a:r>
              <a:rPr lang="en-US" altLang="zh-CN" sz="1400" dirty="0">
                <a:solidFill>
                  <a:prstClr val="black"/>
                </a:solidFill>
                <a:latin typeface="华文楷体" pitchFamily="2" charset="-122"/>
                <a:ea typeface="华文楷体" pitchFamily="2" charset="-122"/>
              </a:rPr>
              <a:t>932.75</a:t>
            </a:r>
            <a:r>
              <a:rPr lang="zh-CN" altLang="en-US" sz="1400" dirty="0">
                <a:solidFill>
                  <a:prstClr val="black"/>
                </a:solidFill>
                <a:latin typeface="华文楷体" pitchFamily="2" charset="-122"/>
                <a:ea typeface="华文楷体" pitchFamily="2" charset="-122"/>
              </a:rPr>
              <a:t>亿元</a:t>
            </a:r>
            <a:r>
              <a:rPr lang="zh-CN" altLang="en-US" sz="1400" dirty="0" smtClean="0">
                <a:solidFill>
                  <a:prstClr val="black"/>
                </a:solidFill>
                <a:latin typeface="华文楷体" pitchFamily="2" charset="-122"/>
                <a:ea typeface="华文楷体" pitchFamily="2" charset="-122"/>
              </a:rPr>
              <a:t>，毛利率</a:t>
            </a:r>
            <a:r>
              <a:rPr lang="en-US" altLang="zh-CN" sz="1400" dirty="0" smtClean="0">
                <a:solidFill>
                  <a:prstClr val="black"/>
                </a:solidFill>
                <a:latin typeface="华文楷体" pitchFamily="2" charset="-122"/>
                <a:ea typeface="华文楷体" pitchFamily="2" charset="-122"/>
              </a:rPr>
              <a:t>37.56%</a:t>
            </a:r>
            <a:r>
              <a:rPr lang="zh-CN" altLang="en-US" sz="1400" dirty="0">
                <a:solidFill>
                  <a:prstClr val="black"/>
                </a:solidFill>
                <a:latin typeface="华文楷体" pitchFamily="2" charset="-122"/>
                <a:ea typeface="华文楷体" pitchFamily="2" charset="-122"/>
              </a:rPr>
              <a:t>。</a:t>
            </a:r>
          </a:p>
        </p:txBody>
      </p:sp>
      <p:sp>
        <p:nvSpPr>
          <p:cNvPr id="7" name="标题 1"/>
          <p:cNvSpPr txBox="1">
            <a:spLocks/>
          </p:cNvSpPr>
          <p:nvPr/>
        </p:nvSpPr>
        <p:spPr>
          <a:xfrm>
            <a:off x="542388" y="798289"/>
            <a:ext cx="4372511"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招商局集团</a:t>
            </a:r>
            <a:r>
              <a:rPr dirty="0"/>
              <a:t>主要业务领域</a:t>
            </a:r>
          </a:p>
        </p:txBody>
      </p:sp>
    </p:spTree>
    <p:extLst>
      <p:ext uri="{BB962C8B-B14F-4D97-AF65-F5344CB8AC3E}">
        <p14:creationId xmlns:p14="http://schemas.microsoft.com/office/powerpoint/2010/main" val="659009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1"/>
          <p:cNvSpPr txBox="1">
            <a:spLocks noChangeArrowheads="1"/>
          </p:cNvSpPr>
          <p:nvPr/>
        </p:nvSpPr>
        <p:spPr bwMode="auto">
          <a:xfrm>
            <a:off x="2346592" y="1340768"/>
            <a:ext cx="4228479" cy="338554"/>
          </a:xfrm>
          <a:prstGeom prst="rect">
            <a:avLst/>
          </a:prstGeom>
          <a:noFill/>
          <a:ln w="9525">
            <a:noFill/>
            <a:miter lim="800000"/>
            <a:headEnd/>
            <a:tailEnd/>
          </a:ln>
        </p:spPr>
        <p:txBody>
          <a:bodyPr wrap="square">
            <a:spAutoFit/>
          </a:bodyPr>
          <a:lstStyle/>
          <a:p>
            <a:r>
              <a:rPr lang="zh-CN" altLang="en-US" sz="1600" dirty="0" smtClean="0">
                <a:solidFill>
                  <a:prstClr val="black"/>
                </a:solidFill>
                <a:latin typeface="华文楷体" pitchFamily="2" charset="-122"/>
                <a:ea typeface="华文楷体" pitchFamily="2" charset="-122"/>
              </a:rPr>
              <a:t>招商局集团近三年及一期主要</a:t>
            </a:r>
            <a:r>
              <a:rPr lang="zh-CN" altLang="en-US" sz="1600" dirty="0">
                <a:solidFill>
                  <a:prstClr val="black"/>
                </a:solidFill>
                <a:latin typeface="华文楷体" pitchFamily="2" charset="-122"/>
                <a:ea typeface="华文楷体" pitchFamily="2" charset="-122"/>
              </a:rPr>
              <a:t>财务数据</a:t>
            </a:r>
          </a:p>
        </p:txBody>
      </p:sp>
      <p:graphicFrame>
        <p:nvGraphicFramePr>
          <p:cNvPr id="15412" name="Group 52"/>
          <p:cNvGraphicFramePr>
            <a:graphicFrameLocks noGrp="1"/>
          </p:cNvGraphicFramePr>
          <p:nvPr>
            <p:extLst>
              <p:ext uri="{D42A27DB-BD31-4B8C-83A1-F6EECF244321}">
                <p14:modId xmlns:p14="http://schemas.microsoft.com/office/powerpoint/2010/main" val="3046509742"/>
              </p:ext>
            </p:extLst>
          </p:nvPr>
        </p:nvGraphicFramePr>
        <p:xfrm>
          <a:off x="656691" y="1700808"/>
          <a:ext cx="6933223" cy="3291840"/>
        </p:xfrm>
        <a:graphic>
          <a:graphicData uri="http://schemas.openxmlformats.org/drawingml/2006/table">
            <a:tbl>
              <a:tblPr/>
              <a:tblGrid>
                <a:gridCol w="2372263"/>
                <a:gridCol w="1543050"/>
                <a:gridCol w="1014413"/>
                <a:gridCol w="1014413"/>
                <a:gridCol w="989084"/>
              </a:tblGrid>
              <a:tr h="351039">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项   目</a:t>
                      </a:r>
                    </a:p>
                  </a:txBody>
                  <a:tcPr anchor="ctr" horzOverflow="overflow">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2015</a:t>
                      </a: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年上半年</a:t>
                      </a:r>
                      <a:endPar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2014</a:t>
                      </a: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a:t>
                      </a:r>
                      <a:endPar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2013</a:t>
                      </a: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2012</a:t>
                      </a: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51039">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总资产（亿元）</a:t>
                      </a: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dirty="0">
                          <a:solidFill>
                            <a:srgbClr val="000000"/>
                          </a:solidFill>
                          <a:effectLst/>
                          <a:latin typeface="华文楷体" pitchFamily="2" charset="-122"/>
                          <a:ea typeface="华文楷体" pitchFamily="2" charset="-122"/>
                        </a:rPr>
                        <a:t>8343.95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a:solidFill>
                            <a:srgbClr val="000000"/>
                          </a:solidFill>
                          <a:effectLst/>
                          <a:latin typeface="华文楷体" pitchFamily="2" charset="-122"/>
                          <a:ea typeface="华文楷体" pitchFamily="2" charset="-122"/>
                        </a:rPr>
                        <a:t>6241.58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a:solidFill>
                            <a:srgbClr val="000000"/>
                          </a:solidFill>
                          <a:effectLst/>
                          <a:latin typeface="华文楷体" pitchFamily="2" charset="-122"/>
                          <a:ea typeface="华文楷体" pitchFamily="2" charset="-122"/>
                        </a:rPr>
                        <a:t>4526.01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a:solidFill>
                            <a:srgbClr val="000000"/>
                          </a:solidFill>
                          <a:effectLst/>
                          <a:latin typeface="华文楷体" pitchFamily="2" charset="-122"/>
                          <a:ea typeface="华文楷体" pitchFamily="2" charset="-122"/>
                        </a:rPr>
                        <a:t>3918.10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1039">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所有者权益（亿元）</a:t>
                      </a: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dirty="0">
                          <a:solidFill>
                            <a:srgbClr val="000000"/>
                          </a:solidFill>
                          <a:effectLst/>
                          <a:latin typeface="华文楷体" pitchFamily="2" charset="-122"/>
                          <a:ea typeface="华文楷体" pitchFamily="2" charset="-122"/>
                        </a:rPr>
                        <a:t>2856.20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a:solidFill>
                            <a:srgbClr val="000000"/>
                          </a:solidFill>
                          <a:effectLst/>
                          <a:latin typeface="华文楷体" pitchFamily="2" charset="-122"/>
                          <a:ea typeface="华文楷体" pitchFamily="2" charset="-122"/>
                        </a:rPr>
                        <a:t>2614.77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a:solidFill>
                            <a:srgbClr val="000000"/>
                          </a:solidFill>
                          <a:effectLst/>
                          <a:latin typeface="华文楷体" pitchFamily="2" charset="-122"/>
                          <a:ea typeface="华文楷体" pitchFamily="2" charset="-122"/>
                        </a:rPr>
                        <a:t>2094.53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a:solidFill>
                            <a:srgbClr val="000000"/>
                          </a:solidFill>
                          <a:effectLst/>
                          <a:latin typeface="华文楷体" pitchFamily="2" charset="-122"/>
                          <a:ea typeface="华文楷体" pitchFamily="2" charset="-122"/>
                        </a:rPr>
                        <a:t>1820.44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1039">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资产负债率</a:t>
                      </a: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dirty="0">
                          <a:solidFill>
                            <a:srgbClr val="000000"/>
                          </a:solidFill>
                          <a:effectLst/>
                          <a:latin typeface="华文楷体" pitchFamily="2" charset="-122"/>
                          <a:ea typeface="华文楷体" pitchFamily="2" charset="-122"/>
                        </a:rPr>
                        <a:t>65.77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dirty="0">
                          <a:solidFill>
                            <a:srgbClr val="000000"/>
                          </a:solidFill>
                          <a:effectLst/>
                          <a:latin typeface="华文楷体" pitchFamily="2" charset="-122"/>
                          <a:ea typeface="华文楷体" pitchFamily="2" charset="-122"/>
                        </a:rPr>
                        <a:t>58.11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dirty="0">
                          <a:solidFill>
                            <a:srgbClr val="000000"/>
                          </a:solidFill>
                          <a:effectLst/>
                          <a:latin typeface="华文楷体" pitchFamily="2" charset="-122"/>
                          <a:ea typeface="华文楷体" pitchFamily="2" charset="-122"/>
                        </a:rPr>
                        <a:t>53.72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dirty="0">
                          <a:solidFill>
                            <a:srgbClr val="000000"/>
                          </a:solidFill>
                          <a:effectLst/>
                          <a:latin typeface="华文楷体" pitchFamily="2" charset="-122"/>
                          <a:ea typeface="华文楷体" pitchFamily="2" charset="-122"/>
                        </a:rPr>
                        <a:t>53.54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1039">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项   目</a:t>
                      </a:r>
                    </a:p>
                  </a:txBody>
                  <a:tcPr anchor="ctr" horzOverflow="overflow">
                    <a:lnL>
                      <a:noFill/>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2015</a:t>
                      </a: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年上半年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2014</a:t>
                      </a: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2013</a:t>
                      </a: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en-US" altLang="zh-CN"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2012</a:t>
                      </a: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51039">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营业收入（亿元）</a:t>
                      </a: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dirty="0" smtClean="0">
                          <a:solidFill>
                            <a:srgbClr val="000000"/>
                          </a:solidFill>
                          <a:effectLst/>
                          <a:latin typeface="华文楷体" pitchFamily="2" charset="-122"/>
                          <a:ea typeface="华文楷体" pitchFamily="2" charset="-122"/>
                        </a:rPr>
                        <a:t>554.53 </a:t>
                      </a:r>
                      <a:endParaRPr lang="en-US" altLang="zh-CN" sz="14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dirty="0" smtClean="0">
                          <a:solidFill>
                            <a:srgbClr val="000000"/>
                          </a:solidFill>
                          <a:effectLst/>
                          <a:latin typeface="华文楷体" pitchFamily="2" charset="-122"/>
                          <a:ea typeface="华文楷体" pitchFamily="2" charset="-122"/>
                        </a:rPr>
                        <a:t>932.75 </a:t>
                      </a:r>
                      <a:endParaRPr lang="en-US" altLang="zh-CN" sz="14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dirty="0" smtClean="0">
                          <a:solidFill>
                            <a:srgbClr val="000000"/>
                          </a:solidFill>
                          <a:effectLst/>
                          <a:latin typeface="华文楷体" pitchFamily="2" charset="-122"/>
                          <a:ea typeface="华文楷体" pitchFamily="2" charset="-122"/>
                        </a:rPr>
                        <a:t>722.10 </a:t>
                      </a:r>
                      <a:endParaRPr lang="en-US" altLang="zh-CN" sz="14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dirty="0" smtClean="0">
                          <a:solidFill>
                            <a:srgbClr val="000000"/>
                          </a:solidFill>
                          <a:effectLst/>
                          <a:latin typeface="华文楷体" pitchFamily="2" charset="-122"/>
                          <a:ea typeface="华文楷体" pitchFamily="2" charset="-122"/>
                        </a:rPr>
                        <a:t>646.91 </a:t>
                      </a:r>
                      <a:endParaRPr lang="en-US" altLang="zh-CN" sz="1400" b="0" i="0" u="none" strike="noStrike" dirty="0">
                        <a:solidFill>
                          <a:srgbClr val="000000"/>
                        </a:solidFill>
                        <a:effectLst/>
                        <a:latin typeface="华文楷体" pitchFamily="2" charset="-122"/>
                        <a:ea typeface="华文楷体"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1039">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净利润（亿元）</a:t>
                      </a: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a:solidFill>
                            <a:srgbClr val="000000"/>
                          </a:solidFill>
                          <a:effectLst/>
                          <a:latin typeface="华文楷体" pitchFamily="2" charset="-122"/>
                          <a:ea typeface="华文楷体" pitchFamily="2" charset="-122"/>
                        </a:rPr>
                        <a:t>203.70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a:solidFill>
                            <a:srgbClr val="000000"/>
                          </a:solidFill>
                          <a:effectLst/>
                          <a:latin typeface="华文楷体" pitchFamily="2" charset="-122"/>
                          <a:ea typeface="华文楷体" pitchFamily="2" charset="-122"/>
                        </a:rPr>
                        <a:t>278.92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a:solidFill>
                            <a:srgbClr val="000000"/>
                          </a:solidFill>
                          <a:effectLst/>
                          <a:latin typeface="华文楷体" pitchFamily="2" charset="-122"/>
                          <a:ea typeface="华文楷体" pitchFamily="2" charset="-122"/>
                        </a:rPr>
                        <a:t>227.89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a:solidFill>
                            <a:srgbClr val="000000"/>
                          </a:solidFill>
                          <a:effectLst/>
                          <a:latin typeface="华文楷体" pitchFamily="2" charset="-122"/>
                          <a:ea typeface="华文楷体" pitchFamily="2" charset="-122"/>
                        </a:rPr>
                        <a:t>214.80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1039">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zh-CN" altLang="en-US" sz="1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经营活动净现金流（亿元）</a:t>
                      </a: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a:solidFill>
                            <a:srgbClr val="000000"/>
                          </a:solidFill>
                          <a:effectLst/>
                          <a:latin typeface="华文楷体" pitchFamily="2" charset="-122"/>
                          <a:ea typeface="华文楷体" pitchFamily="2" charset="-122"/>
                        </a:rPr>
                        <a:t>-641.35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a:solidFill>
                            <a:srgbClr val="000000"/>
                          </a:solidFill>
                          <a:effectLst/>
                          <a:latin typeface="华文楷体" pitchFamily="2" charset="-122"/>
                          <a:ea typeface="华文楷体" pitchFamily="2" charset="-122"/>
                        </a:rPr>
                        <a:t>-156.55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a:solidFill>
                            <a:srgbClr val="000000"/>
                          </a:solidFill>
                          <a:effectLst/>
                          <a:latin typeface="华文楷体" pitchFamily="2" charset="-122"/>
                          <a:ea typeface="华文楷体" pitchFamily="2" charset="-122"/>
                        </a:rPr>
                        <a:t>-79.94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en-US" altLang="zh-CN" sz="1400" b="0" i="0" u="none" strike="noStrike" dirty="0">
                          <a:solidFill>
                            <a:srgbClr val="000000"/>
                          </a:solidFill>
                          <a:effectLst/>
                          <a:latin typeface="华文楷体" pitchFamily="2" charset="-122"/>
                          <a:ea typeface="华文楷体" pitchFamily="2" charset="-122"/>
                        </a:rPr>
                        <a:t>108.35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矩形 7"/>
          <p:cNvSpPr/>
          <p:nvPr/>
        </p:nvSpPr>
        <p:spPr>
          <a:xfrm>
            <a:off x="602568" y="5038442"/>
            <a:ext cx="8145895" cy="1169551"/>
          </a:xfrm>
          <a:prstGeom prst="rect">
            <a:avLst/>
          </a:prstGeom>
        </p:spPr>
        <p:txBody>
          <a:bodyPr wrap="square">
            <a:spAutoFit/>
          </a:bodyPr>
          <a:lstStyle/>
          <a:p>
            <a:pPr marL="285750" indent="-285750">
              <a:buFont typeface="Wingdings" pitchFamily="2" charset="2"/>
              <a:buChar char="Ø"/>
            </a:pPr>
            <a:r>
              <a:rPr lang="zh-CN" altLang="en-US" sz="1400" dirty="0" smtClean="0">
                <a:solidFill>
                  <a:srgbClr val="000000"/>
                </a:solidFill>
                <a:latin typeface="华文楷体" pitchFamily="2" charset="-122"/>
                <a:ea typeface="华文楷体" pitchFamily="2" charset="-122"/>
              </a:rPr>
              <a:t>近年来，得益于集团核心业务的稳步发展，集团资产规模保持平稳增长。</a:t>
            </a:r>
            <a:r>
              <a:rPr lang="en-US" altLang="zh-CN" sz="1400" dirty="0" smtClean="0">
                <a:solidFill>
                  <a:srgbClr val="000000"/>
                </a:solidFill>
                <a:latin typeface="华文楷体" pitchFamily="2" charset="-122"/>
                <a:ea typeface="华文楷体" pitchFamily="2" charset="-122"/>
              </a:rPr>
              <a:t>2012-2014</a:t>
            </a:r>
            <a:r>
              <a:rPr lang="zh-CN" altLang="en-US" sz="1400" dirty="0" smtClean="0">
                <a:solidFill>
                  <a:srgbClr val="000000"/>
                </a:solidFill>
                <a:latin typeface="华文楷体" pitchFamily="2" charset="-122"/>
                <a:ea typeface="华文楷体" pitchFamily="2" charset="-122"/>
              </a:rPr>
              <a:t>年，集团资产总额年均复合增长</a:t>
            </a:r>
            <a:r>
              <a:rPr lang="en-US" altLang="zh-CN" sz="1400" dirty="0" smtClean="0">
                <a:solidFill>
                  <a:srgbClr val="000000"/>
                </a:solidFill>
                <a:latin typeface="华文楷体" pitchFamily="2" charset="-122"/>
                <a:ea typeface="华文楷体" pitchFamily="2" charset="-122"/>
              </a:rPr>
              <a:t>26.21%</a:t>
            </a:r>
            <a:r>
              <a:rPr lang="zh-CN" altLang="en-US" sz="1400" dirty="0" smtClean="0">
                <a:solidFill>
                  <a:srgbClr val="000000"/>
                </a:solidFill>
                <a:latin typeface="华文楷体" pitchFamily="2" charset="-122"/>
                <a:ea typeface="华文楷体" pitchFamily="2" charset="-122"/>
              </a:rPr>
              <a:t>，资产负债率小幅上升，但仍保持在合理的水平。</a:t>
            </a:r>
            <a:endParaRPr lang="en-US" altLang="zh-CN" sz="1400" dirty="0" smtClean="0">
              <a:solidFill>
                <a:srgbClr val="000000"/>
              </a:solidFill>
              <a:latin typeface="华文楷体" pitchFamily="2" charset="-122"/>
              <a:ea typeface="华文楷体" pitchFamily="2" charset="-122"/>
            </a:endParaRPr>
          </a:p>
          <a:p>
            <a:pPr marL="285750" indent="-285750">
              <a:buFont typeface="Wingdings" pitchFamily="2" charset="2"/>
              <a:buChar char="Ø"/>
            </a:pPr>
            <a:r>
              <a:rPr lang="en-US" altLang="zh-CN" sz="1400" dirty="0" smtClean="0">
                <a:solidFill>
                  <a:srgbClr val="000000"/>
                </a:solidFill>
                <a:latin typeface="华文楷体" pitchFamily="2" charset="-122"/>
                <a:ea typeface="华文楷体" pitchFamily="2" charset="-122"/>
              </a:rPr>
              <a:t>2012-2014</a:t>
            </a:r>
            <a:r>
              <a:rPr lang="zh-CN" altLang="en-US" sz="1400" dirty="0" smtClean="0">
                <a:solidFill>
                  <a:srgbClr val="000000"/>
                </a:solidFill>
                <a:latin typeface="华文楷体" pitchFamily="2" charset="-122"/>
                <a:ea typeface="华文楷体" pitchFamily="2" charset="-122"/>
              </a:rPr>
              <a:t>年，集团营业总收入年均复合增长</a:t>
            </a:r>
            <a:r>
              <a:rPr lang="en-US" altLang="zh-CN" sz="1400" dirty="0" smtClean="0">
                <a:solidFill>
                  <a:srgbClr val="000000"/>
                </a:solidFill>
                <a:latin typeface="华文楷体" pitchFamily="2" charset="-122"/>
                <a:ea typeface="华文楷体" pitchFamily="2" charset="-122"/>
              </a:rPr>
              <a:t>20.08%</a:t>
            </a:r>
            <a:r>
              <a:rPr lang="zh-CN" altLang="en-US" sz="1400" dirty="0" smtClean="0">
                <a:solidFill>
                  <a:srgbClr val="000000"/>
                </a:solidFill>
                <a:latin typeface="华文楷体" pitchFamily="2" charset="-122"/>
                <a:ea typeface="华文楷体" pitchFamily="2" charset="-122"/>
              </a:rPr>
              <a:t>，净利润也保持快速增长，经营活动净现金流缺口进一步扩大，主要由于招商证券融资融券业务中，融入资金计入筹资活动现金流，而融出资金计入经营活动现金流，现金流入流出不匹配所致。</a:t>
            </a:r>
            <a:endParaRPr lang="zh-CN" altLang="en-US" sz="1400" dirty="0">
              <a:solidFill>
                <a:srgbClr val="000000"/>
              </a:solidFill>
              <a:latin typeface="华文楷体" pitchFamily="2" charset="-122"/>
              <a:ea typeface="华文楷体" pitchFamily="2" charset="-122"/>
            </a:endParaRPr>
          </a:p>
        </p:txBody>
      </p:sp>
      <p:sp>
        <p:nvSpPr>
          <p:cNvPr id="10" name="标题 1"/>
          <p:cNvSpPr txBox="1">
            <a:spLocks/>
          </p:cNvSpPr>
          <p:nvPr/>
        </p:nvSpPr>
        <p:spPr>
          <a:xfrm>
            <a:off x="542388" y="798289"/>
            <a:ext cx="4372511"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招商局集团</a:t>
            </a:r>
            <a:r>
              <a:rPr dirty="0"/>
              <a:t>财务简况</a:t>
            </a:r>
          </a:p>
        </p:txBody>
      </p:sp>
      <p:sp>
        <p:nvSpPr>
          <p:cNvPr id="6" name="TextBox 10"/>
          <p:cNvSpPr txBox="1">
            <a:spLocks noChangeArrowheads="1"/>
          </p:cNvSpPr>
          <p:nvPr/>
        </p:nvSpPr>
        <p:spPr bwMode="auto">
          <a:xfrm>
            <a:off x="3337018" y="6384652"/>
            <a:ext cx="5411445" cy="276999"/>
          </a:xfrm>
          <a:prstGeom prst="rect">
            <a:avLst/>
          </a:prstGeom>
          <a:noFill/>
          <a:ln w="9525">
            <a:noFill/>
            <a:miter lim="800000"/>
            <a:headEnd/>
            <a:tailEnd/>
          </a:ln>
        </p:spPr>
        <p:txBody>
          <a:bodyPr wrap="square">
            <a:spAutoFit/>
          </a:bodyPr>
          <a:lstStyle/>
          <a:p>
            <a:r>
              <a:rPr lang="zh-CN" altLang="en-US" sz="1200" dirty="0">
                <a:solidFill>
                  <a:srgbClr val="000000"/>
                </a:solidFill>
                <a:latin typeface="华文楷体" pitchFamily="2" charset="-122"/>
                <a:ea typeface="华文楷体" pitchFamily="2" charset="-122"/>
              </a:rPr>
              <a:t>数据来源</a:t>
            </a:r>
            <a:r>
              <a:rPr lang="zh-CN" altLang="en-US" sz="1200" dirty="0" smtClean="0">
                <a:solidFill>
                  <a:srgbClr val="000000"/>
                </a:solidFill>
                <a:latin typeface="华文楷体" pitchFamily="2" charset="-122"/>
                <a:ea typeface="华文楷体" pitchFamily="2" charset="-122"/>
              </a:rPr>
              <a:t>：招商局集团</a:t>
            </a:r>
            <a:r>
              <a:rPr lang="en-US" altLang="zh-CN" sz="1200" dirty="0" smtClean="0">
                <a:solidFill>
                  <a:srgbClr val="000000"/>
                </a:solidFill>
                <a:latin typeface="华文楷体" pitchFamily="2" charset="-122"/>
                <a:ea typeface="华文楷体" pitchFamily="2" charset="-122"/>
              </a:rPr>
              <a:t>2015</a:t>
            </a:r>
            <a:r>
              <a:rPr lang="zh-CN" altLang="en-US" sz="1200" dirty="0" smtClean="0">
                <a:solidFill>
                  <a:srgbClr val="000000"/>
                </a:solidFill>
                <a:latin typeface="华文楷体" pitchFamily="2" charset="-122"/>
                <a:ea typeface="华文楷体" pitchFamily="2" charset="-122"/>
              </a:rPr>
              <a:t>年度第三期超短融募集说明书</a:t>
            </a:r>
            <a:endParaRPr lang="zh-CN" altLang="en-US" dirty="0">
              <a:solidFill>
                <a:srgbClr val="000000"/>
              </a:solidFill>
              <a:latin typeface="华文楷体" pitchFamily="2" charset="-122"/>
              <a:ea typeface="华文楷体" pitchFamily="2" charset="-122"/>
            </a:endParaRPr>
          </a:p>
        </p:txBody>
      </p:sp>
    </p:spTree>
    <p:extLst>
      <p:ext uri="{BB962C8B-B14F-4D97-AF65-F5344CB8AC3E}">
        <p14:creationId xmlns:p14="http://schemas.microsoft.com/office/powerpoint/2010/main" val="4152335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42388" y="798289"/>
            <a:ext cx="5134512"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招商局集团实力雄厚，偿债</a:t>
            </a:r>
            <a:r>
              <a:rPr dirty="0"/>
              <a:t>能力</a:t>
            </a:r>
            <a:r>
              <a:rPr lang="zh-CN" altLang="en-US" dirty="0"/>
              <a:t>强</a:t>
            </a:r>
            <a:endParaRPr dirty="0"/>
          </a:p>
        </p:txBody>
      </p:sp>
      <p:sp>
        <p:nvSpPr>
          <p:cNvPr id="3" name="矩形 6"/>
          <p:cNvSpPr>
            <a:spLocks noChangeArrowheads="1"/>
          </p:cNvSpPr>
          <p:nvPr/>
        </p:nvSpPr>
        <p:spPr bwMode="auto">
          <a:xfrm>
            <a:off x="971600" y="1412714"/>
            <a:ext cx="4181003" cy="338554"/>
          </a:xfrm>
          <a:prstGeom prst="rect">
            <a:avLst/>
          </a:prstGeom>
          <a:noFill/>
          <a:ln w="9525">
            <a:noFill/>
            <a:miter lim="800000"/>
            <a:headEnd/>
            <a:tailEnd/>
          </a:ln>
        </p:spPr>
        <p:txBody>
          <a:bodyPr wrap="square">
            <a:spAutoFit/>
          </a:bodyPr>
          <a:lstStyle/>
          <a:p>
            <a:r>
              <a:rPr lang="zh-CN" altLang="en-US" sz="1600" dirty="0" smtClean="0">
                <a:solidFill>
                  <a:prstClr val="black"/>
                </a:solidFill>
                <a:latin typeface="华文楷体" pitchFamily="2" charset="-122"/>
                <a:ea typeface="华文楷体" pitchFamily="2" charset="-122"/>
              </a:rPr>
              <a:t>集团</a:t>
            </a:r>
            <a:r>
              <a:rPr lang="en-US" altLang="zh-CN" sz="1600" dirty="0" smtClean="0">
                <a:solidFill>
                  <a:prstClr val="black"/>
                </a:solidFill>
                <a:latin typeface="华文楷体" pitchFamily="2" charset="-122"/>
                <a:ea typeface="华文楷体" pitchFamily="2" charset="-122"/>
              </a:rPr>
              <a:t>2012-2015</a:t>
            </a:r>
            <a:r>
              <a:rPr lang="zh-CN" altLang="en-US" sz="1600" dirty="0" smtClean="0">
                <a:solidFill>
                  <a:prstClr val="black"/>
                </a:solidFill>
                <a:latin typeface="华文楷体" pitchFamily="2" charset="-122"/>
                <a:ea typeface="华文楷体" pitchFamily="2" charset="-122"/>
              </a:rPr>
              <a:t>年</a:t>
            </a:r>
            <a:r>
              <a:rPr lang="zh-CN" altLang="en-US" sz="1600" dirty="0">
                <a:solidFill>
                  <a:prstClr val="black"/>
                </a:solidFill>
                <a:latin typeface="华文楷体" pitchFamily="2" charset="-122"/>
                <a:ea typeface="华文楷体" pitchFamily="2" charset="-122"/>
              </a:rPr>
              <a:t>偿债</a:t>
            </a:r>
            <a:r>
              <a:rPr lang="zh-CN" altLang="en-US" sz="1600" dirty="0" smtClean="0">
                <a:solidFill>
                  <a:prstClr val="black"/>
                </a:solidFill>
                <a:latin typeface="华文楷体" pitchFamily="2" charset="-122"/>
                <a:ea typeface="华文楷体" pitchFamily="2" charset="-122"/>
              </a:rPr>
              <a:t>能力</a:t>
            </a:r>
            <a:r>
              <a:rPr lang="zh-CN" altLang="en-US" sz="1600" dirty="0">
                <a:solidFill>
                  <a:prstClr val="black"/>
                </a:solidFill>
                <a:latin typeface="华文楷体" pitchFamily="2" charset="-122"/>
                <a:ea typeface="华文楷体" pitchFamily="2" charset="-122"/>
              </a:rPr>
              <a:t>指标</a:t>
            </a:r>
          </a:p>
        </p:txBody>
      </p:sp>
      <p:graphicFrame>
        <p:nvGraphicFramePr>
          <p:cNvPr id="4" name="Group 52"/>
          <p:cNvGraphicFramePr>
            <a:graphicFrameLocks noGrp="1"/>
          </p:cNvGraphicFramePr>
          <p:nvPr>
            <p:extLst>
              <p:ext uri="{D42A27DB-BD31-4B8C-83A1-F6EECF244321}">
                <p14:modId xmlns:p14="http://schemas.microsoft.com/office/powerpoint/2010/main" val="561965294"/>
              </p:ext>
            </p:extLst>
          </p:nvPr>
        </p:nvGraphicFramePr>
        <p:xfrm>
          <a:off x="453235" y="1844824"/>
          <a:ext cx="4766837" cy="2739267"/>
        </p:xfrm>
        <a:graphic>
          <a:graphicData uri="http://schemas.openxmlformats.org/drawingml/2006/table">
            <a:tbl>
              <a:tblPr/>
              <a:tblGrid>
                <a:gridCol w="1513993"/>
                <a:gridCol w="979172"/>
                <a:gridCol w="699714"/>
                <a:gridCol w="854435"/>
                <a:gridCol w="719523"/>
              </a:tblGrid>
              <a:tr h="333037">
                <a:tc>
                  <a:txBody>
                    <a:bodyPr/>
                    <a:lstStyle/>
                    <a:p>
                      <a:pPr marL="0" marR="0" lvl="0" indent="0" algn="ctr" defTabSz="914400" rtl="0" eaLnBrk="0" fontAlgn="ctr" latinLnBrk="0" hangingPunct="0">
                        <a:lnSpc>
                          <a:spcPct val="150000"/>
                        </a:lnSpc>
                        <a:spcBef>
                          <a:spcPts val="600"/>
                        </a:spcBef>
                        <a:spcAft>
                          <a:spcPts val="60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华文细黑" pitchFamily="2" charset="-122"/>
                          <a:ea typeface="华文细黑" pitchFamily="2" charset="-122"/>
                        </a:rPr>
                        <a:t>项目</a:t>
                      </a:r>
                    </a:p>
                  </a:txBody>
                  <a:tcPr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en-US" altLang="zh-CN" sz="1200" b="1"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rPr>
                        <a:t>2015</a:t>
                      </a:r>
                      <a:r>
                        <a:rPr kumimoji="0" lang="zh-CN" altLang="en-US" sz="1200" b="1"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rPr>
                        <a:t>上半年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en-US" altLang="zh-CN" sz="1200" b="1"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rPr>
                        <a:t>2014</a:t>
                      </a:r>
                      <a:r>
                        <a:rPr kumimoji="0" lang="zh-CN" altLang="en-US" sz="1200" b="1"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en-US" altLang="zh-CN" sz="1200" b="1"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rPr>
                        <a:t>2013</a:t>
                      </a:r>
                      <a:r>
                        <a:rPr kumimoji="0" lang="zh-CN" altLang="en-US" sz="1200" b="1"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50000"/>
                        </a:lnSpc>
                        <a:spcBef>
                          <a:spcPts val="600"/>
                        </a:spcBef>
                        <a:spcAft>
                          <a:spcPts val="600"/>
                        </a:spcAft>
                        <a:buClrTx/>
                        <a:buSzTx/>
                        <a:buFont typeface="Wingdings" pitchFamily="2" charset="2"/>
                        <a:buNone/>
                        <a:tabLst/>
                      </a:pPr>
                      <a:r>
                        <a:rPr kumimoji="0" lang="en-US" altLang="zh-CN" sz="1200" b="1"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rPr>
                        <a:t>2012</a:t>
                      </a:r>
                      <a:r>
                        <a:rPr kumimoji="0" lang="zh-CN" altLang="en-US" sz="1200" b="1"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33037">
                <a:tc>
                  <a:txBody>
                    <a:bodyPr/>
                    <a:lstStyle/>
                    <a:p>
                      <a:pPr algn="l" fontAlgn="ctr"/>
                      <a:r>
                        <a:rPr lang="zh-CN" altLang="en-US" sz="1200" b="1" i="0" u="none" strike="noStrike" dirty="0" smtClean="0">
                          <a:solidFill>
                            <a:srgbClr val="000000"/>
                          </a:solidFill>
                          <a:effectLst/>
                          <a:latin typeface="宋体"/>
                        </a:rPr>
                        <a:t>    长期债务（亿元）</a:t>
                      </a:r>
                      <a:endParaRPr lang="zh-CN" altLang="en-US" sz="1200" b="1" i="0" u="none" strike="noStrike" dirty="0">
                        <a:solidFill>
                          <a:srgbClr val="000000"/>
                        </a:solidFill>
                        <a:effectLst/>
                        <a:latin typeface="宋体"/>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smtClean="0">
                          <a:solidFill>
                            <a:srgbClr val="000000"/>
                          </a:solidFill>
                          <a:effectLst/>
                          <a:latin typeface="宋体"/>
                        </a:rPr>
                        <a:t>1394.56</a:t>
                      </a:r>
                      <a:endParaRPr lang="en-US" altLang="zh-CN" sz="1200" b="0"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smtClean="0">
                          <a:solidFill>
                            <a:srgbClr val="000000"/>
                          </a:solidFill>
                          <a:effectLst/>
                          <a:latin typeface="宋体"/>
                        </a:rPr>
                        <a:t>929.67</a:t>
                      </a:r>
                      <a:endParaRPr lang="en-US" altLang="zh-CN" sz="1200" b="0"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smtClean="0">
                          <a:solidFill>
                            <a:srgbClr val="000000"/>
                          </a:solidFill>
                          <a:effectLst/>
                          <a:latin typeface="宋体"/>
                        </a:rPr>
                        <a:t>788.86</a:t>
                      </a:r>
                      <a:endParaRPr lang="en-US" altLang="zh-CN" sz="1200" b="0"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smtClean="0">
                          <a:solidFill>
                            <a:srgbClr val="000000"/>
                          </a:solidFill>
                          <a:effectLst/>
                          <a:latin typeface="宋体"/>
                        </a:rPr>
                        <a:t>533.88</a:t>
                      </a:r>
                      <a:endParaRPr lang="en-US" altLang="zh-CN" sz="1200" b="0"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037">
                <a:tc>
                  <a:txBody>
                    <a:bodyPr/>
                    <a:lstStyle/>
                    <a:p>
                      <a:pPr algn="l" fontAlgn="ctr"/>
                      <a:r>
                        <a:rPr lang="zh-CN" altLang="en-US" sz="1200" b="1" i="0" u="none" strike="noStrike" dirty="0" smtClean="0">
                          <a:solidFill>
                            <a:srgbClr val="000000"/>
                          </a:solidFill>
                          <a:effectLst/>
                          <a:latin typeface="宋体"/>
                        </a:rPr>
                        <a:t>    总债务（亿元）</a:t>
                      </a:r>
                      <a:endParaRPr lang="zh-CN" altLang="en-US" sz="1200" b="1" i="0" u="none" strike="noStrike" dirty="0">
                        <a:solidFill>
                          <a:srgbClr val="000000"/>
                        </a:solidFill>
                        <a:effectLst/>
                        <a:latin typeface="宋体"/>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smtClean="0">
                          <a:solidFill>
                            <a:srgbClr val="000000"/>
                          </a:solidFill>
                          <a:effectLst/>
                          <a:latin typeface="宋体"/>
                        </a:rPr>
                        <a:t>1747.35</a:t>
                      </a:r>
                      <a:endParaRPr lang="en-US" altLang="zh-CN" sz="1200" b="0"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smtClean="0">
                          <a:solidFill>
                            <a:srgbClr val="000000"/>
                          </a:solidFill>
                          <a:effectLst/>
                          <a:latin typeface="宋体"/>
                        </a:rPr>
                        <a:t>1418.42</a:t>
                      </a:r>
                      <a:endParaRPr lang="en-US" altLang="zh-CN" sz="1200" b="0"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smtClean="0">
                          <a:solidFill>
                            <a:srgbClr val="000000"/>
                          </a:solidFill>
                          <a:effectLst/>
                          <a:latin typeface="宋体"/>
                        </a:rPr>
                        <a:t>1172.96</a:t>
                      </a:r>
                      <a:endParaRPr lang="en-US" altLang="zh-CN" sz="1200" b="0"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smtClean="0">
                          <a:solidFill>
                            <a:srgbClr val="000000"/>
                          </a:solidFill>
                          <a:effectLst/>
                          <a:latin typeface="宋体"/>
                        </a:rPr>
                        <a:t>853.77</a:t>
                      </a:r>
                      <a:endParaRPr lang="en-US" altLang="zh-CN" sz="1200" b="0"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037">
                <a:tc>
                  <a:txBody>
                    <a:bodyPr/>
                    <a:lstStyle/>
                    <a:p>
                      <a:pPr algn="l" fontAlgn="ctr"/>
                      <a:r>
                        <a:rPr lang="zh-CN" altLang="en-US" sz="1200" b="1" i="0" u="none" strike="noStrike" dirty="0">
                          <a:solidFill>
                            <a:srgbClr val="000000"/>
                          </a:solidFill>
                          <a:effectLst/>
                          <a:latin typeface="宋体"/>
                        </a:rPr>
                        <a:t>　　资产负债</a:t>
                      </a:r>
                      <a:r>
                        <a:rPr lang="zh-CN" altLang="en-US" sz="1200" b="1" i="0" u="none" strike="noStrike" dirty="0" smtClean="0">
                          <a:solidFill>
                            <a:srgbClr val="000000"/>
                          </a:solidFill>
                          <a:effectLst/>
                          <a:latin typeface="宋体"/>
                        </a:rPr>
                        <a:t>率（</a:t>
                      </a:r>
                      <a:r>
                        <a:rPr lang="en-US" altLang="zh-CN" sz="1200" b="1" i="0" u="none" strike="noStrike" dirty="0" smtClean="0">
                          <a:solidFill>
                            <a:srgbClr val="000000"/>
                          </a:solidFill>
                          <a:effectLst/>
                          <a:latin typeface="宋体"/>
                        </a:rPr>
                        <a:t>%</a:t>
                      </a:r>
                      <a:r>
                        <a:rPr lang="zh-CN" altLang="en-US" sz="1200" b="1" i="0" u="none" strike="noStrike" dirty="0" smtClean="0">
                          <a:solidFill>
                            <a:srgbClr val="000000"/>
                          </a:solidFill>
                          <a:effectLst/>
                          <a:latin typeface="宋体"/>
                        </a:rPr>
                        <a:t>）</a:t>
                      </a:r>
                      <a:endParaRPr lang="zh-CN" altLang="en-US" sz="1200" b="1" i="0" u="none" strike="noStrike" dirty="0">
                        <a:solidFill>
                          <a:srgbClr val="000000"/>
                        </a:solidFill>
                        <a:effectLst/>
                        <a:latin typeface="宋体"/>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smtClean="0">
                          <a:solidFill>
                            <a:srgbClr val="000000"/>
                          </a:solidFill>
                          <a:effectLst/>
                          <a:latin typeface="宋体"/>
                        </a:rPr>
                        <a:t>65.77</a:t>
                      </a:r>
                      <a:endParaRPr lang="en-US" altLang="zh-CN" sz="1200" b="0"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a:solidFill>
                            <a:srgbClr val="000000"/>
                          </a:solidFill>
                          <a:effectLst/>
                          <a:latin typeface="宋体"/>
                        </a:rPr>
                        <a:t>58.11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a:solidFill>
                            <a:srgbClr val="000000"/>
                          </a:solidFill>
                          <a:effectLst/>
                          <a:latin typeface="宋体"/>
                        </a:rPr>
                        <a:t>53.72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a:solidFill>
                            <a:srgbClr val="000000"/>
                          </a:solidFill>
                          <a:effectLst/>
                          <a:latin typeface="宋体"/>
                        </a:rPr>
                        <a:t>53.54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037">
                <a:tc>
                  <a:txBody>
                    <a:bodyPr/>
                    <a:lstStyle/>
                    <a:p>
                      <a:pPr algn="l" fontAlgn="ctr"/>
                      <a:r>
                        <a:rPr lang="zh-CN" altLang="en-US" sz="1200" b="1" i="0" u="none" strike="noStrike">
                          <a:solidFill>
                            <a:srgbClr val="000000"/>
                          </a:solidFill>
                          <a:effectLst/>
                          <a:latin typeface="宋体"/>
                        </a:rPr>
                        <a:t>　　流动比率</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smtClean="0">
                          <a:solidFill>
                            <a:srgbClr val="000000"/>
                          </a:solidFill>
                          <a:effectLst/>
                          <a:latin typeface="宋体"/>
                        </a:rPr>
                        <a:t>1.44</a:t>
                      </a:r>
                      <a:endParaRPr lang="en-US" altLang="zh-CN" sz="1200" b="0"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a:solidFill>
                            <a:srgbClr val="000000"/>
                          </a:solidFill>
                          <a:effectLst/>
                          <a:latin typeface="宋体"/>
                        </a:rPr>
                        <a:t>1.44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a:solidFill>
                            <a:srgbClr val="000000"/>
                          </a:solidFill>
                          <a:effectLst/>
                          <a:latin typeface="宋体"/>
                        </a:rPr>
                        <a:t>1.53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a:solidFill>
                            <a:srgbClr val="000000"/>
                          </a:solidFill>
                          <a:effectLst/>
                          <a:latin typeface="宋体"/>
                        </a:rPr>
                        <a:t>1.44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037">
                <a:tc>
                  <a:txBody>
                    <a:bodyPr/>
                    <a:lstStyle/>
                    <a:p>
                      <a:pPr algn="l" fontAlgn="ctr"/>
                      <a:r>
                        <a:rPr lang="zh-CN" altLang="en-US" sz="1200" b="1" i="0" u="none" strike="noStrike" dirty="0">
                          <a:solidFill>
                            <a:srgbClr val="000000"/>
                          </a:solidFill>
                          <a:effectLst/>
                          <a:latin typeface="宋体"/>
                        </a:rPr>
                        <a:t>　　速动比率</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200" b="0" i="0" u="none" strike="noStrike" dirty="0" smtClean="0">
                          <a:solidFill>
                            <a:srgbClr val="000000"/>
                          </a:solidFill>
                          <a:effectLst/>
                          <a:latin typeface="宋体"/>
                        </a:rPr>
                        <a:t>1.11</a:t>
                      </a:r>
                      <a:endParaRPr lang="en-US" altLang="zh-CN" sz="1200" b="0"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200" b="0" i="0" u="none" strike="noStrike" dirty="0">
                          <a:solidFill>
                            <a:srgbClr val="000000"/>
                          </a:solidFill>
                          <a:effectLst/>
                          <a:latin typeface="宋体"/>
                        </a:rPr>
                        <a:t>1.00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200" b="0" i="0" u="none" strike="noStrike" dirty="0">
                          <a:solidFill>
                            <a:srgbClr val="000000"/>
                          </a:solidFill>
                          <a:effectLst/>
                          <a:latin typeface="宋体"/>
                        </a:rPr>
                        <a:t>0.96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1200" b="0" i="0" u="none" strike="noStrike">
                          <a:solidFill>
                            <a:srgbClr val="000000"/>
                          </a:solidFill>
                          <a:effectLst/>
                          <a:latin typeface="宋体"/>
                        </a:rPr>
                        <a:t>0.89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037">
                <a:tc>
                  <a:txBody>
                    <a:bodyPr/>
                    <a:lstStyle/>
                    <a:p>
                      <a:pPr algn="l" fontAlgn="ctr"/>
                      <a:r>
                        <a:rPr lang="zh-CN" altLang="en-US" sz="1200" b="1" i="0" u="none" strike="noStrike" dirty="0">
                          <a:solidFill>
                            <a:srgbClr val="000000"/>
                          </a:solidFill>
                          <a:effectLst/>
                          <a:latin typeface="宋体"/>
                        </a:rPr>
                        <a:t>　　全部债务</a:t>
                      </a:r>
                      <a:r>
                        <a:rPr lang="en-US" altLang="zh-CN" sz="1200" b="1" i="0" u="none" strike="noStrike" dirty="0">
                          <a:solidFill>
                            <a:srgbClr val="000000"/>
                          </a:solidFill>
                          <a:effectLst/>
                          <a:latin typeface="宋体"/>
                        </a:rPr>
                        <a:t>/EBITDA</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smtClean="0">
                          <a:solidFill>
                            <a:srgbClr val="000000"/>
                          </a:solidFill>
                          <a:effectLst/>
                          <a:latin typeface="宋体"/>
                        </a:rPr>
                        <a:t>——</a:t>
                      </a:r>
                      <a:endParaRPr lang="en-US" altLang="zh-CN" sz="1200" b="0"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a:solidFill>
                            <a:srgbClr val="000000"/>
                          </a:solidFill>
                          <a:effectLst/>
                          <a:latin typeface="宋体"/>
                        </a:rPr>
                        <a:t>3.09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a:solidFill>
                            <a:srgbClr val="000000"/>
                          </a:solidFill>
                          <a:effectLst/>
                          <a:latin typeface="宋体"/>
                        </a:rPr>
                        <a:t>3.29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a:solidFill>
                            <a:srgbClr val="000000"/>
                          </a:solidFill>
                          <a:effectLst/>
                          <a:latin typeface="宋体"/>
                        </a:rPr>
                        <a:t>2.60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037">
                <a:tc>
                  <a:txBody>
                    <a:bodyPr/>
                    <a:lstStyle/>
                    <a:p>
                      <a:pPr algn="l" fontAlgn="ctr"/>
                      <a:r>
                        <a:rPr lang="zh-CN" altLang="en-US" sz="1200" b="1" i="0" u="none" strike="noStrike" dirty="0">
                          <a:solidFill>
                            <a:srgbClr val="000000"/>
                          </a:solidFill>
                          <a:effectLst/>
                          <a:latin typeface="宋体"/>
                        </a:rPr>
                        <a:t>　　</a:t>
                      </a:r>
                      <a:r>
                        <a:rPr lang="en-US" altLang="zh-CN" sz="1200" b="1" i="0" u="none" strike="noStrike" dirty="0">
                          <a:solidFill>
                            <a:srgbClr val="000000"/>
                          </a:solidFill>
                          <a:effectLst/>
                          <a:latin typeface="宋体"/>
                        </a:rPr>
                        <a:t>EBITDA</a:t>
                      </a:r>
                      <a:r>
                        <a:rPr lang="zh-CN" altLang="en-US" sz="1200" b="1" i="0" u="none" strike="noStrike" dirty="0">
                          <a:solidFill>
                            <a:srgbClr val="000000"/>
                          </a:solidFill>
                          <a:effectLst/>
                          <a:latin typeface="宋体"/>
                        </a:rPr>
                        <a:t>利息保障倍数</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smtClean="0">
                          <a:solidFill>
                            <a:srgbClr val="000000"/>
                          </a:solidFill>
                          <a:effectLst/>
                          <a:latin typeface="宋体"/>
                        </a:rPr>
                        <a:t>——</a:t>
                      </a:r>
                      <a:endParaRPr lang="en-US" altLang="zh-CN" sz="1200" b="0"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a:solidFill>
                            <a:srgbClr val="000000"/>
                          </a:solidFill>
                          <a:effectLst/>
                          <a:latin typeface="宋体"/>
                        </a:rPr>
                        <a:t>8.44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a:solidFill>
                            <a:srgbClr val="000000"/>
                          </a:solidFill>
                          <a:effectLst/>
                          <a:latin typeface="宋体"/>
                        </a:rPr>
                        <a:t>7.60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altLang="zh-CN" sz="1200" b="0" i="0" u="none" strike="noStrike" dirty="0">
                          <a:solidFill>
                            <a:srgbClr val="000000"/>
                          </a:solidFill>
                          <a:effectLst/>
                          <a:latin typeface="宋体"/>
                        </a:rPr>
                        <a:t>6.84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5" name="TextBox 10"/>
          <p:cNvSpPr txBox="1">
            <a:spLocks noChangeArrowheads="1"/>
          </p:cNvSpPr>
          <p:nvPr/>
        </p:nvSpPr>
        <p:spPr bwMode="auto">
          <a:xfrm>
            <a:off x="467543" y="4581128"/>
            <a:ext cx="3711109" cy="276999"/>
          </a:xfrm>
          <a:prstGeom prst="rect">
            <a:avLst/>
          </a:prstGeom>
          <a:noFill/>
          <a:ln w="9525">
            <a:noFill/>
            <a:miter lim="800000"/>
            <a:headEnd/>
            <a:tailEnd/>
          </a:ln>
        </p:spPr>
        <p:txBody>
          <a:bodyPr wrap="square">
            <a:spAutoFit/>
          </a:bodyPr>
          <a:lstStyle/>
          <a:p>
            <a:r>
              <a:rPr lang="zh-CN" altLang="en-US" sz="1200" dirty="0">
                <a:solidFill>
                  <a:srgbClr val="000000"/>
                </a:solidFill>
                <a:latin typeface="华文楷体" pitchFamily="2" charset="-122"/>
                <a:ea typeface="华文楷体" pitchFamily="2" charset="-122"/>
              </a:rPr>
              <a:t>数据来源</a:t>
            </a:r>
            <a:r>
              <a:rPr lang="zh-CN" altLang="en-US" sz="1200" dirty="0" smtClean="0">
                <a:solidFill>
                  <a:srgbClr val="000000"/>
                </a:solidFill>
                <a:latin typeface="华文楷体" pitchFamily="2" charset="-122"/>
                <a:ea typeface="华文楷体" pitchFamily="2" charset="-122"/>
              </a:rPr>
              <a:t>：</a:t>
            </a:r>
            <a:r>
              <a:rPr lang="en-US" altLang="zh-CN" sz="1200" dirty="0" smtClean="0">
                <a:solidFill>
                  <a:srgbClr val="000000"/>
                </a:solidFill>
                <a:latin typeface="华文楷体" pitchFamily="2" charset="-122"/>
                <a:ea typeface="华文楷体" pitchFamily="2" charset="-122"/>
              </a:rPr>
              <a:t>Wind</a:t>
            </a:r>
            <a:endParaRPr lang="zh-CN" altLang="en-US" sz="1200" dirty="0">
              <a:solidFill>
                <a:srgbClr val="000000"/>
              </a:solidFill>
              <a:latin typeface="华文楷体" pitchFamily="2" charset="-122"/>
              <a:ea typeface="华文楷体" pitchFamily="2" charset="-122"/>
            </a:endParaRPr>
          </a:p>
        </p:txBody>
      </p:sp>
      <p:sp>
        <p:nvSpPr>
          <p:cNvPr id="6" name="TextBox 5"/>
          <p:cNvSpPr txBox="1"/>
          <p:nvPr/>
        </p:nvSpPr>
        <p:spPr>
          <a:xfrm>
            <a:off x="5295901" y="1403028"/>
            <a:ext cx="3712310" cy="5740033"/>
          </a:xfrm>
          <a:prstGeom prst="rect">
            <a:avLst/>
          </a:prstGeom>
        </p:spPr>
        <p:txBody>
          <a:bodyPr wrap="square">
            <a:spAutoFit/>
          </a:bodyPr>
          <a:lstStyle>
            <a:defPPr>
              <a:defRPr lang="zh-CN"/>
            </a:defPPr>
            <a:lvl1pPr marL="285750" indent="-285750">
              <a:lnSpc>
                <a:spcPct val="150000"/>
              </a:lnSpc>
              <a:spcBef>
                <a:spcPts val="600"/>
              </a:spcBef>
              <a:buFont typeface="Wingdings" pitchFamily="2" charset="2"/>
              <a:buChar char="Ø"/>
              <a:defRPr sz="1400">
                <a:solidFill>
                  <a:prstClr val="black"/>
                </a:solidFill>
                <a:latin typeface="华文楷体" pitchFamily="2" charset="-122"/>
                <a:ea typeface="华文楷体" pitchFamily="2" charset="-122"/>
              </a:defRPr>
            </a:lvl1pPr>
          </a:lstStyle>
          <a:p>
            <a:r>
              <a:rPr lang="zh-CN" altLang="en-US" sz="1200" dirty="0"/>
              <a:t>截至</a:t>
            </a:r>
            <a:r>
              <a:rPr lang="en-US" altLang="zh-CN" sz="1200" dirty="0"/>
              <a:t>2014</a:t>
            </a:r>
            <a:r>
              <a:rPr lang="zh-CN" altLang="en-US" sz="1200" dirty="0"/>
              <a:t>年末，集团总债务为</a:t>
            </a:r>
            <a:r>
              <a:rPr lang="en-US" altLang="zh-CN" sz="1200" dirty="0"/>
              <a:t>1418.42</a:t>
            </a:r>
            <a:r>
              <a:rPr lang="zh-CN" altLang="en-US" sz="1200" dirty="0"/>
              <a:t>亿元，规模较大，但集团盈利稳定，</a:t>
            </a:r>
            <a:r>
              <a:rPr lang="en-US" altLang="zh-CN" sz="1200" dirty="0"/>
              <a:t>EBITDA</a:t>
            </a:r>
            <a:r>
              <a:rPr lang="zh-CN" altLang="en-US" sz="1200" dirty="0"/>
              <a:t>对利息的覆盖能力很强，</a:t>
            </a:r>
            <a:r>
              <a:rPr lang="en-US" altLang="zh-CN" sz="1200" dirty="0"/>
              <a:t>EBITDA</a:t>
            </a:r>
            <a:r>
              <a:rPr lang="zh-CN" altLang="en-US" sz="1200" dirty="0"/>
              <a:t>利息倍数为</a:t>
            </a:r>
            <a:r>
              <a:rPr lang="en-US" altLang="zh-CN" sz="1200" dirty="0"/>
              <a:t>8.44</a:t>
            </a:r>
            <a:r>
              <a:rPr lang="zh-CN" altLang="en-US" sz="1200" dirty="0"/>
              <a:t>倍</a:t>
            </a:r>
            <a:r>
              <a:rPr lang="zh-CN" altLang="en-US" sz="1200" dirty="0" smtClean="0"/>
              <a:t>。</a:t>
            </a:r>
            <a:endParaRPr lang="en-US" altLang="zh-CN" sz="1200" dirty="0" smtClean="0"/>
          </a:p>
          <a:p>
            <a:r>
              <a:rPr lang="zh-CN" altLang="en-US" sz="1200" dirty="0" smtClean="0"/>
              <a:t>截至</a:t>
            </a:r>
            <a:r>
              <a:rPr lang="en-US" altLang="zh-CN" sz="1200" dirty="0" smtClean="0"/>
              <a:t>2015</a:t>
            </a:r>
            <a:r>
              <a:rPr lang="zh-CN" altLang="en-US" sz="1200" dirty="0" smtClean="0"/>
              <a:t>年</a:t>
            </a:r>
            <a:r>
              <a:rPr lang="en-US" altLang="zh-CN" sz="1200" dirty="0" smtClean="0"/>
              <a:t>3</a:t>
            </a:r>
            <a:r>
              <a:rPr lang="zh-CN" altLang="en-US" sz="1200" dirty="0" smtClean="0"/>
              <a:t>月底，集团合并口径银行授信总额为</a:t>
            </a:r>
            <a:r>
              <a:rPr lang="en-US" altLang="zh-CN" sz="1200" dirty="0" smtClean="0"/>
              <a:t>1381</a:t>
            </a:r>
            <a:r>
              <a:rPr lang="zh-CN" altLang="en-US" sz="1200" dirty="0" smtClean="0"/>
              <a:t>亿元，尚未使用授信额度为</a:t>
            </a:r>
            <a:r>
              <a:rPr lang="en-US" altLang="zh-CN" sz="1200" dirty="0" smtClean="0"/>
              <a:t>604</a:t>
            </a:r>
            <a:r>
              <a:rPr lang="zh-CN" altLang="en-US" sz="1200" dirty="0" smtClean="0"/>
              <a:t>亿元。此外，集团尚有银行间市场直接融资额度</a:t>
            </a:r>
            <a:r>
              <a:rPr lang="en-US" altLang="zh-CN" sz="1200" dirty="0" smtClean="0"/>
              <a:t>120</a:t>
            </a:r>
            <a:r>
              <a:rPr lang="zh-CN" altLang="en-US" sz="1200" dirty="0" smtClean="0"/>
              <a:t>亿元，融资空间很大。</a:t>
            </a:r>
            <a:endParaRPr lang="en-US" altLang="zh-CN" sz="1200" dirty="0"/>
          </a:p>
          <a:p>
            <a:r>
              <a:rPr lang="zh-CN" altLang="en-US" sz="1200" dirty="0"/>
              <a:t>集团财务结构稳健，债务压力较小。截至</a:t>
            </a:r>
            <a:r>
              <a:rPr lang="en-US" altLang="zh-CN" sz="1200" dirty="0"/>
              <a:t>2015</a:t>
            </a:r>
            <a:r>
              <a:rPr lang="zh-CN" altLang="en-US" sz="1200" dirty="0"/>
              <a:t>年</a:t>
            </a:r>
            <a:r>
              <a:rPr lang="en-US" altLang="zh-CN" sz="1200" dirty="0"/>
              <a:t>6</a:t>
            </a:r>
            <a:r>
              <a:rPr lang="zh-CN" altLang="en-US" sz="1200" dirty="0"/>
              <a:t>月，集团资产负债率为</a:t>
            </a:r>
            <a:r>
              <a:rPr lang="en-US" altLang="zh-CN" sz="1200" dirty="0"/>
              <a:t>65.77%</a:t>
            </a:r>
            <a:r>
              <a:rPr lang="zh-CN" altLang="en-US" sz="1200" dirty="0"/>
              <a:t>，虽有所上升，但仍处于适中水平。集团拥有多元化的融资渠道和良好的外部融资能力，整体债务压力较小。</a:t>
            </a:r>
            <a:endParaRPr lang="en-US" altLang="zh-CN" sz="1200" dirty="0"/>
          </a:p>
          <a:p>
            <a:pPr lvl="0"/>
            <a:r>
              <a:rPr lang="zh-CN" altLang="en-US" sz="1200" dirty="0" smtClean="0"/>
              <a:t>总体</a:t>
            </a:r>
            <a:r>
              <a:rPr lang="zh-CN" altLang="en-US" sz="1200" dirty="0"/>
              <a:t>来看，随着各板块业务扩张发展，集团债务融资规模一直保持增长趋势，但集团良好的盈利能力对债务偿还起到了较好的保障作用。此外，集团具有多元化的融资渠道，外部融资能力较强，整体偿债压力较小</a:t>
            </a:r>
            <a:r>
              <a:rPr lang="zh-CN" altLang="en-US" sz="1200" dirty="0" smtClean="0"/>
              <a:t>。</a:t>
            </a:r>
            <a:endParaRPr lang="en-US" altLang="zh-CN" sz="1200" dirty="0" smtClean="0"/>
          </a:p>
          <a:p>
            <a:pPr lvl="0"/>
            <a:r>
              <a:rPr lang="zh-CN" altLang="en-US" sz="1200" dirty="0" smtClean="0"/>
              <a:t>集团</a:t>
            </a:r>
            <a:r>
              <a:rPr lang="zh-CN" altLang="en-US" sz="1200" dirty="0"/>
              <a:t>具有多元化的融资渠道。集团直接、间接、境内外融资渠道畅通，具有很强的外部融资能力。</a:t>
            </a:r>
          </a:p>
          <a:p>
            <a:endParaRPr lang="zh-CN" altLang="en-US" sz="1200" dirty="0"/>
          </a:p>
        </p:txBody>
      </p:sp>
      <p:sp>
        <p:nvSpPr>
          <p:cNvPr id="7" name="矩形 6"/>
          <p:cNvSpPr/>
          <p:nvPr/>
        </p:nvSpPr>
        <p:spPr>
          <a:xfrm>
            <a:off x="55293" y="5048626"/>
            <a:ext cx="5346700" cy="896977"/>
          </a:xfrm>
          <a:prstGeom prst="rect">
            <a:avLst/>
          </a:prstGeom>
        </p:spPr>
        <p:txBody>
          <a:bodyPr wrap="square">
            <a:spAutoFit/>
          </a:bodyPr>
          <a:lstStyle/>
          <a:p>
            <a:pPr marL="285750" lvl="0" indent="-285750">
              <a:lnSpc>
                <a:spcPct val="150000"/>
              </a:lnSpc>
              <a:spcBef>
                <a:spcPts val="600"/>
              </a:spcBef>
              <a:buFont typeface="Wingdings" pitchFamily="2" charset="2"/>
              <a:buChar char="Ø"/>
            </a:pPr>
            <a:r>
              <a:rPr lang="zh-CN" altLang="en-US" sz="1200" dirty="0">
                <a:solidFill>
                  <a:prstClr val="black"/>
                </a:solidFill>
                <a:latin typeface="华文楷体" pitchFamily="2" charset="-122"/>
                <a:ea typeface="华文楷体" pitchFamily="2" charset="-122"/>
              </a:rPr>
              <a:t>集团资产实力雄厚，整体抗风险能力极强。截至</a:t>
            </a:r>
            <a:r>
              <a:rPr lang="en-US" altLang="zh-CN" sz="1200" dirty="0">
                <a:solidFill>
                  <a:prstClr val="black"/>
                </a:solidFill>
                <a:latin typeface="华文楷体" pitchFamily="2" charset="-122"/>
                <a:ea typeface="华文楷体" pitchFamily="2" charset="-122"/>
              </a:rPr>
              <a:t>2015</a:t>
            </a:r>
            <a:r>
              <a:rPr lang="zh-CN" altLang="en-US" sz="1200" dirty="0">
                <a:solidFill>
                  <a:prstClr val="black"/>
                </a:solidFill>
                <a:latin typeface="华文楷体" pitchFamily="2" charset="-122"/>
                <a:ea typeface="华文楷体" pitchFamily="2" charset="-122"/>
              </a:rPr>
              <a:t>年</a:t>
            </a:r>
            <a:r>
              <a:rPr lang="en-US" altLang="zh-CN" sz="1200" dirty="0">
                <a:solidFill>
                  <a:prstClr val="black"/>
                </a:solidFill>
                <a:latin typeface="华文楷体" pitchFamily="2" charset="-122"/>
                <a:ea typeface="华文楷体" pitchFamily="2" charset="-122"/>
              </a:rPr>
              <a:t>6</a:t>
            </a:r>
            <a:r>
              <a:rPr lang="zh-CN" altLang="en-US" sz="1200" dirty="0">
                <a:solidFill>
                  <a:prstClr val="black"/>
                </a:solidFill>
                <a:latin typeface="华文楷体" pitchFamily="2" charset="-122"/>
                <a:ea typeface="华文楷体" pitchFamily="2" charset="-122"/>
              </a:rPr>
              <a:t>月，集团资产总额</a:t>
            </a:r>
            <a:r>
              <a:rPr lang="en-US" altLang="zh-CN" sz="1200" dirty="0">
                <a:solidFill>
                  <a:prstClr val="black"/>
                </a:solidFill>
                <a:latin typeface="华文楷体" pitchFamily="2" charset="-122"/>
                <a:ea typeface="华文楷体" pitchFamily="2" charset="-122"/>
              </a:rPr>
              <a:t>8,343.95</a:t>
            </a:r>
            <a:r>
              <a:rPr lang="zh-CN" altLang="en-US" sz="1200" dirty="0">
                <a:solidFill>
                  <a:prstClr val="black"/>
                </a:solidFill>
                <a:latin typeface="华文楷体" pitchFamily="2" charset="-122"/>
                <a:ea typeface="华文楷体" pitchFamily="2" charset="-122"/>
              </a:rPr>
              <a:t>亿元，业务范围遍及港口、公路、航运、物流、金融、房地产等多个领域，整体抗风险能力极强</a:t>
            </a:r>
            <a:r>
              <a:rPr lang="zh-CN" altLang="en-US" sz="1200" dirty="0" smtClean="0">
                <a:solidFill>
                  <a:prstClr val="black"/>
                </a:solidFill>
                <a:latin typeface="华文楷体" pitchFamily="2" charset="-122"/>
                <a:ea typeface="华文楷体" pitchFamily="2" charset="-122"/>
              </a:rPr>
              <a:t>。</a:t>
            </a:r>
            <a:endParaRPr lang="en-US" altLang="zh-CN" sz="1200" dirty="0">
              <a:solidFill>
                <a:prstClr val="black"/>
              </a:solidFill>
              <a:latin typeface="华文楷体" pitchFamily="2" charset="-122"/>
              <a:ea typeface="华文楷体" pitchFamily="2" charset="-122"/>
            </a:endParaRPr>
          </a:p>
        </p:txBody>
      </p:sp>
    </p:spTree>
    <p:extLst>
      <p:ext uri="{BB962C8B-B14F-4D97-AF65-F5344CB8AC3E}">
        <p14:creationId xmlns:p14="http://schemas.microsoft.com/office/powerpoint/2010/main" val="761750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2389" y="770590"/>
            <a:ext cx="902811" cy="480131"/>
          </a:xfrm>
        </p:spPr>
        <p:txBody>
          <a:bodyPr vert="horz" lIns="91440" tIns="45720" rIns="91440" bIns="45720" rtlCol="0" anchor="ctr">
            <a:noAutofit/>
          </a:bodyPr>
          <a:lstStyle/>
          <a:p>
            <a:pPr algn="l">
              <a:spcBef>
                <a:spcPts val="1000"/>
              </a:spcBef>
            </a:pPr>
            <a:r>
              <a:rPr lang="zh-CN" altLang="en-US" sz="2400" b="1" dirty="0">
                <a:solidFill>
                  <a:srgbClr val="C00000"/>
                </a:solidFill>
                <a:latin typeface="华文楷体" pitchFamily="2" charset="-122"/>
                <a:ea typeface="华文楷体" pitchFamily="2" charset="-122"/>
                <a:cs typeface="+mn-cs"/>
              </a:rPr>
              <a:t>目录</a:t>
            </a:r>
          </a:p>
        </p:txBody>
      </p:sp>
      <p:sp>
        <p:nvSpPr>
          <p:cNvPr id="33" name="TextBox 32"/>
          <p:cNvSpPr txBox="1">
            <a:spLocks noChangeArrowheads="1"/>
          </p:cNvSpPr>
          <p:nvPr/>
        </p:nvSpPr>
        <p:spPr bwMode="auto">
          <a:xfrm>
            <a:off x="1111976" y="2537954"/>
            <a:ext cx="568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第二章    交易亮点</a:t>
            </a:r>
            <a:endParaRPr lang="zh-CN" altLang="en-US" sz="2000" dirty="0">
              <a:solidFill>
                <a:srgbClr val="000000"/>
              </a:solidFill>
              <a:latin typeface="华文楷体" pitchFamily="2" charset="-122"/>
              <a:ea typeface="华文楷体" pitchFamily="2" charset="-122"/>
            </a:endParaRPr>
          </a:p>
        </p:txBody>
      </p:sp>
      <p:sp>
        <p:nvSpPr>
          <p:cNvPr id="44" name="TextBox 13"/>
          <p:cNvSpPr txBox="1">
            <a:spLocks noChangeArrowheads="1"/>
          </p:cNvSpPr>
          <p:nvPr/>
        </p:nvSpPr>
        <p:spPr bwMode="auto">
          <a:xfrm>
            <a:off x="1111976" y="3263442"/>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第三章    目标公司</a:t>
            </a:r>
            <a:endParaRPr lang="zh-CN" altLang="en-US" sz="2000" dirty="0">
              <a:solidFill>
                <a:srgbClr val="000000"/>
              </a:solidFill>
              <a:latin typeface="华文楷体" pitchFamily="2" charset="-122"/>
              <a:ea typeface="华文楷体" pitchFamily="2" charset="-122"/>
            </a:endParaRPr>
          </a:p>
        </p:txBody>
      </p:sp>
      <p:grpSp>
        <p:nvGrpSpPr>
          <p:cNvPr id="3" name="组合 2"/>
          <p:cNvGrpSpPr/>
          <p:nvPr/>
        </p:nvGrpSpPr>
        <p:grpSpPr>
          <a:xfrm>
            <a:off x="1111976" y="2266492"/>
            <a:ext cx="4679950" cy="0"/>
            <a:chOff x="1111976" y="2266492"/>
            <a:chExt cx="4679950" cy="0"/>
          </a:xfrm>
        </p:grpSpPr>
        <p:cxnSp>
          <p:nvCxnSpPr>
            <p:cNvPr id="47" name="直接连接符 46"/>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9" name="TextBox 19"/>
          <p:cNvSpPr txBox="1">
            <a:spLocks noChangeArrowheads="1"/>
          </p:cNvSpPr>
          <p:nvPr/>
        </p:nvSpPr>
        <p:spPr bwMode="auto">
          <a:xfrm>
            <a:off x="1111976" y="1834692"/>
            <a:ext cx="4679950" cy="400110"/>
          </a:xfrm>
          <a:prstGeom prst="rect">
            <a:avLst/>
          </a:prstGeom>
          <a:noFill/>
          <a:ln w="9525">
            <a:noFill/>
            <a:miter lim="800000"/>
            <a:headEnd/>
            <a:tailEnd/>
          </a:ln>
          <a:extLst/>
        </p:spPr>
        <p:txBody>
          <a:bodyPr wrap="squar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a:solidFill>
                  <a:srgbClr val="000000"/>
                </a:solidFill>
                <a:latin typeface="华文楷体" pitchFamily="2" charset="-122"/>
                <a:ea typeface="华文楷体" pitchFamily="2" charset="-122"/>
              </a:rPr>
              <a:t>第一</a:t>
            </a:r>
            <a:r>
              <a:rPr lang="zh-CN" altLang="en-US" sz="2000" b="0" dirty="0" smtClean="0">
                <a:solidFill>
                  <a:srgbClr val="000000"/>
                </a:solidFill>
                <a:latin typeface="华文楷体" pitchFamily="2" charset="-122"/>
                <a:ea typeface="华文楷体" pitchFamily="2" charset="-122"/>
              </a:rPr>
              <a:t>章    交易结构</a:t>
            </a:r>
            <a:endParaRPr lang="zh-CN" altLang="en-US" sz="2000" b="0" dirty="0">
              <a:solidFill>
                <a:srgbClr val="000000"/>
              </a:solidFill>
              <a:latin typeface="华文楷体" pitchFamily="2" charset="-122"/>
              <a:ea typeface="华文楷体" pitchFamily="2" charset="-122"/>
            </a:endParaRPr>
          </a:p>
        </p:txBody>
      </p:sp>
      <p:grpSp>
        <p:nvGrpSpPr>
          <p:cNvPr id="52" name="组合 51"/>
          <p:cNvGrpSpPr/>
          <p:nvPr/>
        </p:nvGrpSpPr>
        <p:grpSpPr>
          <a:xfrm>
            <a:off x="1111976" y="2943956"/>
            <a:ext cx="4679950" cy="0"/>
            <a:chOff x="1111976" y="2266492"/>
            <a:chExt cx="4679950" cy="0"/>
          </a:xfrm>
        </p:grpSpPr>
        <p:cxnSp>
          <p:nvCxnSpPr>
            <p:cNvPr id="53" name="直接连接符 52"/>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1111976" y="3739692"/>
            <a:ext cx="4679950" cy="0"/>
            <a:chOff x="1111976" y="2266492"/>
            <a:chExt cx="4679950" cy="0"/>
          </a:xfrm>
        </p:grpSpPr>
        <p:cxnSp>
          <p:nvCxnSpPr>
            <p:cNvPr id="56" name="直接连接符 55"/>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TextBox 13"/>
          <p:cNvSpPr txBox="1">
            <a:spLocks noChangeArrowheads="1"/>
          </p:cNvSpPr>
          <p:nvPr/>
        </p:nvSpPr>
        <p:spPr bwMode="auto">
          <a:xfrm>
            <a:off x="1126264" y="4050842"/>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第四章    交易对手</a:t>
            </a:r>
            <a:endParaRPr lang="zh-CN" altLang="en-US" sz="2000" b="0" dirty="0">
              <a:solidFill>
                <a:srgbClr val="000000"/>
              </a:solidFill>
              <a:latin typeface="华文楷体" pitchFamily="2" charset="-122"/>
              <a:ea typeface="华文楷体" pitchFamily="2" charset="-122"/>
            </a:endParaRPr>
          </a:p>
        </p:txBody>
      </p:sp>
      <p:grpSp>
        <p:nvGrpSpPr>
          <p:cNvPr id="16" name="组合 15"/>
          <p:cNvGrpSpPr/>
          <p:nvPr/>
        </p:nvGrpSpPr>
        <p:grpSpPr>
          <a:xfrm>
            <a:off x="1126264" y="4527092"/>
            <a:ext cx="4679950" cy="0"/>
            <a:chOff x="1111976" y="2266492"/>
            <a:chExt cx="4679950" cy="0"/>
          </a:xfrm>
        </p:grpSpPr>
        <p:cxnSp>
          <p:nvCxnSpPr>
            <p:cNvPr id="17" name="直接连接符 16"/>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9" name="TextBox 13"/>
          <p:cNvSpPr txBox="1">
            <a:spLocks noChangeArrowheads="1"/>
          </p:cNvSpPr>
          <p:nvPr/>
        </p:nvSpPr>
        <p:spPr bwMode="auto">
          <a:xfrm>
            <a:off x="1151664" y="4742534"/>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dirty="0" smtClean="0">
                <a:solidFill>
                  <a:srgbClr val="000000"/>
                </a:solidFill>
                <a:latin typeface="华文楷体" pitchFamily="2" charset="-122"/>
                <a:ea typeface="华文楷体" pitchFamily="2" charset="-122"/>
              </a:rPr>
              <a:t>第五章    交易要点</a:t>
            </a:r>
            <a:endParaRPr lang="zh-CN" altLang="en-US" sz="2000" dirty="0">
              <a:solidFill>
                <a:srgbClr val="000000"/>
              </a:solidFill>
              <a:latin typeface="华文楷体" pitchFamily="2" charset="-122"/>
              <a:ea typeface="华文楷体" pitchFamily="2" charset="-122"/>
            </a:endParaRPr>
          </a:p>
        </p:txBody>
      </p:sp>
      <p:grpSp>
        <p:nvGrpSpPr>
          <p:cNvPr id="20" name="组合 19"/>
          <p:cNvGrpSpPr/>
          <p:nvPr/>
        </p:nvGrpSpPr>
        <p:grpSpPr>
          <a:xfrm>
            <a:off x="1151664" y="5218784"/>
            <a:ext cx="4679950" cy="0"/>
            <a:chOff x="1111976" y="2266492"/>
            <a:chExt cx="4679950" cy="0"/>
          </a:xfrm>
        </p:grpSpPr>
        <p:cxnSp>
          <p:nvCxnSpPr>
            <p:cNvPr id="21" name="直接连接符 20"/>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6632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42389" y="798289"/>
            <a:ext cx="2646878" cy="424732"/>
          </a:xfrm>
        </p:spPr>
        <p:txBody>
          <a:bodyPr vert="horz" lIns="91440" tIns="45720" rIns="91440" bIns="45720" rtlCol="0" anchor="ctr">
            <a:noAutofit/>
          </a:bodyPr>
          <a:lstStyle/>
          <a:p>
            <a:pPr algn="l">
              <a:spcBef>
                <a:spcPts val="1000"/>
              </a:spcBef>
            </a:pPr>
            <a:r>
              <a:rPr lang="zh-CN" altLang="en-US" sz="2400" b="1" dirty="0">
                <a:solidFill>
                  <a:srgbClr val="C00000"/>
                </a:solidFill>
                <a:latin typeface="华文楷体" pitchFamily="2" charset="-122"/>
                <a:ea typeface="华文楷体" pitchFamily="2" charset="-122"/>
                <a:cs typeface="+mn-cs"/>
              </a:rPr>
              <a:t>交易要点</a:t>
            </a:r>
            <a:r>
              <a:rPr lang="en-US" altLang="zh-CN" sz="2400" b="1" dirty="0">
                <a:solidFill>
                  <a:srgbClr val="C00000"/>
                </a:solidFill>
                <a:latin typeface="华文楷体" pitchFamily="2" charset="-122"/>
                <a:ea typeface="华文楷体" pitchFamily="2" charset="-122"/>
                <a:cs typeface="+mn-cs"/>
              </a:rPr>
              <a:t>——</a:t>
            </a:r>
            <a:r>
              <a:rPr lang="zh-CN" altLang="en-US" sz="2400" b="1" dirty="0">
                <a:solidFill>
                  <a:srgbClr val="C00000"/>
                </a:solidFill>
                <a:latin typeface="华文楷体" pitchFamily="2" charset="-122"/>
                <a:ea typeface="华文楷体" pitchFamily="2" charset="-122"/>
                <a:cs typeface="+mn-cs"/>
              </a:rPr>
              <a:t>增资</a:t>
            </a:r>
          </a:p>
        </p:txBody>
      </p:sp>
      <p:sp>
        <p:nvSpPr>
          <p:cNvPr id="6" name="矩形 5"/>
          <p:cNvSpPr/>
          <p:nvPr/>
        </p:nvSpPr>
        <p:spPr>
          <a:xfrm>
            <a:off x="1435100" y="2514600"/>
            <a:ext cx="1168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itchFamily="2" charset="-122"/>
                <a:ea typeface="华文楷体" pitchFamily="2" charset="-122"/>
              </a:rPr>
              <a:t>目标公司</a:t>
            </a:r>
            <a:endParaRPr lang="zh-CN" altLang="en-US" sz="1600" b="1" dirty="0">
              <a:solidFill>
                <a:schemeClr val="tx1"/>
              </a:solidFill>
              <a:latin typeface="华文楷体" pitchFamily="2" charset="-122"/>
              <a:ea typeface="华文楷体" pitchFamily="2" charset="-122"/>
            </a:endParaRPr>
          </a:p>
        </p:txBody>
      </p:sp>
      <p:sp>
        <p:nvSpPr>
          <p:cNvPr id="8" name="矩形 7"/>
          <p:cNvSpPr/>
          <p:nvPr/>
        </p:nvSpPr>
        <p:spPr>
          <a:xfrm>
            <a:off x="5410200" y="2514600"/>
            <a:ext cx="1168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itchFamily="2" charset="-122"/>
                <a:ea typeface="华文楷体" pitchFamily="2" charset="-122"/>
              </a:rPr>
              <a:t>目标公司</a:t>
            </a:r>
            <a:endParaRPr lang="zh-CN" altLang="en-US" sz="1600" b="1" dirty="0">
              <a:solidFill>
                <a:schemeClr val="tx1"/>
              </a:solidFill>
              <a:latin typeface="华文楷体" pitchFamily="2" charset="-122"/>
              <a:ea typeface="华文楷体" pitchFamily="2" charset="-122"/>
            </a:endParaRPr>
          </a:p>
        </p:txBody>
      </p:sp>
      <p:sp>
        <p:nvSpPr>
          <p:cNvPr id="9" name="矩形 8"/>
          <p:cNvSpPr/>
          <p:nvPr/>
        </p:nvSpPr>
        <p:spPr>
          <a:xfrm>
            <a:off x="1435100" y="1435100"/>
            <a:ext cx="1168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itchFamily="2" charset="-122"/>
                <a:ea typeface="华文楷体" pitchFamily="2" charset="-122"/>
              </a:rPr>
              <a:t>招商局集团</a:t>
            </a:r>
            <a:endParaRPr lang="zh-CN" altLang="en-US" sz="1400" b="1" dirty="0">
              <a:solidFill>
                <a:schemeClr val="tx1"/>
              </a:solidFill>
              <a:latin typeface="华文楷体" pitchFamily="2" charset="-122"/>
              <a:ea typeface="华文楷体" pitchFamily="2" charset="-122"/>
            </a:endParaRPr>
          </a:p>
        </p:txBody>
      </p:sp>
      <p:sp>
        <p:nvSpPr>
          <p:cNvPr id="10" name="矩形 9"/>
          <p:cNvSpPr/>
          <p:nvPr/>
        </p:nvSpPr>
        <p:spPr>
          <a:xfrm>
            <a:off x="6235700" y="1435100"/>
            <a:ext cx="1168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itchFamily="2" charset="-122"/>
                <a:ea typeface="华文楷体" pitchFamily="2" charset="-122"/>
              </a:rPr>
              <a:t>招商局集团</a:t>
            </a:r>
            <a:endParaRPr lang="zh-CN" altLang="en-US" sz="1400" b="1" dirty="0">
              <a:solidFill>
                <a:schemeClr val="tx1"/>
              </a:solidFill>
              <a:latin typeface="华文楷体" pitchFamily="2" charset="-122"/>
              <a:ea typeface="华文楷体" pitchFamily="2" charset="-122"/>
            </a:endParaRPr>
          </a:p>
        </p:txBody>
      </p:sp>
      <p:sp>
        <p:nvSpPr>
          <p:cNvPr id="11" name="矩形 10"/>
          <p:cNvSpPr/>
          <p:nvPr/>
        </p:nvSpPr>
        <p:spPr>
          <a:xfrm>
            <a:off x="4597400" y="1435100"/>
            <a:ext cx="1168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itchFamily="2" charset="-122"/>
                <a:ea typeface="华文楷体" pitchFamily="2" charset="-122"/>
              </a:rPr>
              <a:t>中保投</a:t>
            </a:r>
          </a:p>
        </p:txBody>
      </p:sp>
      <p:cxnSp>
        <p:nvCxnSpPr>
          <p:cNvPr id="13" name="直接箭头连接符 12"/>
          <p:cNvCxnSpPr>
            <a:stCxn id="9" idx="2"/>
            <a:endCxn id="6" idx="0"/>
          </p:cNvCxnSpPr>
          <p:nvPr/>
        </p:nvCxnSpPr>
        <p:spPr>
          <a:xfrm>
            <a:off x="2019300" y="1892300"/>
            <a:ext cx="0" cy="622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肘形连接符 14"/>
          <p:cNvCxnSpPr>
            <a:stCxn id="11" idx="2"/>
            <a:endCxn id="8" idx="0"/>
          </p:cNvCxnSpPr>
          <p:nvPr/>
        </p:nvCxnSpPr>
        <p:spPr>
          <a:xfrm rot="16200000" flipH="1">
            <a:off x="5276850" y="1797050"/>
            <a:ext cx="622300" cy="812800"/>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17" name="肘形连接符 16"/>
          <p:cNvCxnSpPr>
            <a:stCxn id="10" idx="2"/>
            <a:endCxn id="8" idx="0"/>
          </p:cNvCxnSpPr>
          <p:nvPr/>
        </p:nvCxnSpPr>
        <p:spPr>
          <a:xfrm rot="5400000">
            <a:off x="6096000" y="1790700"/>
            <a:ext cx="622300" cy="825500"/>
          </a:xfrm>
          <a:prstGeom prst="bentConnector3">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019300" y="2049559"/>
            <a:ext cx="838200" cy="307777"/>
          </a:xfrm>
          <a:prstGeom prst="rect">
            <a:avLst/>
          </a:prstGeom>
          <a:noFill/>
        </p:spPr>
        <p:txBody>
          <a:bodyPr wrap="square" rtlCol="0">
            <a:spAutoFit/>
          </a:bodyPr>
          <a:lstStyle/>
          <a:p>
            <a:r>
              <a:rPr lang="en-US" altLang="zh-CN" sz="1400" b="1" dirty="0" smtClean="0">
                <a:latin typeface="华文楷体" pitchFamily="2" charset="-122"/>
                <a:ea typeface="华文楷体" pitchFamily="2" charset="-122"/>
              </a:rPr>
              <a:t>100%</a:t>
            </a:r>
            <a:endParaRPr lang="zh-CN" altLang="en-US" sz="1400" b="1" dirty="0">
              <a:latin typeface="华文楷体" pitchFamily="2" charset="-122"/>
              <a:ea typeface="华文楷体" pitchFamily="2" charset="-122"/>
            </a:endParaRPr>
          </a:p>
        </p:txBody>
      </p:sp>
      <p:sp>
        <p:nvSpPr>
          <p:cNvPr id="19" name="TextBox 18"/>
          <p:cNvSpPr txBox="1"/>
          <p:nvPr/>
        </p:nvSpPr>
        <p:spPr>
          <a:xfrm>
            <a:off x="5245100" y="1892299"/>
            <a:ext cx="520700" cy="307777"/>
          </a:xfrm>
          <a:prstGeom prst="rect">
            <a:avLst/>
          </a:prstGeom>
          <a:noFill/>
        </p:spPr>
        <p:txBody>
          <a:bodyPr wrap="square" rtlCol="0">
            <a:spAutoFit/>
          </a:bodyPr>
          <a:lstStyle/>
          <a:p>
            <a:r>
              <a:rPr lang="en-US" altLang="zh-CN" sz="1400" b="1" dirty="0" smtClean="0">
                <a:latin typeface="华文楷体" pitchFamily="2" charset="-122"/>
                <a:ea typeface="华文楷体" pitchFamily="2" charset="-122"/>
              </a:rPr>
              <a:t>X%</a:t>
            </a:r>
            <a:endParaRPr lang="zh-CN" altLang="en-US" sz="1400" b="1" dirty="0">
              <a:latin typeface="华文楷体" pitchFamily="2" charset="-122"/>
              <a:ea typeface="华文楷体" pitchFamily="2" charset="-122"/>
            </a:endParaRPr>
          </a:p>
        </p:txBody>
      </p:sp>
      <p:sp>
        <p:nvSpPr>
          <p:cNvPr id="20" name="TextBox 19"/>
          <p:cNvSpPr txBox="1"/>
          <p:nvPr/>
        </p:nvSpPr>
        <p:spPr>
          <a:xfrm>
            <a:off x="6146800" y="1890810"/>
            <a:ext cx="520700" cy="307777"/>
          </a:xfrm>
          <a:prstGeom prst="rect">
            <a:avLst/>
          </a:prstGeom>
          <a:noFill/>
        </p:spPr>
        <p:txBody>
          <a:bodyPr wrap="square" rtlCol="0">
            <a:spAutoFit/>
          </a:bodyPr>
          <a:lstStyle/>
          <a:p>
            <a:r>
              <a:rPr lang="en-US" altLang="zh-CN" sz="1400" b="1" dirty="0" smtClean="0">
                <a:latin typeface="华文楷体" pitchFamily="2" charset="-122"/>
                <a:ea typeface="华文楷体" pitchFamily="2" charset="-122"/>
              </a:rPr>
              <a:t>Y%</a:t>
            </a:r>
            <a:endParaRPr lang="zh-CN" altLang="en-US" sz="1400" b="1" dirty="0">
              <a:latin typeface="华文楷体" pitchFamily="2" charset="-122"/>
              <a:ea typeface="华文楷体" pitchFamily="2" charset="-122"/>
            </a:endParaRPr>
          </a:p>
        </p:txBody>
      </p:sp>
      <p:sp>
        <p:nvSpPr>
          <p:cNvPr id="21" name="矩形 20"/>
          <p:cNvSpPr/>
          <p:nvPr/>
        </p:nvSpPr>
        <p:spPr>
          <a:xfrm>
            <a:off x="50800" y="3211290"/>
            <a:ext cx="9093200" cy="2862322"/>
          </a:xfrm>
          <a:prstGeom prst="rect">
            <a:avLst/>
          </a:prstGeom>
        </p:spPr>
        <p:txBody>
          <a:bodyPr wrap="square">
            <a:spAutoFit/>
          </a:bodyPr>
          <a:lstStyle/>
          <a:p>
            <a:pPr>
              <a:lnSpc>
                <a:spcPct val="150000"/>
              </a:lnSpc>
            </a:pPr>
            <a:r>
              <a:rPr lang="zh-CN" altLang="en-US" sz="1200" dirty="0" smtClean="0">
                <a:latin typeface="华文楷体" pitchFamily="2" charset="-122"/>
                <a:ea typeface="华文楷体" pitchFamily="2" charset="-122"/>
              </a:rPr>
              <a:t>中保投代表投资</a:t>
            </a:r>
            <a:r>
              <a:rPr lang="zh-CN" altLang="en-US" sz="1200" dirty="0">
                <a:latin typeface="华文楷体" pitchFamily="2" charset="-122"/>
                <a:ea typeface="华文楷体" pitchFamily="2" charset="-122"/>
              </a:rPr>
              <a:t>计划，在投资计划募集成功后</a:t>
            </a:r>
            <a:r>
              <a:rPr lang="zh-CN" altLang="en-US" sz="1200" dirty="0" smtClean="0">
                <a:latin typeface="华文楷体" pitchFamily="2" charset="-122"/>
                <a:ea typeface="华文楷体" pitchFamily="2" charset="-122"/>
              </a:rPr>
              <a:t>，于</a:t>
            </a:r>
            <a:r>
              <a:rPr lang="en-US" altLang="zh-CN" sz="1200" b="1" dirty="0" smtClean="0">
                <a:solidFill>
                  <a:srgbClr val="C00000"/>
                </a:solidFill>
                <a:latin typeface="华文楷体" pitchFamily="2" charset="-122"/>
                <a:ea typeface="华文楷体" pitchFamily="2" charset="-122"/>
              </a:rPr>
              <a:t>2015</a:t>
            </a:r>
            <a:r>
              <a:rPr lang="zh-CN" altLang="en-US" sz="1200" b="1" dirty="0" smtClean="0">
                <a:solidFill>
                  <a:srgbClr val="C00000"/>
                </a:solidFill>
                <a:latin typeface="华文楷体" pitchFamily="2" charset="-122"/>
                <a:ea typeface="华文楷体" pitchFamily="2" charset="-122"/>
              </a:rPr>
              <a:t>年</a:t>
            </a:r>
            <a:r>
              <a:rPr lang="en-US" altLang="zh-CN" sz="1200" b="1" dirty="0" smtClean="0">
                <a:solidFill>
                  <a:srgbClr val="C00000"/>
                </a:solidFill>
                <a:latin typeface="华文楷体" pitchFamily="2" charset="-122"/>
                <a:ea typeface="华文楷体" pitchFamily="2" charset="-122"/>
              </a:rPr>
              <a:t>12</a:t>
            </a:r>
            <a:r>
              <a:rPr lang="zh-CN" altLang="en-US" sz="1200" b="1" dirty="0" smtClean="0">
                <a:solidFill>
                  <a:srgbClr val="C00000"/>
                </a:solidFill>
                <a:latin typeface="华文楷体" pitchFamily="2" charset="-122"/>
                <a:ea typeface="华文楷体" pitchFamily="2" charset="-122"/>
              </a:rPr>
              <a:t>月</a:t>
            </a:r>
            <a:r>
              <a:rPr lang="en-US" altLang="zh-CN" sz="1200" b="1" dirty="0" smtClean="0">
                <a:solidFill>
                  <a:srgbClr val="C00000"/>
                </a:solidFill>
                <a:latin typeface="华文楷体" pitchFamily="2" charset="-122"/>
                <a:ea typeface="华文楷体" pitchFamily="2" charset="-122"/>
              </a:rPr>
              <a:t>31</a:t>
            </a:r>
            <a:r>
              <a:rPr lang="zh-CN" altLang="en-US" sz="1200" b="1" dirty="0" smtClean="0">
                <a:solidFill>
                  <a:srgbClr val="C00000"/>
                </a:solidFill>
                <a:latin typeface="华文楷体" pitchFamily="2" charset="-122"/>
                <a:ea typeface="华文楷体" pitchFamily="2" charset="-122"/>
              </a:rPr>
              <a:t>日前向</a:t>
            </a:r>
            <a:r>
              <a:rPr lang="zh-CN" altLang="en-US" sz="1200" b="1" dirty="0">
                <a:solidFill>
                  <a:srgbClr val="C00000"/>
                </a:solidFill>
                <a:latin typeface="华文楷体" pitchFamily="2" charset="-122"/>
                <a:ea typeface="华文楷体" pitchFamily="2" charset="-122"/>
              </a:rPr>
              <a:t>目标公司增资</a:t>
            </a:r>
            <a:r>
              <a:rPr lang="zh-CN" altLang="en-US" sz="1200" dirty="0">
                <a:latin typeface="华文楷体" pitchFamily="2" charset="-122"/>
                <a:ea typeface="华文楷体" pitchFamily="2" charset="-122"/>
              </a:rPr>
              <a:t>，预计</a:t>
            </a:r>
            <a:r>
              <a:rPr lang="en-US" altLang="zh-CN" sz="1200" dirty="0" smtClean="0">
                <a:latin typeface="华文楷体" pitchFamily="2" charset="-122"/>
                <a:ea typeface="华文楷体" pitchFamily="2" charset="-122"/>
              </a:rPr>
              <a:t>【280-400</a:t>
            </a:r>
            <a:r>
              <a:rPr lang="en-US" altLang="zh-CN" sz="1200" dirty="0" smtClean="0">
                <a:latin typeface="华文楷体" pitchFamily="2" charset="-122"/>
                <a:ea typeface="华文楷体" pitchFamily="2" charset="-122"/>
              </a:rPr>
              <a:t>】</a:t>
            </a:r>
            <a:r>
              <a:rPr lang="zh-CN" altLang="en-US" sz="1200" dirty="0">
                <a:latin typeface="华文楷体" pitchFamily="2" charset="-122"/>
                <a:ea typeface="华文楷体" pitchFamily="2" charset="-122"/>
              </a:rPr>
              <a:t>亿</a:t>
            </a:r>
            <a:r>
              <a:rPr lang="zh-CN" altLang="en-US" sz="1200" dirty="0" smtClean="0">
                <a:latin typeface="华文楷体" pitchFamily="2" charset="-122"/>
                <a:ea typeface="华文楷体" pitchFamily="2" charset="-122"/>
              </a:rPr>
              <a:t>元。</a:t>
            </a:r>
            <a:r>
              <a:rPr lang="zh-CN" altLang="en-US" sz="1200" dirty="0">
                <a:latin typeface="华文楷体" pitchFamily="2" charset="-122"/>
                <a:ea typeface="华文楷体" pitchFamily="2" charset="-122"/>
              </a:rPr>
              <a:t>本次增资完成后</a:t>
            </a:r>
            <a:r>
              <a:rPr lang="zh-CN" altLang="en-US" sz="1200" dirty="0" smtClean="0">
                <a:latin typeface="华文楷体" pitchFamily="2" charset="-122"/>
                <a:ea typeface="华文楷体" pitchFamily="2" charset="-122"/>
              </a:rPr>
              <a:t>，中保投和招商局集团为</a:t>
            </a:r>
            <a:r>
              <a:rPr lang="zh-CN" altLang="en-US" sz="1200" dirty="0">
                <a:latin typeface="华文楷体" pitchFamily="2" charset="-122"/>
                <a:ea typeface="华文楷体" pitchFamily="2" charset="-122"/>
              </a:rPr>
              <a:t>目标公司股东。其中</a:t>
            </a:r>
            <a:r>
              <a:rPr lang="zh-CN" altLang="en-US" sz="1200" dirty="0" smtClean="0">
                <a:latin typeface="华文楷体" pitchFamily="2" charset="-122"/>
                <a:ea typeface="华文楷体" pitchFamily="2" charset="-122"/>
              </a:rPr>
              <a:t>，</a:t>
            </a:r>
            <a:r>
              <a:rPr lang="zh-CN" altLang="en-US" sz="1200" b="1" dirty="0">
                <a:solidFill>
                  <a:srgbClr val="C00000"/>
                </a:solidFill>
                <a:latin typeface="华文楷体" pitchFamily="2" charset="-122"/>
                <a:ea typeface="华文楷体" pitchFamily="2" charset="-122"/>
              </a:rPr>
              <a:t>中保投</a:t>
            </a:r>
            <a:r>
              <a:rPr lang="zh-CN" altLang="en-US" sz="1200" b="1" dirty="0" smtClean="0">
                <a:solidFill>
                  <a:srgbClr val="C00000"/>
                </a:solidFill>
                <a:latin typeface="华文楷体" pitchFamily="2" charset="-122"/>
                <a:ea typeface="华文楷体" pitchFamily="2" charset="-122"/>
              </a:rPr>
              <a:t>持有</a:t>
            </a:r>
            <a:r>
              <a:rPr lang="zh-CN" altLang="en-US" sz="1200" b="1" dirty="0">
                <a:solidFill>
                  <a:srgbClr val="C00000"/>
                </a:solidFill>
                <a:latin typeface="华文楷体" pitchFamily="2" charset="-122"/>
                <a:ea typeface="华文楷体" pitchFamily="2" charset="-122"/>
              </a:rPr>
              <a:t>的股权为特定分配的股权</a:t>
            </a:r>
            <a:r>
              <a:rPr lang="zh-CN" altLang="en-US" sz="1200" dirty="0" smtClean="0">
                <a:latin typeface="华文楷体" pitchFamily="2" charset="-122"/>
                <a:ea typeface="华文楷体" pitchFamily="2" charset="-122"/>
              </a:rPr>
              <a:t>；</a:t>
            </a:r>
            <a:r>
              <a:rPr lang="zh-CN" altLang="en-US" sz="1200" b="1" dirty="0" smtClean="0">
                <a:solidFill>
                  <a:srgbClr val="C00000"/>
                </a:solidFill>
                <a:latin typeface="华文楷体" pitchFamily="2" charset="-122"/>
                <a:ea typeface="华文楷体" pitchFamily="2" charset="-122"/>
              </a:rPr>
              <a:t>招商局集团持有</a:t>
            </a:r>
            <a:r>
              <a:rPr lang="zh-CN" altLang="en-US" sz="1200" b="1" dirty="0">
                <a:solidFill>
                  <a:srgbClr val="C00000"/>
                </a:solidFill>
                <a:latin typeface="华文楷体" pitchFamily="2" charset="-122"/>
                <a:ea typeface="华文楷体" pitchFamily="2" charset="-122"/>
              </a:rPr>
              <a:t>的股权为一般分配的股权</a:t>
            </a:r>
            <a:r>
              <a:rPr lang="zh-CN" altLang="en-US" sz="1200" b="1" dirty="0" smtClean="0">
                <a:solidFill>
                  <a:srgbClr val="C00000"/>
                </a:solidFill>
                <a:latin typeface="华文楷体" pitchFamily="2" charset="-122"/>
                <a:ea typeface="华文楷体" pitchFamily="2" charset="-122"/>
              </a:rPr>
              <a:t>。</a:t>
            </a:r>
            <a:endParaRPr lang="en-US" altLang="zh-CN" sz="1200" b="1" dirty="0" smtClean="0">
              <a:solidFill>
                <a:srgbClr val="C00000"/>
              </a:solidFill>
              <a:latin typeface="华文楷体" pitchFamily="2" charset="-122"/>
              <a:ea typeface="华文楷体" pitchFamily="2" charset="-122"/>
            </a:endParaRPr>
          </a:p>
          <a:p>
            <a:pPr>
              <a:lnSpc>
                <a:spcPct val="150000"/>
              </a:lnSpc>
            </a:pPr>
            <a:r>
              <a:rPr lang="zh-CN" altLang="en-US" sz="1200" dirty="0" smtClean="0">
                <a:latin typeface="华文楷体" pitchFamily="2" charset="-122"/>
                <a:ea typeface="华文楷体" pitchFamily="2" charset="-122"/>
              </a:rPr>
              <a:t>自</a:t>
            </a:r>
            <a:r>
              <a:rPr lang="zh-CN" altLang="en-US" sz="1200" dirty="0">
                <a:latin typeface="华文楷体" pitchFamily="2" charset="-122"/>
                <a:ea typeface="华文楷体" pitchFamily="2" charset="-122"/>
              </a:rPr>
              <a:t>实缴出资日起</a:t>
            </a:r>
            <a:r>
              <a:rPr lang="en-US" altLang="zh-CN" sz="1200" b="1" dirty="0">
                <a:solidFill>
                  <a:srgbClr val="C00000"/>
                </a:solidFill>
                <a:latin typeface="华文楷体" pitchFamily="2" charset="-122"/>
                <a:ea typeface="华文楷体" pitchFamily="2" charset="-122"/>
              </a:rPr>
              <a:t>6</a:t>
            </a:r>
            <a:r>
              <a:rPr lang="zh-CN" altLang="en-US" sz="1200" b="1" dirty="0">
                <a:solidFill>
                  <a:srgbClr val="C00000"/>
                </a:solidFill>
                <a:latin typeface="华文楷体" pitchFamily="2" charset="-122"/>
                <a:ea typeface="华文楷体" pitchFamily="2" charset="-122"/>
              </a:rPr>
              <a:t>个月</a:t>
            </a:r>
            <a:r>
              <a:rPr lang="zh-CN" altLang="en-US" sz="1200" dirty="0">
                <a:latin typeface="华文楷体" pitchFamily="2" charset="-122"/>
                <a:ea typeface="华文楷体" pitchFamily="2" charset="-122"/>
              </a:rPr>
              <a:t>（以</a:t>
            </a:r>
            <a:r>
              <a:rPr lang="en-US" altLang="zh-CN" sz="1200" dirty="0">
                <a:latin typeface="华文楷体" pitchFamily="2" charset="-122"/>
                <a:ea typeface="华文楷体" pitchFamily="2" charset="-122"/>
              </a:rPr>
              <a:t>183</a:t>
            </a:r>
            <a:r>
              <a:rPr lang="zh-CN" altLang="en-US" sz="1200" dirty="0">
                <a:latin typeface="华文楷体" pitchFamily="2" charset="-122"/>
                <a:ea typeface="华文楷体" pitchFamily="2" charset="-122"/>
              </a:rPr>
              <a:t>个自然日为准，下同）内</a:t>
            </a:r>
            <a:r>
              <a:rPr lang="zh-CN" altLang="en-US" sz="1200" dirty="0" smtClean="0">
                <a:latin typeface="华文楷体" pitchFamily="2" charset="-122"/>
                <a:ea typeface="华文楷体" pitchFamily="2" charset="-122"/>
              </a:rPr>
              <a:t>，目标公司和招商局集团负责</a:t>
            </a:r>
            <a:r>
              <a:rPr lang="zh-CN" altLang="en-US" sz="1200" dirty="0">
                <a:latin typeface="华文楷体" pitchFamily="2" charset="-122"/>
                <a:ea typeface="华文楷体" pitchFamily="2" charset="-122"/>
              </a:rPr>
              <a:t>完成：</a:t>
            </a:r>
          </a:p>
          <a:p>
            <a:pPr>
              <a:lnSpc>
                <a:spcPct val="150000"/>
              </a:lnSpc>
            </a:pPr>
            <a:r>
              <a:rPr lang="zh-CN" altLang="en-US" sz="1200" dirty="0">
                <a:latin typeface="华文楷体" pitchFamily="2" charset="-122"/>
                <a:ea typeface="华文楷体" pitchFamily="2" charset="-122"/>
              </a:rPr>
              <a:t>（</a:t>
            </a:r>
            <a:r>
              <a:rPr lang="en-US" altLang="zh-CN" sz="1200" dirty="0">
                <a:latin typeface="华文楷体" pitchFamily="2" charset="-122"/>
                <a:ea typeface="华文楷体" pitchFamily="2" charset="-122"/>
              </a:rPr>
              <a:t>1</a:t>
            </a:r>
            <a:r>
              <a:rPr lang="zh-CN" altLang="en-US" sz="1200" dirty="0" smtClean="0">
                <a:latin typeface="华文楷体" pitchFamily="2" charset="-122"/>
                <a:ea typeface="华文楷体" pitchFamily="2" charset="-122"/>
              </a:rPr>
              <a:t>）目标</a:t>
            </a:r>
            <a:r>
              <a:rPr lang="zh-CN" altLang="en-US" sz="1200" dirty="0">
                <a:latin typeface="华文楷体" pitchFamily="2" charset="-122"/>
                <a:ea typeface="华文楷体" pitchFamily="2" charset="-122"/>
              </a:rPr>
              <a:t>公司的资产评估以及相应的备案程序。</a:t>
            </a:r>
            <a:r>
              <a:rPr lang="zh-CN" altLang="en-US" sz="1200" b="1" dirty="0">
                <a:latin typeface="华文楷体" pitchFamily="2" charset="-122"/>
                <a:ea typeface="华文楷体" pitchFamily="2" charset="-122"/>
              </a:rPr>
              <a:t>根据资产评估结果，由三方协商</a:t>
            </a:r>
            <a:r>
              <a:rPr lang="zh-CN" altLang="en-US" sz="1200" b="1" dirty="0" smtClean="0">
                <a:latin typeface="华文楷体" pitchFamily="2" charset="-122"/>
                <a:ea typeface="华文楷体" pitchFamily="2" charset="-122"/>
              </a:rPr>
              <a:t>确定投资计划已</a:t>
            </a:r>
            <a:r>
              <a:rPr lang="zh-CN" altLang="en-US" sz="1200" b="1" dirty="0">
                <a:latin typeface="华文楷体" pitchFamily="2" charset="-122"/>
                <a:ea typeface="华文楷体" pitchFamily="2" charset="-122"/>
              </a:rPr>
              <a:t>支付的实缴出资额对应的股权比例</a:t>
            </a:r>
            <a:r>
              <a:rPr lang="zh-CN" altLang="en-US" sz="1200" dirty="0">
                <a:latin typeface="华文楷体" pitchFamily="2" charset="-122"/>
                <a:ea typeface="华文楷体" pitchFamily="2" charset="-122"/>
              </a:rPr>
              <a:t>；</a:t>
            </a:r>
          </a:p>
          <a:p>
            <a:pPr>
              <a:lnSpc>
                <a:spcPct val="150000"/>
              </a:lnSpc>
            </a:pPr>
            <a:r>
              <a:rPr lang="zh-CN" altLang="en-US" sz="1200" dirty="0">
                <a:latin typeface="华文楷体" pitchFamily="2" charset="-122"/>
                <a:ea typeface="华文楷体" pitchFamily="2" charset="-122"/>
              </a:rPr>
              <a:t>（</a:t>
            </a:r>
            <a:r>
              <a:rPr lang="en-US" altLang="zh-CN" sz="1200" dirty="0">
                <a:latin typeface="华文楷体" pitchFamily="2" charset="-122"/>
                <a:ea typeface="华文楷体" pitchFamily="2" charset="-122"/>
              </a:rPr>
              <a:t>2</a:t>
            </a:r>
            <a:r>
              <a:rPr lang="zh-CN" altLang="en-US" sz="1200" dirty="0" smtClean="0">
                <a:latin typeface="华文楷体" pitchFamily="2" charset="-122"/>
                <a:ea typeface="华文楷体" pitchFamily="2" charset="-122"/>
              </a:rPr>
              <a:t>）根据</a:t>
            </a:r>
            <a:r>
              <a:rPr lang="zh-CN" altLang="en-US" sz="1200" dirty="0">
                <a:latin typeface="华文楷体" pitchFamily="2" charset="-122"/>
                <a:ea typeface="华文楷体" pitchFamily="2" charset="-122"/>
              </a:rPr>
              <a:t>三方确定的股权比例，通过股东会决议变更目标公司</a:t>
            </a:r>
            <a:r>
              <a:rPr lang="zh-CN" altLang="en-US" sz="1200" dirty="0" smtClean="0">
                <a:latin typeface="华文楷体" pitchFamily="2" charset="-122"/>
                <a:ea typeface="华文楷体" pitchFamily="2" charset="-122"/>
              </a:rPr>
              <a:t>章程、</a:t>
            </a:r>
            <a:r>
              <a:rPr lang="zh-CN" altLang="en-US" sz="1200" dirty="0">
                <a:latin typeface="华文楷体" pitchFamily="2" charset="-122"/>
                <a:ea typeface="华文楷体" pitchFamily="2" charset="-122"/>
              </a:rPr>
              <a:t>更新目标公司股东名册等文件，并</a:t>
            </a:r>
            <a:r>
              <a:rPr lang="zh-CN" altLang="en-US" sz="1200" dirty="0" smtClean="0">
                <a:latin typeface="华文楷体" pitchFamily="2" charset="-122"/>
                <a:ea typeface="华文楷体" pitchFamily="2" charset="-122"/>
              </a:rPr>
              <a:t>向</a:t>
            </a:r>
            <a:r>
              <a:rPr lang="zh-CN" altLang="en-US" sz="1200" dirty="0">
                <a:latin typeface="华文楷体" pitchFamily="2" charset="-122"/>
                <a:ea typeface="华文楷体" pitchFamily="2" charset="-122"/>
              </a:rPr>
              <a:t>中保投</a:t>
            </a:r>
            <a:r>
              <a:rPr lang="zh-CN" altLang="en-US" sz="1200" dirty="0" smtClean="0">
                <a:latin typeface="华文楷体" pitchFamily="2" charset="-122"/>
                <a:ea typeface="华文楷体" pitchFamily="2" charset="-122"/>
              </a:rPr>
              <a:t>交付</a:t>
            </a:r>
            <a:r>
              <a:rPr lang="zh-CN" altLang="en-US" sz="1200" dirty="0">
                <a:latin typeface="华文楷体" pitchFamily="2" charset="-122"/>
                <a:ea typeface="华文楷体" pitchFamily="2" charset="-122"/>
              </a:rPr>
              <a:t>一份加盖目标公司公章的股东名册；</a:t>
            </a:r>
          </a:p>
          <a:p>
            <a:pPr>
              <a:lnSpc>
                <a:spcPct val="150000"/>
              </a:lnSpc>
            </a:pPr>
            <a:r>
              <a:rPr lang="zh-CN" altLang="en-US" sz="1200" dirty="0">
                <a:latin typeface="华文楷体" pitchFamily="2" charset="-122"/>
                <a:ea typeface="华文楷体" pitchFamily="2" charset="-122"/>
              </a:rPr>
              <a:t>（</a:t>
            </a:r>
            <a:r>
              <a:rPr lang="en-US" altLang="zh-CN" sz="1200" dirty="0">
                <a:latin typeface="华文楷体" pitchFamily="2" charset="-122"/>
                <a:ea typeface="华文楷体" pitchFamily="2" charset="-122"/>
              </a:rPr>
              <a:t>3</a:t>
            </a:r>
            <a:r>
              <a:rPr lang="zh-CN" altLang="en-US" sz="1200" dirty="0" smtClean="0">
                <a:latin typeface="华文楷体" pitchFamily="2" charset="-122"/>
                <a:ea typeface="华文楷体" pitchFamily="2" charset="-122"/>
              </a:rPr>
              <a:t>）根据</a:t>
            </a:r>
            <a:r>
              <a:rPr lang="zh-CN" altLang="en-US" sz="1200" dirty="0">
                <a:latin typeface="华文楷体" pitchFamily="2" charset="-122"/>
                <a:ea typeface="华文楷体" pitchFamily="2" charset="-122"/>
              </a:rPr>
              <a:t>三方确定的股权比例，办理相应的股东、公司章程、董事变更</a:t>
            </a:r>
            <a:r>
              <a:rPr lang="en-US" altLang="zh-CN" sz="1200" dirty="0">
                <a:latin typeface="华文楷体" pitchFamily="2" charset="-122"/>
                <a:ea typeface="华文楷体" pitchFamily="2" charset="-122"/>
              </a:rPr>
              <a:t>/</a:t>
            </a:r>
            <a:r>
              <a:rPr lang="zh-CN" altLang="en-US" sz="1200" dirty="0">
                <a:latin typeface="华文楷体" pitchFamily="2" charset="-122"/>
                <a:ea typeface="华文楷体" pitchFamily="2" charset="-122"/>
              </a:rPr>
              <a:t>备案登记手续，以确保</a:t>
            </a:r>
            <a:r>
              <a:rPr lang="zh-CN" altLang="en-US" sz="1200" dirty="0" smtClean="0">
                <a:latin typeface="华文楷体" pitchFamily="2" charset="-122"/>
                <a:ea typeface="华文楷体" pitchFamily="2" charset="-122"/>
              </a:rPr>
              <a:t>：</a:t>
            </a:r>
            <a:r>
              <a:rPr lang="zh-CN" altLang="en-US" sz="1200" b="1" dirty="0">
                <a:latin typeface="华文楷体" pitchFamily="2" charset="-122"/>
                <a:ea typeface="华文楷体" pitchFamily="2" charset="-122"/>
              </a:rPr>
              <a:t>中保投</a:t>
            </a:r>
            <a:r>
              <a:rPr lang="zh-CN" altLang="en-US" sz="1200" b="1" dirty="0" smtClean="0">
                <a:latin typeface="华文楷体" pitchFamily="2" charset="-122"/>
                <a:ea typeface="华文楷体" pitchFamily="2" charset="-122"/>
              </a:rPr>
              <a:t>经</a:t>
            </a:r>
            <a:r>
              <a:rPr lang="zh-CN" altLang="en-US" sz="1200" b="1" dirty="0">
                <a:latin typeface="华文楷体" pitchFamily="2" charset="-122"/>
                <a:ea typeface="华文楷体" pitchFamily="2" charset="-122"/>
              </a:rPr>
              <a:t>工商登记持有三方确定的股权比例的股权</a:t>
            </a:r>
            <a:r>
              <a:rPr lang="zh-CN" altLang="en-US" sz="1200" dirty="0">
                <a:latin typeface="华文楷体" pitchFamily="2" charset="-122"/>
                <a:ea typeface="华文楷体" pitchFamily="2" charset="-122"/>
              </a:rPr>
              <a:t>。</a:t>
            </a:r>
          </a:p>
          <a:p>
            <a:pPr>
              <a:lnSpc>
                <a:spcPct val="150000"/>
              </a:lnSpc>
            </a:pPr>
            <a:r>
              <a:rPr lang="zh-CN" altLang="en-US" sz="1200" dirty="0">
                <a:latin typeface="华文楷体" pitchFamily="2" charset="-122"/>
                <a:ea typeface="华文楷体" pitchFamily="2" charset="-122"/>
              </a:rPr>
              <a:t>如自实缴出资日起</a:t>
            </a:r>
            <a:r>
              <a:rPr lang="en-US" altLang="zh-CN" sz="1200" dirty="0">
                <a:latin typeface="华文楷体" pitchFamily="2" charset="-122"/>
                <a:ea typeface="华文楷体" pitchFamily="2" charset="-122"/>
              </a:rPr>
              <a:t>6</a:t>
            </a:r>
            <a:r>
              <a:rPr lang="zh-CN" altLang="en-US" sz="1200" dirty="0">
                <a:latin typeface="华文楷体" pitchFamily="2" charset="-122"/>
                <a:ea typeface="华文楷体" pitchFamily="2" charset="-122"/>
              </a:rPr>
              <a:t>个月内</a:t>
            </a:r>
            <a:r>
              <a:rPr lang="zh-CN" altLang="en-US" sz="1200" dirty="0" smtClean="0">
                <a:latin typeface="华文楷体" pitchFamily="2" charset="-122"/>
                <a:ea typeface="华文楷体" pitchFamily="2" charset="-122"/>
              </a:rPr>
              <a:t>，目标公司和招商局集团无法</a:t>
            </a:r>
            <a:r>
              <a:rPr lang="zh-CN" altLang="en-US" sz="1200" dirty="0">
                <a:latin typeface="华文楷体" pitchFamily="2" charset="-122"/>
                <a:ea typeface="华文楷体" pitchFamily="2" charset="-122"/>
              </a:rPr>
              <a:t>完成</a:t>
            </a:r>
            <a:r>
              <a:rPr lang="zh-CN" altLang="en-US" sz="1200" dirty="0" smtClean="0">
                <a:latin typeface="华文楷体" pitchFamily="2" charset="-122"/>
                <a:ea typeface="华文楷体" pitchFamily="2" charset="-122"/>
              </a:rPr>
              <a:t>前述约定</a:t>
            </a:r>
            <a:r>
              <a:rPr lang="zh-CN" altLang="en-US" sz="1200" dirty="0">
                <a:latin typeface="华文楷体" pitchFamily="2" charset="-122"/>
                <a:ea typeface="华文楷体" pitchFamily="2" charset="-122"/>
              </a:rPr>
              <a:t>的全部事项的</a:t>
            </a:r>
            <a:r>
              <a:rPr lang="zh-CN" altLang="en-US" sz="1200" dirty="0" smtClean="0">
                <a:latin typeface="华文楷体" pitchFamily="2" charset="-122"/>
                <a:ea typeface="华文楷体" pitchFamily="2" charset="-122"/>
              </a:rPr>
              <a:t>，</a:t>
            </a:r>
            <a:r>
              <a:rPr lang="zh-CN" altLang="en-US" sz="1200" dirty="0">
                <a:latin typeface="华文楷体" pitchFamily="2" charset="-122"/>
                <a:ea typeface="华文楷体" pitchFamily="2" charset="-122"/>
              </a:rPr>
              <a:t>中保投</a:t>
            </a:r>
            <a:r>
              <a:rPr lang="zh-CN" altLang="en-US" sz="1200" dirty="0" smtClean="0">
                <a:latin typeface="华文楷体" pitchFamily="2" charset="-122"/>
                <a:ea typeface="华文楷体" pitchFamily="2" charset="-122"/>
              </a:rPr>
              <a:t>将</a:t>
            </a:r>
            <a:r>
              <a:rPr lang="zh-CN" altLang="en-US" sz="1200" dirty="0">
                <a:latin typeface="华文楷体" pitchFamily="2" charset="-122"/>
                <a:ea typeface="华文楷体" pitchFamily="2" charset="-122"/>
              </a:rPr>
              <a:t>给予</a:t>
            </a:r>
            <a:r>
              <a:rPr lang="en-US" altLang="zh-CN" sz="1200" b="1" dirty="0">
                <a:latin typeface="华文楷体" pitchFamily="2" charset="-122"/>
                <a:ea typeface="华文楷体" pitchFamily="2" charset="-122"/>
              </a:rPr>
              <a:t>6</a:t>
            </a:r>
            <a:r>
              <a:rPr lang="zh-CN" altLang="en-US" sz="1200" b="1" dirty="0">
                <a:latin typeface="华文楷体" pitchFamily="2" charset="-122"/>
                <a:ea typeface="华文楷体" pitchFamily="2" charset="-122"/>
              </a:rPr>
              <a:t>个月的宽限期</a:t>
            </a:r>
            <a:r>
              <a:rPr lang="zh-CN" altLang="en-US" sz="1200" dirty="0">
                <a:latin typeface="华文楷体" pitchFamily="2" charset="-122"/>
                <a:ea typeface="华文楷体" pitchFamily="2" charset="-122"/>
              </a:rPr>
              <a:t>，如在宽限期内</a:t>
            </a:r>
            <a:r>
              <a:rPr lang="zh-CN" altLang="en-US" sz="1200" dirty="0" smtClean="0">
                <a:latin typeface="华文楷体" pitchFamily="2" charset="-122"/>
                <a:ea typeface="华文楷体" pitchFamily="2" charset="-122"/>
              </a:rPr>
              <a:t>，目标公司和招商局集团仍</a:t>
            </a:r>
            <a:r>
              <a:rPr lang="zh-CN" altLang="en-US" sz="1200" dirty="0">
                <a:latin typeface="华文楷体" pitchFamily="2" charset="-122"/>
                <a:ea typeface="华文楷体" pitchFamily="2" charset="-122"/>
              </a:rPr>
              <a:t>无法完成的，各方另行协商解决方式</a:t>
            </a:r>
            <a:r>
              <a:rPr lang="zh-CN" altLang="en-US" sz="1200" dirty="0" smtClean="0">
                <a:latin typeface="华文楷体" pitchFamily="2" charset="-122"/>
                <a:ea typeface="华文楷体" pitchFamily="2" charset="-122"/>
              </a:rPr>
              <a:t>。</a:t>
            </a:r>
            <a:endParaRPr lang="en-US" altLang="zh-CN" sz="1200" dirty="0">
              <a:latin typeface="华文楷体" pitchFamily="2" charset="-122"/>
              <a:ea typeface="华文楷体" pitchFamily="2" charset="-122"/>
            </a:endParaRPr>
          </a:p>
        </p:txBody>
      </p:sp>
      <p:sp>
        <p:nvSpPr>
          <p:cNvPr id="22" name="右箭头 21"/>
          <p:cNvSpPr/>
          <p:nvPr/>
        </p:nvSpPr>
        <p:spPr>
          <a:xfrm>
            <a:off x="3365500" y="2036859"/>
            <a:ext cx="990600" cy="53975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latin typeface="华文楷体" pitchFamily="2" charset="-122"/>
              <a:ea typeface="华文楷体" pitchFamily="2" charset="-122"/>
            </a:endParaRPr>
          </a:p>
        </p:txBody>
      </p:sp>
      <p:sp>
        <p:nvSpPr>
          <p:cNvPr id="16" name="矩形 15"/>
          <p:cNvSpPr/>
          <p:nvPr/>
        </p:nvSpPr>
        <p:spPr>
          <a:xfrm>
            <a:off x="5324197" y="6272768"/>
            <a:ext cx="3108543" cy="276999"/>
          </a:xfrm>
          <a:prstGeom prst="rect">
            <a:avLst/>
          </a:prstGeom>
        </p:spPr>
        <p:txBody>
          <a:bodyPr wrap="none">
            <a:spAutoFit/>
          </a:bodyPr>
          <a:lstStyle/>
          <a:p>
            <a:r>
              <a:rPr lang="zh-CN" altLang="en-US" sz="1200" b="1" u="sng" dirty="0">
                <a:latin typeface="华文楷体" pitchFamily="2" charset="-122"/>
                <a:ea typeface="华文楷体" pitchFamily="2" charset="-122"/>
              </a:rPr>
              <a:t>说明</a:t>
            </a:r>
            <a:r>
              <a:rPr lang="zh-CN" altLang="en-US" sz="1200" b="1" u="sng" dirty="0" smtClean="0">
                <a:latin typeface="华文楷体" pitchFamily="2" charset="-122"/>
                <a:ea typeface="华文楷体" pitchFamily="2" charset="-122"/>
              </a:rPr>
              <a:t>：以上仅为示意，最终以法律文本为准</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884889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2389" y="796975"/>
            <a:ext cx="1415772" cy="427361"/>
          </a:xfrm>
        </p:spPr>
        <p:txBody>
          <a:bodyPr vert="horz" lIns="91440" tIns="45720" rIns="91440" bIns="45720" rtlCol="0" anchor="ctr">
            <a:noAutofit/>
          </a:bodyPr>
          <a:lstStyle/>
          <a:p>
            <a:pPr algn="l">
              <a:spcBef>
                <a:spcPts val="1000"/>
              </a:spcBef>
            </a:pPr>
            <a:r>
              <a:rPr lang="zh-CN" altLang="en-US" sz="2400" b="1" dirty="0">
                <a:solidFill>
                  <a:srgbClr val="C00000"/>
                </a:solidFill>
                <a:latin typeface="华文楷体" pitchFamily="2" charset="-122"/>
                <a:ea typeface="华文楷体" pitchFamily="2" charset="-122"/>
                <a:cs typeface="+mn-cs"/>
              </a:rPr>
              <a:t>项目简介</a:t>
            </a:r>
          </a:p>
        </p:txBody>
      </p:sp>
      <p:sp>
        <p:nvSpPr>
          <p:cNvPr id="4" name="AutoShape 15"/>
          <p:cNvSpPr>
            <a:spLocks noChangeArrowheads="1"/>
          </p:cNvSpPr>
          <p:nvPr/>
        </p:nvSpPr>
        <p:spPr bwMode="gray">
          <a:xfrm>
            <a:off x="1872948" y="1407886"/>
            <a:ext cx="6445250" cy="1921460"/>
          </a:xfrm>
          <a:prstGeom prst="roundRect">
            <a:avLst>
              <a:gd name="adj" fmla="val 9412"/>
            </a:avLst>
          </a:prstGeom>
          <a:noFill/>
          <a:ln w="19050" algn="ctr">
            <a:solidFill>
              <a:srgbClr val="E5381B"/>
            </a:solidFill>
            <a:round/>
            <a:headEnd/>
            <a:tailEnd/>
          </a:ln>
          <a:extLst>
            <a:ext uri="{909E8E84-426E-40DD-AFC4-6F175D3DCCD1}">
              <a14:hiddenFill xmlns:a14="http://schemas.microsoft.com/office/drawing/2010/main">
                <a:solidFill>
                  <a:srgbClr val="FFFFFF"/>
                </a:solidFill>
              </a14:hiddenFill>
            </a:ext>
          </a:extLst>
        </p:spPr>
        <p:txBody>
          <a:bodyPr lIns="163620" tIns="98172" rIns="163620" bIns="98172" anchor="ctr"/>
          <a:lstStyle/>
          <a:p>
            <a:pPr marL="108000" lvl="2" indent="-342900" defTabSz="919215" eaLnBrk="0" hangingPunct="0">
              <a:lnSpc>
                <a:spcPct val="150000"/>
              </a:lnSpc>
              <a:spcBef>
                <a:spcPct val="20000"/>
              </a:spcBef>
              <a:buClr>
                <a:srgbClr val="E60000"/>
              </a:buClr>
              <a:buSzPct val="100000"/>
              <a:buFont typeface="Arial" charset="0"/>
              <a:buChar char="•"/>
              <a:tabLst>
                <a:tab pos="919215" algn="l"/>
                <a:tab pos="1720101" algn="l"/>
                <a:tab pos="2581595" algn="l"/>
              </a:tabLst>
            </a:pPr>
            <a:r>
              <a:rPr lang="zh-CN" altLang="en-US" sz="1400" dirty="0" smtClean="0">
                <a:latin typeface="华文楷体" pitchFamily="2" charset="-122"/>
                <a:ea typeface="华文楷体" pitchFamily="2" charset="-122"/>
                <a:sym typeface="Frutiger 45 Light" pitchFamily="34" charset="0"/>
              </a:rPr>
              <a:t>招商局轮船股份</a:t>
            </a:r>
            <a:r>
              <a:rPr lang="zh-CN" altLang="en-GB" sz="1400" dirty="0" smtClean="0">
                <a:latin typeface="华文楷体" pitchFamily="2" charset="-122"/>
                <a:ea typeface="华文楷体" pitchFamily="2" charset="-122"/>
                <a:sym typeface="Frutiger 45 Light" pitchFamily="34" charset="0"/>
              </a:rPr>
              <a:t>有限公司（下称”</a:t>
            </a:r>
            <a:r>
              <a:rPr lang="zh-CN" altLang="en-US" sz="1400" dirty="0" smtClean="0">
                <a:latin typeface="华文楷体" pitchFamily="2" charset="-122"/>
                <a:ea typeface="华文楷体" pitchFamily="2" charset="-122"/>
                <a:sym typeface="Frutiger 45 Light" pitchFamily="34" charset="0"/>
              </a:rPr>
              <a:t>招商局轮船股份</a:t>
            </a:r>
            <a:r>
              <a:rPr lang="zh-CN" altLang="en-GB" sz="1400" dirty="0" smtClean="0">
                <a:latin typeface="华文楷体" pitchFamily="2" charset="-122"/>
                <a:ea typeface="华文楷体" pitchFamily="2" charset="-122"/>
                <a:sym typeface="Frutiger 45 Light" pitchFamily="34" charset="0"/>
              </a:rPr>
              <a:t>“）</a:t>
            </a:r>
            <a:r>
              <a:rPr lang="zh-CN" altLang="en-US" sz="1400" dirty="0" smtClean="0">
                <a:latin typeface="华文楷体" pitchFamily="2" charset="-122"/>
                <a:ea typeface="华文楷体" pitchFamily="2" charset="-122"/>
                <a:sym typeface="Frutiger 45 Light" pitchFamily="34" charset="0"/>
              </a:rPr>
              <a:t>为落实国家”一带一路“发展战略，拟与保险资金开展战略合作，中国保险投资基金下称</a:t>
            </a:r>
            <a:r>
              <a:rPr lang="en-US" altLang="zh-CN" sz="1400" dirty="0" smtClean="0">
                <a:latin typeface="华文楷体" pitchFamily="2" charset="-122"/>
                <a:ea typeface="华文楷体" pitchFamily="2" charset="-122"/>
                <a:sym typeface="Frutiger 45 Light" pitchFamily="34" charset="0"/>
              </a:rPr>
              <a:t>”</a:t>
            </a:r>
            <a:r>
              <a:rPr lang="zh-CN" altLang="en-US" sz="1400" dirty="0" smtClean="0">
                <a:latin typeface="华文楷体" pitchFamily="2" charset="-122"/>
                <a:ea typeface="华文楷体" pitchFamily="2" charset="-122"/>
                <a:sym typeface="Frutiger 45 Light" pitchFamily="34" charset="0"/>
              </a:rPr>
              <a:t>中保投</a:t>
            </a:r>
            <a:r>
              <a:rPr lang="en-US" altLang="zh-CN" sz="1400" dirty="0" smtClean="0">
                <a:latin typeface="华文楷体" pitchFamily="2" charset="-122"/>
                <a:ea typeface="华文楷体" pitchFamily="2" charset="-122"/>
                <a:sym typeface="Frutiger 45 Light" pitchFamily="34" charset="0"/>
              </a:rPr>
              <a:t>”</a:t>
            </a:r>
            <a:r>
              <a:rPr lang="zh-CN" altLang="en-US" sz="1400" dirty="0" smtClean="0">
                <a:latin typeface="华文楷体" pitchFamily="2" charset="-122"/>
                <a:ea typeface="华文楷体" pitchFamily="2" charset="-122"/>
                <a:sym typeface="Frutiger 45 Light" pitchFamily="34" charset="0"/>
              </a:rPr>
              <a:t>拟</a:t>
            </a:r>
            <a:r>
              <a:rPr lang="zh-CN" altLang="en-US" sz="1400" dirty="0">
                <a:latin typeface="华文楷体" pitchFamily="2" charset="-122"/>
                <a:ea typeface="华文楷体" pitchFamily="2" charset="-122"/>
                <a:sym typeface="Frutiger 45 Light" pitchFamily="34" charset="0"/>
              </a:rPr>
              <a:t>发起设立“中保投</a:t>
            </a:r>
            <a:r>
              <a:rPr lang="en-US" altLang="zh-CN" sz="1400" dirty="0">
                <a:latin typeface="华文楷体" pitchFamily="2" charset="-122"/>
                <a:ea typeface="华文楷体" pitchFamily="2" charset="-122"/>
                <a:sym typeface="Frutiger 45 Light" pitchFamily="34" charset="0"/>
              </a:rPr>
              <a:t>-</a:t>
            </a:r>
            <a:r>
              <a:rPr lang="zh-CN" altLang="en-US" sz="1400" dirty="0" smtClean="0">
                <a:latin typeface="华文楷体" pitchFamily="2" charset="-122"/>
                <a:ea typeface="华文楷体" pitchFamily="2" charset="-122"/>
                <a:sym typeface="Frutiger 45 Light" pitchFamily="34" charset="0"/>
              </a:rPr>
              <a:t>招商局股权投资计划”，规模</a:t>
            </a:r>
            <a:r>
              <a:rPr lang="en-US" altLang="zh-CN" sz="1400" dirty="0" smtClean="0">
                <a:latin typeface="华文楷体" pitchFamily="2" charset="-122"/>
                <a:ea typeface="华文楷体" pitchFamily="2" charset="-122"/>
                <a:sym typeface="Frutiger 45 Light" pitchFamily="34" charset="0"/>
              </a:rPr>
              <a:t>280-400</a:t>
            </a:r>
            <a:r>
              <a:rPr lang="zh-CN" altLang="en-US" sz="1400" dirty="0" smtClean="0">
                <a:latin typeface="华文楷体" pitchFamily="2" charset="-122"/>
                <a:ea typeface="华文楷体" pitchFamily="2" charset="-122"/>
                <a:sym typeface="Frutiger 45 Light" pitchFamily="34" charset="0"/>
              </a:rPr>
              <a:t>亿。</a:t>
            </a:r>
            <a:endParaRPr lang="zh-CN" altLang="en-GB" sz="1400" dirty="0" smtClean="0">
              <a:latin typeface="华文楷体" pitchFamily="2" charset="-122"/>
              <a:ea typeface="华文楷体" pitchFamily="2" charset="-122"/>
              <a:sym typeface="Frutiger 45 Light" pitchFamily="34" charset="0"/>
            </a:endParaRPr>
          </a:p>
          <a:p>
            <a:pPr marL="108000" lvl="2" indent="-342900" defTabSz="919215" eaLnBrk="0" hangingPunct="0">
              <a:lnSpc>
                <a:spcPct val="150000"/>
              </a:lnSpc>
              <a:spcBef>
                <a:spcPct val="20000"/>
              </a:spcBef>
              <a:buClr>
                <a:srgbClr val="E60000"/>
              </a:buClr>
              <a:buSzPct val="100000"/>
              <a:buFont typeface="Arial" charset="0"/>
              <a:buChar char="•"/>
              <a:tabLst>
                <a:tab pos="919215" algn="l"/>
                <a:tab pos="1720101" algn="l"/>
                <a:tab pos="2581595" algn="l"/>
              </a:tabLst>
            </a:pPr>
            <a:r>
              <a:rPr lang="zh-CN" altLang="en-GB" sz="1400" dirty="0" smtClean="0">
                <a:latin typeface="华文楷体" pitchFamily="2" charset="-122"/>
                <a:ea typeface="华文楷体" pitchFamily="2" charset="-122"/>
                <a:sym typeface="Frutiger 45 Light" pitchFamily="34" charset="0"/>
              </a:rPr>
              <a:t>本股权投资计划以受托管理人</a:t>
            </a:r>
            <a:r>
              <a:rPr lang="zh-CN" altLang="en-US" sz="1400" dirty="0" smtClean="0">
                <a:latin typeface="华文楷体" pitchFamily="2" charset="-122"/>
                <a:ea typeface="华文楷体" pitchFamily="2" charset="-122"/>
                <a:sym typeface="Frutiger 45 Light" pitchFamily="34" charset="0"/>
              </a:rPr>
              <a:t>中保投</a:t>
            </a:r>
            <a:r>
              <a:rPr lang="zh-CN" altLang="en-GB" sz="1400" dirty="0" smtClean="0">
                <a:latin typeface="华文楷体" pitchFamily="2" charset="-122"/>
                <a:ea typeface="华文楷体" pitchFamily="2" charset="-122"/>
                <a:sym typeface="Frutiger 45 Light" pitchFamily="34" charset="0"/>
              </a:rPr>
              <a:t>作为名义股东</a:t>
            </a:r>
            <a:r>
              <a:rPr lang="zh-CN" altLang="en-US" sz="1400" dirty="0" smtClean="0">
                <a:latin typeface="华文楷体" pitchFamily="2" charset="-122"/>
                <a:ea typeface="华文楷体" pitchFamily="2" charset="-122"/>
                <a:sym typeface="Frutiger 45 Light" pitchFamily="34" charset="0"/>
              </a:rPr>
              <a:t>成为目标公司的特定股东</a:t>
            </a:r>
            <a:r>
              <a:rPr lang="zh-CN" altLang="en-GB" sz="1400" dirty="0" smtClean="0">
                <a:latin typeface="华文楷体" pitchFamily="2" charset="-122"/>
                <a:ea typeface="华文楷体" pitchFamily="2" charset="-122"/>
                <a:sym typeface="Frutiger 45 Light" pitchFamily="34" charset="0"/>
              </a:rPr>
              <a:t>，对目标公司</a:t>
            </a:r>
            <a:r>
              <a:rPr lang="zh-CN" altLang="en-US" sz="1400" dirty="0" smtClean="0">
                <a:latin typeface="华文楷体" pitchFamily="2" charset="-122"/>
                <a:ea typeface="华文楷体" pitchFamily="2" charset="-122"/>
                <a:sym typeface="Frutiger 45 Light" pitchFamily="34" charset="0"/>
              </a:rPr>
              <a:t>招商局轮船股份</a:t>
            </a:r>
            <a:r>
              <a:rPr lang="zh-CN" altLang="en-GB" sz="1400" dirty="0" smtClean="0">
                <a:latin typeface="华文楷体" pitchFamily="2" charset="-122"/>
                <a:ea typeface="华文楷体" pitchFamily="2" charset="-122"/>
                <a:sym typeface="Frutiger 45 Light" pitchFamily="34" charset="0"/>
              </a:rPr>
              <a:t>出资</a:t>
            </a:r>
            <a:r>
              <a:rPr lang="en-US" altLang="zh-CN" sz="1400" dirty="0" smtClean="0">
                <a:latin typeface="华文楷体" pitchFamily="2" charset="-122"/>
                <a:ea typeface="华文楷体" pitchFamily="2" charset="-122"/>
                <a:sym typeface="Frutiger 45 Light" pitchFamily="34" charset="0"/>
              </a:rPr>
              <a:t>280-</a:t>
            </a:r>
            <a:r>
              <a:rPr lang="en-GB" altLang="zh-CN" sz="1400" dirty="0" smtClean="0">
                <a:latin typeface="华文楷体" pitchFamily="2" charset="-122"/>
                <a:ea typeface="华文楷体" pitchFamily="2" charset="-122"/>
                <a:sym typeface="Frutiger 45 Light" pitchFamily="34" charset="0"/>
              </a:rPr>
              <a:t>400</a:t>
            </a:r>
            <a:r>
              <a:rPr lang="zh-CN" altLang="en-GB" sz="1400" dirty="0" smtClean="0">
                <a:latin typeface="华文楷体" pitchFamily="2" charset="-122"/>
                <a:ea typeface="华文楷体" pitchFamily="2" charset="-122"/>
                <a:sym typeface="Frutiger 45 Light" pitchFamily="34" charset="0"/>
              </a:rPr>
              <a:t>亿元人民币，股权投资计划募集金额也为</a:t>
            </a:r>
            <a:r>
              <a:rPr lang="en-US" altLang="zh-CN" sz="1400" dirty="0" smtClean="0">
                <a:latin typeface="华文楷体" pitchFamily="2" charset="-122"/>
                <a:ea typeface="华文楷体" pitchFamily="2" charset="-122"/>
                <a:sym typeface="Frutiger 45 Light" pitchFamily="34" charset="0"/>
              </a:rPr>
              <a:t>280-</a:t>
            </a:r>
            <a:r>
              <a:rPr lang="en-GB" altLang="zh-CN" sz="1400" dirty="0" smtClean="0">
                <a:latin typeface="华文楷体" pitchFamily="2" charset="-122"/>
                <a:ea typeface="华文楷体" pitchFamily="2" charset="-122"/>
                <a:sym typeface="Frutiger 45 Light" pitchFamily="34" charset="0"/>
              </a:rPr>
              <a:t>400</a:t>
            </a:r>
            <a:r>
              <a:rPr lang="zh-CN" altLang="en-GB" sz="1400" dirty="0" smtClean="0">
                <a:latin typeface="华文楷体" pitchFamily="2" charset="-122"/>
                <a:ea typeface="华文楷体" pitchFamily="2" charset="-122"/>
                <a:sym typeface="Frutiger 45 Light" pitchFamily="34" charset="0"/>
              </a:rPr>
              <a:t>亿元人民币</a:t>
            </a:r>
            <a:r>
              <a:rPr lang="zh-CN" altLang="en-US" sz="1400" dirty="0" smtClean="0">
                <a:latin typeface="华文楷体" pitchFamily="2" charset="-122"/>
                <a:ea typeface="华文楷体" pitchFamily="2" charset="-122"/>
                <a:sym typeface="Frutiger 45 Light" pitchFamily="34" charset="0"/>
              </a:rPr>
              <a:t>。</a:t>
            </a:r>
            <a:endParaRPr lang="zh-CN" altLang="en-GB" sz="1400" dirty="0">
              <a:latin typeface="华文楷体" pitchFamily="2" charset="-122"/>
              <a:ea typeface="华文楷体" pitchFamily="2" charset="-122"/>
              <a:sym typeface="Frutiger 45 Light" pitchFamily="34" charset="0"/>
            </a:endParaRPr>
          </a:p>
        </p:txBody>
      </p:sp>
      <p:sp>
        <p:nvSpPr>
          <p:cNvPr id="5" name="AutoShape 15"/>
          <p:cNvSpPr>
            <a:spLocks noChangeArrowheads="1"/>
          </p:cNvSpPr>
          <p:nvPr/>
        </p:nvSpPr>
        <p:spPr bwMode="gray">
          <a:xfrm>
            <a:off x="709854" y="1407886"/>
            <a:ext cx="981364" cy="1921460"/>
          </a:xfrm>
          <a:prstGeom prst="roundRect">
            <a:avLst>
              <a:gd name="adj" fmla="val 8389"/>
            </a:avLst>
          </a:prstGeom>
          <a:noFill/>
          <a:ln w="19050" algn="ctr">
            <a:solidFill>
              <a:srgbClr val="E5381B"/>
            </a:solidFill>
            <a:round/>
            <a:headEnd/>
            <a:tailEnd/>
          </a:ln>
          <a:extLst>
            <a:ext uri="{909E8E84-426E-40DD-AFC4-6F175D3DCCD1}">
              <a14:hiddenFill xmlns:a14="http://schemas.microsoft.com/office/drawing/2010/main">
                <a:solidFill>
                  <a:srgbClr val="B7735A"/>
                </a:solidFill>
              </a14:hiddenFill>
            </a:ext>
          </a:extLst>
        </p:spPr>
        <p:txBody>
          <a:bodyPr lIns="0" tIns="0" rIns="0" bIns="0" anchor="ctr" anchorCtr="1"/>
          <a:lstStyle/>
          <a:p>
            <a:pPr marL="1102481" marR="0" lvl="2" indent="-204911" defTabSz="919215" eaLnBrk="1" fontAlgn="auto" latinLnBrk="0" hangingPunct="1">
              <a:lnSpc>
                <a:spcPct val="100000"/>
              </a:lnSpc>
              <a:spcBef>
                <a:spcPts val="0"/>
              </a:spcBef>
              <a:spcAft>
                <a:spcPts val="0"/>
              </a:spcAft>
              <a:buClr>
                <a:srgbClr val="E60000"/>
              </a:buClr>
              <a:buSzPct val="100000"/>
              <a:buFontTx/>
              <a:buNone/>
              <a:tabLst>
                <a:tab pos="919215" algn="l"/>
                <a:tab pos="1720101" algn="l"/>
                <a:tab pos="2581595" algn="l"/>
              </a:tabLst>
              <a:defRPr/>
            </a:pPr>
            <a:endParaRPr kumimoji="0" lang="zh-CN" altLang="en-GB" sz="1100" b="1" i="0" u="none" strike="noStrike" kern="0" cap="none" spc="0" normalizeH="0" baseline="0" noProof="0">
              <a:ln>
                <a:noFill/>
              </a:ln>
              <a:solidFill>
                <a:sysClr val="windowText" lastClr="000000"/>
              </a:solidFill>
              <a:effectLst/>
              <a:uLnTx/>
              <a:uFillTx/>
              <a:latin typeface="华文楷体" pitchFamily="2" charset="-122"/>
              <a:ea typeface="华文楷体" pitchFamily="2" charset="-122"/>
              <a:sym typeface="Frutiger 45 Light" pitchFamily="34" charset="0"/>
            </a:endParaRPr>
          </a:p>
        </p:txBody>
      </p:sp>
      <p:sp>
        <p:nvSpPr>
          <p:cNvPr id="6" name="AutoShape 15"/>
          <p:cNvSpPr>
            <a:spLocks noChangeArrowheads="1"/>
          </p:cNvSpPr>
          <p:nvPr/>
        </p:nvSpPr>
        <p:spPr bwMode="gray">
          <a:xfrm>
            <a:off x="1872948" y="3441377"/>
            <a:ext cx="6445250" cy="1524323"/>
          </a:xfrm>
          <a:prstGeom prst="roundRect">
            <a:avLst>
              <a:gd name="adj" fmla="val 9412"/>
            </a:avLst>
          </a:prstGeom>
          <a:noFill/>
          <a:ln w="19050" algn="ctr">
            <a:solidFill>
              <a:srgbClr val="E5381B"/>
            </a:solidFill>
            <a:round/>
            <a:headEnd/>
            <a:tailEnd/>
          </a:ln>
          <a:extLst>
            <a:ext uri="{909E8E84-426E-40DD-AFC4-6F175D3DCCD1}">
              <a14:hiddenFill xmlns:a14="http://schemas.microsoft.com/office/drawing/2010/main">
                <a:solidFill>
                  <a:srgbClr val="FFFFFF"/>
                </a:solidFill>
              </a14:hiddenFill>
            </a:ext>
          </a:extLst>
        </p:spPr>
        <p:txBody>
          <a:bodyPr lIns="163620" tIns="98172" rIns="163620" bIns="98172" anchor="ctr"/>
          <a:lstStyle/>
          <a:p>
            <a:pPr marL="108000" lvl="2" indent="-342900" defTabSz="919215" eaLnBrk="0" hangingPunct="0">
              <a:lnSpc>
                <a:spcPct val="150000"/>
              </a:lnSpc>
              <a:spcBef>
                <a:spcPct val="20000"/>
              </a:spcBef>
              <a:buClr>
                <a:srgbClr val="E60000"/>
              </a:buClr>
              <a:buSzPct val="100000"/>
              <a:buFont typeface="Arial" charset="0"/>
              <a:buChar char="•"/>
              <a:tabLst>
                <a:tab pos="919215" algn="l"/>
                <a:tab pos="1720101" algn="l"/>
                <a:tab pos="2581595" algn="l"/>
              </a:tabLst>
            </a:pPr>
            <a:endParaRPr lang="en-US" altLang="zh-CN" sz="1400" dirty="0" smtClean="0">
              <a:latin typeface="华文楷体" pitchFamily="2" charset="-122"/>
              <a:ea typeface="华文楷体" pitchFamily="2" charset="-122"/>
              <a:sym typeface="Frutiger 45 Light" pitchFamily="34" charset="0"/>
            </a:endParaRPr>
          </a:p>
          <a:p>
            <a:pPr marL="108000" lvl="2" indent="-342900" defTabSz="919215" eaLnBrk="0" hangingPunct="0">
              <a:lnSpc>
                <a:spcPct val="150000"/>
              </a:lnSpc>
              <a:spcBef>
                <a:spcPct val="20000"/>
              </a:spcBef>
              <a:buClr>
                <a:srgbClr val="E60000"/>
              </a:buClr>
              <a:buSzPct val="100000"/>
              <a:buFont typeface="Arial" charset="0"/>
              <a:buChar char="•"/>
              <a:tabLst>
                <a:tab pos="919215" algn="l"/>
                <a:tab pos="1720101" algn="l"/>
                <a:tab pos="2581595" algn="l"/>
              </a:tabLst>
            </a:pPr>
            <a:r>
              <a:rPr lang="zh-CN" altLang="en-US" sz="1400" dirty="0" smtClean="0">
                <a:latin typeface="华文楷体" pitchFamily="2" charset="-122"/>
                <a:ea typeface="华文楷体" pitchFamily="2" charset="-122"/>
                <a:sym typeface="Frutiger 45 Light" pitchFamily="34" charset="0"/>
              </a:rPr>
              <a:t>目标公司为招商局轮船股份、交易对手为招商局集团（外部均</a:t>
            </a:r>
            <a:r>
              <a:rPr lang="en-US" altLang="zh-CN" sz="1400" dirty="0" smtClean="0">
                <a:latin typeface="华文楷体" pitchFamily="2" charset="-122"/>
                <a:ea typeface="华文楷体" pitchFamily="2" charset="-122"/>
                <a:sym typeface="Frutiger 45 Light" pitchFamily="34" charset="0"/>
              </a:rPr>
              <a:t>AAA</a:t>
            </a:r>
            <a:r>
              <a:rPr lang="zh-CN" altLang="en-US" sz="1400" dirty="0" smtClean="0">
                <a:latin typeface="华文楷体" pitchFamily="2" charset="-122"/>
                <a:ea typeface="华文楷体" pitchFamily="2" charset="-122"/>
                <a:sym typeface="Frutiger 45 Light" pitchFamily="34" charset="0"/>
              </a:rPr>
              <a:t>）</a:t>
            </a:r>
            <a:endParaRPr lang="en-US" altLang="zh-CN" sz="1400" dirty="0" smtClean="0">
              <a:latin typeface="华文楷体" pitchFamily="2" charset="-122"/>
              <a:ea typeface="华文楷体" pitchFamily="2" charset="-122"/>
              <a:sym typeface="Frutiger 45 Light" pitchFamily="34" charset="0"/>
            </a:endParaRPr>
          </a:p>
          <a:p>
            <a:pPr marL="108000" lvl="2" indent="-342900" defTabSz="919215" eaLnBrk="0" hangingPunct="0">
              <a:lnSpc>
                <a:spcPct val="150000"/>
              </a:lnSpc>
              <a:spcBef>
                <a:spcPct val="20000"/>
              </a:spcBef>
              <a:buClr>
                <a:srgbClr val="E60000"/>
              </a:buClr>
              <a:buSzPct val="100000"/>
              <a:buFont typeface="Arial" charset="0"/>
              <a:buChar char="•"/>
              <a:tabLst>
                <a:tab pos="919215" algn="l"/>
                <a:tab pos="1720101" algn="l"/>
                <a:tab pos="2581595" algn="l"/>
              </a:tabLst>
            </a:pPr>
            <a:r>
              <a:rPr lang="zh-CN" altLang="en-US" sz="1400" dirty="0" smtClean="0">
                <a:latin typeface="华文楷体" pitchFamily="2" charset="-122"/>
                <a:ea typeface="华文楷体" pitchFamily="2" charset="-122"/>
                <a:sym typeface="Frutiger 45 Light" pitchFamily="34" charset="0"/>
              </a:rPr>
              <a:t>中保投资有限责任公司</a:t>
            </a:r>
            <a:r>
              <a:rPr lang="zh-CN" altLang="en-GB" sz="1400" dirty="0" smtClean="0">
                <a:latin typeface="华文楷体" pitchFamily="2" charset="-122"/>
                <a:ea typeface="华文楷体" pitchFamily="2" charset="-122"/>
                <a:sym typeface="Frutiger 45 Light" pitchFamily="34" charset="0"/>
              </a:rPr>
              <a:t>（</a:t>
            </a:r>
            <a:r>
              <a:rPr lang="zh-CN" altLang="en-GB" sz="1400" dirty="0">
                <a:latin typeface="华文楷体" pitchFamily="2" charset="-122"/>
                <a:ea typeface="华文楷体" pitchFamily="2" charset="-122"/>
                <a:sym typeface="Frutiger 45 Light" pitchFamily="34" charset="0"/>
              </a:rPr>
              <a:t>下称</a:t>
            </a:r>
            <a:r>
              <a:rPr lang="zh-CN" altLang="en-GB" sz="1400" dirty="0" smtClean="0">
                <a:latin typeface="华文楷体" pitchFamily="2" charset="-122"/>
                <a:ea typeface="华文楷体" pitchFamily="2" charset="-122"/>
                <a:sym typeface="Frutiger 45 Light" pitchFamily="34" charset="0"/>
              </a:rPr>
              <a:t>“中</a:t>
            </a:r>
            <a:r>
              <a:rPr lang="zh-CN" altLang="en-US" sz="1400" dirty="0" smtClean="0">
                <a:latin typeface="华文楷体" pitchFamily="2" charset="-122"/>
                <a:ea typeface="华文楷体" pitchFamily="2" charset="-122"/>
                <a:sym typeface="Frutiger 45 Light" pitchFamily="34" charset="0"/>
              </a:rPr>
              <a:t>保投</a:t>
            </a:r>
            <a:r>
              <a:rPr lang="zh-CN" altLang="en-GB" sz="1400" dirty="0" smtClean="0">
                <a:latin typeface="华文楷体" pitchFamily="2" charset="-122"/>
                <a:ea typeface="华文楷体" pitchFamily="2" charset="-122"/>
                <a:sym typeface="Frutiger 45 Light" pitchFamily="34" charset="0"/>
              </a:rPr>
              <a:t>”</a:t>
            </a:r>
            <a:r>
              <a:rPr lang="zh-CN" altLang="en-GB" sz="1400" dirty="0">
                <a:latin typeface="华文楷体" pitchFamily="2" charset="-122"/>
                <a:ea typeface="华文楷体" pitchFamily="2" charset="-122"/>
                <a:sym typeface="Frutiger 45 Light" pitchFamily="34" charset="0"/>
              </a:rPr>
              <a:t>）</a:t>
            </a:r>
            <a:r>
              <a:rPr lang="zh-CN" altLang="en-GB" sz="1400" dirty="0" smtClean="0">
                <a:latin typeface="华文楷体" pitchFamily="2" charset="-122"/>
                <a:ea typeface="华文楷体" pitchFamily="2" charset="-122"/>
                <a:sym typeface="Frutiger 45 Light" pitchFamily="34" charset="0"/>
              </a:rPr>
              <a:t>作为受托</a:t>
            </a:r>
            <a:r>
              <a:rPr lang="zh-CN" altLang="en-GB" sz="1400" dirty="0">
                <a:latin typeface="华文楷体" pitchFamily="2" charset="-122"/>
                <a:ea typeface="华文楷体" pitchFamily="2" charset="-122"/>
                <a:sym typeface="Frutiger 45 Light" pitchFamily="34" charset="0"/>
              </a:rPr>
              <a:t>管理人</a:t>
            </a:r>
          </a:p>
          <a:p>
            <a:pPr marL="108000" lvl="2" indent="-342900" defTabSz="919215" eaLnBrk="0" hangingPunct="0">
              <a:lnSpc>
                <a:spcPct val="150000"/>
              </a:lnSpc>
              <a:spcBef>
                <a:spcPct val="20000"/>
              </a:spcBef>
              <a:buClr>
                <a:srgbClr val="E60000"/>
              </a:buClr>
              <a:buSzPct val="100000"/>
              <a:buFont typeface="Arial" charset="0"/>
              <a:buChar char="•"/>
              <a:tabLst>
                <a:tab pos="919215" algn="l"/>
                <a:tab pos="1720101" algn="l"/>
                <a:tab pos="2581595" algn="l"/>
              </a:tabLst>
            </a:pPr>
            <a:r>
              <a:rPr lang="en-GB" altLang="zh-CN" sz="1400" dirty="0" smtClean="0">
                <a:latin typeface="华文楷体" pitchFamily="2" charset="-122"/>
                <a:ea typeface="华文楷体" pitchFamily="2" charset="-122"/>
                <a:sym typeface="Frutiger 45 Light" pitchFamily="34" charset="0"/>
              </a:rPr>
              <a:t>【</a:t>
            </a:r>
            <a:r>
              <a:rPr lang="zh-CN" altLang="en-US" sz="1400" dirty="0" smtClean="0">
                <a:latin typeface="华文楷体" pitchFamily="2" charset="-122"/>
                <a:ea typeface="华文楷体" pitchFamily="2" charset="-122"/>
                <a:sym typeface="Frutiger 45 Light" pitchFamily="34" charset="0"/>
              </a:rPr>
              <a:t>招商银行股份有限公司</a:t>
            </a:r>
            <a:r>
              <a:rPr lang="en-GB" altLang="zh-CN" sz="1400" dirty="0">
                <a:latin typeface="华文楷体" pitchFamily="2" charset="-122"/>
                <a:ea typeface="华文楷体" pitchFamily="2" charset="-122"/>
                <a:sym typeface="Frutiger 45 Light" pitchFamily="34" charset="0"/>
              </a:rPr>
              <a:t>】</a:t>
            </a:r>
            <a:r>
              <a:rPr lang="zh-CN" altLang="en-GB" sz="1400" dirty="0">
                <a:latin typeface="华文楷体" pitchFamily="2" charset="-122"/>
                <a:ea typeface="华文楷体" pitchFamily="2" charset="-122"/>
                <a:sym typeface="Frutiger 45 Light" pitchFamily="34" charset="0"/>
              </a:rPr>
              <a:t>作为托管人</a:t>
            </a:r>
          </a:p>
          <a:p>
            <a:pPr marL="108000" lvl="2" indent="-342900" defTabSz="919215" eaLnBrk="0" hangingPunct="0">
              <a:lnSpc>
                <a:spcPct val="150000"/>
              </a:lnSpc>
              <a:spcBef>
                <a:spcPct val="20000"/>
              </a:spcBef>
              <a:buClr>
                <a:srgbClr val="E60000"/>
              </a:buClr>
              <a:buSzPct val="100000"/>
              <a:buFont typeface="Arial" charset="0"/>
              <a:buChar char="•"/>
              <a:tabLst>
                <a:tab pos="919215" algn="l"/>
                <a:tab pos="1720101" algn="l"/>
                <a:tab pos="2581595" algn="l"/>
              </a:tabLst>
            </a:pPr>
            <a:r>
              <a:rPr lang="en-GB" altLang="zh-CN" sz="1400" dirty="0" smtClean="0">
                <a:latin typeface="华文楷体" pitchFamily="2" charset="-122"/>
                <a:ea typeface="华文楷体" pitchFamily="2" charset="-122"/>
                <a:sym typeface="Frutiger 45 Light" pitchFamily="34" charset="0"/>
              </a:rPr>
              <a:t>【</a:t>
            </a:r>
            <a:r>
              <a:rPr lang="zh-CN" altLang="en-US" sz="1400" dirty="0" smtClean="0">
                <a:latin typeface="华文楷体" pitchFamily="2" charset="-122"/>
                <a:ea typeface="华文楷体" pitchFamily="2" charset="-122"/>
                <a:sym typeface="Frutiger 45 Light" pitchFamily="34" charset="0"/>
              </a:rPr>
              <a:t>北京市康达律师事务所</a:t>
            </a:r>
            <a:r>
              <a:rPr lang="en-GB" altLang="zh-CN" sz="1400" dirty="0" smtClean="0">
                <a:latin typeface="华文楷体" pitchFamily="2" charset="-122"/>
                <a:ea typeface="华文楷体" pitchFamily="2" charset="-122"/>
                <a:sym typeface="Frutiger 45 Light" pitchFamily="34" charset="0"/>
              </a:rPr>
              <a:t>】</a:t>
            </a:r>
            <a:r>
              <a:rPr lang="zh-CN" altLang="en-GB" sz="1400" dirty="0" smtClean="0">
                <a:latin typeface="华文楷体" pitchFamily="2" charset="-122"/>
                <a:ea typeface="华文楷体" pitchFamily="2" charset="-122"/>
                <a:sym typeface="Frutiger 45 Light" pitchFamily="34" charset="0"/>
              </a:rPr>
              <a:t>作为</a:t>
            </a:r>
            <a:r>
              <a:rPr lang="zh-CN" altLang="en-US" sz="1400" dirty="0" smtClean="0">
                <a:latin typeface="华文楷体" pitchFamily="2" charset="-122"/>
                <a:ea typeface="华文楷体" pitchFamily="2" charset="-122"/>
                <a:sym typeface="Frutiger 45 Light" pitchFamily="34" charset="0"/>
              </a:rPr>
              <a:t>独立监督</a:t>
            </a:r>
            <a:r>
              <a:rPr lang="zh-CN" altLang="en-GB" sz="1400" dirty="0" smtClean="0">
                <a:latin typeface="华文楷体" pitchFamily="2" charset="-122"/>
                <a:ea typeface="华文楷体" pitchFamily="2" charset="-122"/>
                <a:sym typeface="Frutiger 45 Light" pitchFamily="34" charset="0"/>
              </a:rPr>
              <a:t>人</a:t>
            </a:r>
            <a:endParaRPr lang="zh-CN" altLang="en-GB" sz="1400" dirty="0">
              <a:latin typeface="华文楷体" pitchFamily="2" charset="-122"/>
              <a:ea typeface="华文楷体" pitchFamily="2" charset="-122"/>
              <a:sym typeface="Frutiger 45 Light" pitchFamily="34" charset="0"/>
            </a:endParaRPr>
          </a:p>
          <a:p>
            <a:pPr marL="108000" lvl="2" indent="-342900" defTabSz="919215" eaLnBrk="0" hangingPunct="0">
              <a:lnSpc>
                <a:spcPct val="150000"/>
              </a:lnSpc>
              <a:spcBef>
                <a:spcPct val="20000"/>
              </a:spcBef>
              <a:buClr>
                <a:srgbClr val="E60000"/>
              </a:buClr>
              <a:buSzPct val="100000"/>
              <a:buFont typeface="Arial" charset="0"/>
              <a:buChar char="•"/>
              <a:tabLst>
                <a:tab pos="919215" algn="l"/>
                <a:tab pos="1720101" algn="l"/>
                <a:tab pos="2581595" algn="l"/>
              </a:tabLst>
            </a:pPr>
            <a:endParaRPr lang="zh-CN" altLang="en-GB" sz="1200" dirty="0">
              <a:latin typeface="华文楷体" pitchFamily="2" charset="-122"/>
              <a:ea typeface="华文楷体" pitchFamily="2" charset="-122"/>
              <a:sym typeface="Frutiger 45 Light" pitchFamily="34" charset="0"/>
            </a:endParaRPr>
          </a:p>
        </p:txBody>
      </p:sp>
      <p:sp>
        <p:nvSpPr>
          <p:cNvPr id="7" name="AutoShape 15"/>
          <p:cNvSpPr>
            <a:spLocks noChangeArrowheads="1"/>
          </p:cNvSpPr>
          <p:nvPr/>
        </p:nvSpPr>
        <p:spPr bwMode="gray">
          <a:xfrm>
            <a:off x="692425" y="3441377"/>
            <a:ext cx="981364" cy="1524323"/>
          </a:xfrm>
          <a:prstGeom prst="roundRect">
            <a:avLst>
              <a:gd name="adj" fmla="val 9421"/>
            </a:avLst>
          </a:prstGeom>
          <a:noFill/>
          <a:ln w="19050" algn="ctr">
            <a:solidFill>
              <a:srgbClr val="E5381B"/>
            </a:solidFill>
            <a:round/>
            <a:headEnd/>
            <a:tailEnd/>
          </a:ln>
          <a:extLst>
            <a:ext uri="{909E8E84-426E-40DD-AFC4-6F175D3DCCD1}">
              <a14:hiddenFill xmlns:a14="http://schemas.microsoft.com/office/drawing/2010/main">
                <a:solidFill>
                  <a:srgbClr val="B7735A"/>
                </a:solidFill>
              </a14:hiddenFill>
            </a:ext>
          </a:extLst>
        </p:spPr>
        <p:txBody>
          <a:bodyPr lIns="0" tIns="0" rIns="0" bIns="0" anchor="ctr" anchorCtr="1"/>
          <a:lstStyle/>
          <a:p>
            <a:pPr marL="1102481" marR="0" lvl="2" indent="-204911" defTabSz="919215" eaLnBrk="1" fontAlgn="auto" latinLnBrk="0" hangingPunct="1">
              <a:lnSpc>
                <a:spcPct val="100000"/>
              </a:lnSpc>
              <a:spcBef>
                <a:spcPts val="0"/>
              </a:spcBef>
              <a:spcAft>
                <a:spcPts val="0"/>
              </a:spcAft>
              <a:buClr>
                <a:srgbClr val="E60000"/>
              </a:buClr>
              <a:buSzPct val="100000"/>
              <a:buFontTx/>
              <a:buNone/>
              <a:tabLst>
                <a:tab pos="919215" algn="l"/>
                <a:tab pos="1720101" algn="l"/>
                <a:tab pos="2581595" algn="l"/>
              </a:tabLst>
              <a:defRPr/>
            </a:pPr>
            <a:endParaRPr kumimoji="0" lang="en-GB" altLang="zh-CN" sz="1100" b="1" i="0" u="none" strike="noStrike" kern="0" cap="none" spc="0" normalizeH="0" baseline="0" noProof="0">
              <a:ln>
                <a:noFill/>
              </a:ln>
              <a:solidFill>
                <a:sysClr val="windowText" lastClr="000000"/>
              </a:solidFill>
              <a:effectLst/>
              <a:uLnTx/>
              <a:uFillTx/>
              <a:latin typeface="华文楷体" pitchFamily="2" charset="-122"/>
              <a:ea typeface="华文楷体" pitchFamily="2" charset="-122"/>
              <a:sym typeface="Frutiger 45 Light" pitchFamily="34" charset="0"/>
            </a:endParaRPr>
          </a:p>
        </p:txBody>
      </p:sp>
      <p:sp>
        <p:nvSpPr>
          <p:cNvPr id="8" name="AutoShape 15"/>
          <p:cNvSpPr>
            <a:spLocks noChangeArrowheads="1"/>
          </p:cNvSpPr>
          <p:nvPr/>
        </p:nvSpPr>
        <p:spPr bwMode="gray">
          <a:xfrm>
            <a:off x="1913335" y="5097986"/>
            <a:ext cx="6445250" cy="1067652"/>
          </a:xfrm>
          <a:prstGeom prst="roundRect">
            <a:avLst>
              <a:gd name="adj" fmla="val 8810"/>
            </a:avLst>
          </a:prstGeom>
          <a:noFill/>
          <a:ln w="19050" algn="ctr">
            <a:solidFill>
              <a:srgbClr val="E5381B"/>
            </a:solidFill>
            <a:round/>
            <a:headEnd/>
            <a:tailEnd/>
          </a:ln>
          <a:extLst>
            <a:ext uri="{909E8E84-426E-40DD-AFC4-6F175D3DCCD1}">
              <a14:hiddenFill xmlns:a14="http://schemas.microsoft.com/office/drawing/2010/main">
                <a:solidFill>
                  <a:srgbClr val="FFFFFF"/>
                </a:solidFill>
              </a14:hiddenFill>
            </a:ext>
          </a:extLst>
        </p:spPr>
        <p:txBody>
          <a:bodyPr lIns="163620" tIns="98172" rIns="163620" bIns="98172" anchor="ctr"/>
          <a:lstStyle/>
          <a:p>
            <a:pPr marL="108000" lvl="2" indent="-342900" defTabSz="919215" eaLnBrk="0" hangingPunct="0">
              <a:lnSpc>
                <a:spcPts val="1900"/>
              </a:lnSpc>
              <a:spcBef>
                <a:spcPct val="20000"/>
              </a:spcBef>
              <a:buClr>
                <a:srgbClr val="E60000"/>
              </a:buClr>
              <a:buSzPct val="100000"/>
              <a:buFont typeface="Arial" charset="0"/>
              <a:buChar char="•"/>
              <a:tabLst>
                <a:tab pos="919215" algn="l"/>
                <a:tab pos="1720101" algn="l"/>
                <a:tab pos="2581595" algn="l"/>
              </a:tabLst>
            </a:pPr>
            <a:r>
              <a:rPr lang="zh-CN" altLang="en-US" sz="1600" b="1" dirty="0" smtClean="0">
                <a:latin typeface="华文楷体" pitchFamily="2" charset="-122"/>
                <a:ea typeface="华文楷体" pitchFamily="2" charset="-122"/>
                <a:sym typeface="Frutiger 45 Light" pitchFamily="34" charset="0"/>
              </a:rPr>
              <a:t>实缴出资到位：</a:t>
            </a:r>
            <a:r>
              <a:rPr lang="en-GB" altLang="zh-CN" sz="1600" b="1" dirty="0" smtClean="0">
                <a:latin typeface="华文楷体" pitchFamily="2" charset="-122"/>
                <a:ea typeface="华文楷体" pitchFamily="2" charset="-122"/>
                <a:sym typeface="Frutiger 45 Light" pitchFamily="34" charset="0"/>
              </a:rPr>
              <a:t>2015</a:t>
            </a:r>
            <a:r>
              <a:rPr lang="zh-CN" altLang="en-GB" sz="1600" b="1" dirty="0">
                <a:latin typeface="华文楷体" pitchFamily="2" charset="-122"/>
                <a:ea typeface="华文楷体" pitchFamily="2" charset="-122"/>
                <a:sym typeface="Frutiger 45 Light" pitchFamily="34" charset="0"/>
              </a:rPr>
              <a:t>年</a:t>
            </a:r>
            <a:r>
              <a:rPr lang="en-GB" altLang="zh-CN" sz="1600" b="1" dirty="0" smtClean="0">
                <a:latin typeface="华文楷体" pitchFamily="2" charset="-122"/>
                <a:ea typeface="华文楷体" pitchFamily="2" charset="-122"/>
                <a:sym typeface="Frutiger 45 Light" pitchFamily="34" charset="0"/>
              </a:rPr>
              <a:t>12</a:t>
            </a:r>
            <a:r>
              <a:rPr lang="zh-CN" altLang="en-GB" sz="1600" b="1" dirty="0" smtClean="0">
                <a:latin typeface="华文楷体" pitchFamily="2" charset="-122"/>
                <a:ea typeface="华文楷体" pitchFamily="2" charset="-122"/>
                <a:sym typeface="Frutiger 45 Light" pitchFamily="34" charset="0"/>
              </a:rPr>
              <a:t>月</a:t>
            </a:r>
            <a:r>
              <a:rPr lang="en-GB" altLang="zh-CN" sz="1600" b="1" dirty="0" smtClean="0">
                <a:latin typeface="华文楷体" pitchFamily="2" charset="-122"/>
                <a:ea typeface="华文楷体" pitchFamily="2" charset="-122"/>
                <a:sym typeface="Frutiger 45 Light" pitchFamily="34" charset="0"/>
              </a:rPr>
              <a:t>【18】</a:t>
            </a:r>
            <a:r>
              <a:rPr lang="zh-CN" altLang="en-GB" sz="1600" b="1" dirty="0" smtClean="0">
                <a:latin typeface="华文楷体" pitchFamily="2" charset="-122"/>
                <a:ea typeface="华文楷体" pitchFamily="2" charset="-122"/>
                <a:sym typeface="Frutiger 45 Light" pitchFamily="34" charset="0"/>
              </a:rPr>
              <a:t>日前</a:t>
            </a:r>
            <a:endParaRPr lang="zh-CN" altLang="en-GB" sz="1600" b="1" dirty="0">
              <a:latin typeface="华文楷体" pitchFamily="2" charset="-122"/>
              <a:ea typeface="华文楷体" pitchFamily="2" charset="-122"/>
              <a:sym typeface="Frutiger 45 Light" pitchFamily="34" charset="0"/>
            </a:endParaRPr>
          </a:p>
        </p:txBody>
      </p:sp>
      <p:sp>
        <p:nvSpPr>
          <p:cNvPr id="9" name="AutoShape 15"/>
          <p:cNvSpPr>
            <a:spLocks noChangeArrowheads="1"/>
          </p:cNvSpPr>
          <p:nvPr/>
        </p:nvSpPr>
        <p:spPr bwMode="gray">
          <a:xfrm>
            <a:off x="709854" y="5097986"/>
            <a:ext cx="981364" cy="1067652"/>
          </a:xfrm>
          <a:prstGeom prst="roundRect">
            <a:avLst>
              <a:gd name="adj" fmla="val 7458"/>
            </a:avLst>
          </a:prstGeom>
          <a:noFill/>
          <a:ln w="19050" algn="ctr">
            <a:solidFill>
              <a:srgbClr val="E5381B"/>
            </a:solidFill>
            <a:round/>
            <a:headEnd/>
            <a:tailEnd/>
          </a:ln>
          <a:extLst>
            <a:ext uri="{909E8E84-426E-40DD-AFC4-6F175D3DCCD1}">
              <a14:hiddenFill xmlns:a14="http://schemas.microsoft.com/office/drawing/2010/main">
                <a:solidFill>
                  <a:srgbClr val="B7735A"/>
                </a:solidFill>
              </a14:hiddenFill>
            </a:ext>
          </a:extLst>
        </p:spPr>
        <p:txBody>
          <a:bodyPr lIns="0" tIns="0" rIns="0" bIns="0" anchor="ctr" anchorCtr="1"/>
          <a:lstStyle/>
          <a:p>
            <a:pPr marL="1102481" marR="0" lvl="2" indent="-204911" algn="ctr" defTabSz="919215" eaLnBrk="1" fontAlgn="auto" latinLnBrk="0" hangingPunct="1">
              <a:lnSpc>
                <a:spcPct val="100000"/>
              </a:lnSpc>
              <a:spcBef>
                <a:spcPts val="0"/>
              </a:spcBef>
              <a:spcAft>
                <a:spcPts val="0"/>
              </a:spcAft>
              <a:buClr>
                <a:srgbClr val="E60000"/>
              </a:buClr>
              <a:buSzPct val="100000"/>
              <a:buFontTx/>
              <a:buNone/>
              <a:tabLst>
                <a:tab pos="919215" algn="l"/>
                <a:tab pos="1720101" algn="l"/>
                <a:tab pos="2581595" algn="l"/>
              </a:tabLst>
              <a:defRPr/>
            </a:pPr>
            <a:endParaRPr kumimoji="0" lang="zh-CN" altLang="en-GB" sz="1100" b="1" i="0" u="none" strike="noStrike" kern="0" cap="none" spc="0" normalizeH="0" baseline="0" noProof="0">
              <a:ln>
                <a:noFill/>
              </a:ln>
              <a:solidFill>
                <a:sysClr val="windowText" lastClr="000000"/>
              </a:solidFill>
              <a:effectLst/>
              <a:uLnTx/>
              <a:uFillTx/>
              <a:latin typeface="华文楷体" pitchFamily="2" charset="-122"/>
              <a:ea typeface="华文楷体" pitchFamily="2" charset="-122"/>
              <a:sym typeface="Frutiger 45 Light" pitchFamily="34" charset="0"/>
            </a:endParaRPr>
          </a:p>
        </p:txBody>
      </p:sp>
      <p:sp>
        <p:nvSpPr>
          <p:cNvPr id="10" name="Text Box 17"/>
          <p:cNvSpPr txBox="1">
            <a:spLocks noChangeArrowheads="1"/>
          </p:cNvSpPr>
          <p:nvPr/>
        </p:nvSpPr>
        <p:spPr bwMode="auto">
          <a:xfrm>
            <a:off x="786961" y="2089751"/>
            <a:ext cx="827150"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000000"/>
                </a:solidFill>
                <a:effectLst/>
                <a:uLnTx/>
                <a:uFillTx/>
                <a:latin typeface="华文楷体" pitchFamily="2" charset="-122"/>
                <a:ea typeface="华文楷体" pitchFamily="2" charset="-122"/>
              </a:rPr>
              <a:t>交易方案</a:t>
            </a:r>
          </a:p>
        </p:txBody>
      </p:sp>
      <p:sp>
        <p:nvSpPr>
          <p:cNvPr id="11" name="Text Box 18"/>
          <p:cNvSpPr txBox="1">
            <a:spLocks noChangeArrowheads="1"/>
          </p:cNvSpPr>
          <p:nvPr/>
        </p:nvSpPr>
        <p:spPr bwMode="auto">
          <a:xfrm>
            <a:off x="769532" y="4244286"/>
            <a:ext cx="827150"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000000"/>
                </a:solidFill>
                <a:effectLst/>
                <a:uLnTx/>
                <a:uFillTx/>
                <a:latin typeface="华文楷体" pitchFamily="2" charset="-122"/>
                <a:ea typeface="华文楷体" pitchFamily="2" charset="-122"/>
              </a:rPr>
              <a:t>参与各方</a:t>
            </a:r>
          </a:p>
        </p:txBody>
      </p:sp>
      <p:sp>
        <p:nvSpPr>
          <p:cNvPr id="12" name="Text Box 19"/>
          <p:cNvSpPr txBox="1">
            <a:spLocks noChangeArrowheads="1"/>
          </p:cNvSpPr>
          <p:nvPr/>
        </p:nvSpPr>
        <p:spPr bwMode="auto">
          <a:xfrm>
            <a:off x="692425" y="5388573"/>
            <a:ext cx="1033937"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000000"/>
                </a:solidFill>
                <a:effectLst/>
                <a:uLnTx/>
                <a:uFillTx/>
                <a:latin typeface="华文楷体" pitchFamily="2" charset="-122"/>
                <a:ea typeface="华文楷体" pitchFamily="2" charset="-122"/>
              </a:rPr>
              <a:t>项目</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000000"/>
                </a:solidFill>
                <a:effectLst/>
                <a:uLnTx/>
                <a:uFillTx/>
                <a:latin typeface="华文楷体" pitchFamily="2" charset="-122"/>
                <a:ea typeface="华文楷体" pitchFamily="2" charset="-122"/>
              </a:rPr>
              <a:t>关键时间点</a:t>
            </a:r>
          </a:p>
        </p:txBody>
      </p:sp>
    </p:spTree>
    <p:extLst>
      <p:ext uri="{BB962C8B-B14F-4D97-AF65-F5344CB8AC3E}">
        <p14:creationId xmlns:p14="http://schemas.microsoft.com/office/powerpoint/2010/main" val="912852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42389" y="798289"/>
            <a:ext cx="5109091" cy="424732"/>
          </a:xfrm>
        </p:spPr>
        <p:txBody>
          <a:bodyPr vert="horz" lIns="91440" tIns="45720" rIns="91440" bIns="45720" rtlCol="0" anchor="ctr">
            <a:noAutofit/>
          </a:bodyPr>
          <a:lstStyle/>
          <a:p>
            <a:pPr algn="l">
              <a:spcBef>
                <a:spcPts val="1000"/>
              </a:spcBef>
            </a:pPr>
            <a:r>
              <a:rPr lang="zh-CN" altLang="en-US" sz="2400" b="1" dirty="0">
                <a:solidFill>
                  <a:srgbClr val="C00000"/>
                </a:solidFill>
                <a:latin typeface="华文楷体" pitchFamily="2" charset="-122"/>
                <a:ea typeface="华文楷体" pitchFamily="2" charset="-122"/>
                <a:cs typeface="+mn-cs"/>
              </a:rPr>
              <a:t>交易要点</a:t>
            </a:r>
            <a:r>
              <a:rPr lang="en-US" altLang="zh-CN" sz="2400" b="1" dirty="0">
                <a:solidFill>
                  <a:srgbClr val="C00000"/>
                </a:solidFill>
                <a:latin typeface="华文楷体" pitchFamily="2" charset="-122"/>
                <a:ea typeface="华文楷体" pitchFamily="2" charset="-122"/>
                <a:cs typeface="+mn-cs"/>
              </a:rPr>
              <a:t>——</a:t>
            </a:r>
            <a:r>
              <a:rPr lang="zh-CN" altLang="en-US" sz="2400" b="1" dirty="0">
                <a:solidFill>
                  <a:srgbClr val="C00000"/>
                </a:solidFill>
                <a:latin typeface="华文楷体" pitchFamily="2" charset="-122"/>
                <a:ea typeface="华文楷体" pitchFamily="2" charset="-122"/>
                <a:cs typeface="+mn-cs"/>
              </a:rPr>
              <a:t>递延利率调升机制示意</a:t>
            </a:r>
          </a:p>
        </p:txBody>
      </p:sp>
      <p:cxnSp>
        <p:nvCxnSpPr>
          <p:cNvPr id="6" name="直接连接符 5"/>
          <p:cNvCxnSpPr/>
          <p:nvPr/>
        </p:nvCxnSpPr>
        <p:spPr>
          <a:xfrm>
            <a:off x="825500" y="27559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9" name="椭圆 8"/>
          <p:cNvSpPr/>
          <p:nvPr/>
        </p:nvSpPr>
        <p:spPr>
          <a:xfrm>
            <a:off x="1371600" y="2705100"/>
            <a:ext cx="114300" cy="1143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946400" y="2705100"/>
            <a:ext cx="114300" cy="1143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409700" y="1767580"/>
            <a:ext cx="102235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2015.12.31</a:t>
            </a:r>
            <a:endParaRPr lang="zh-CN" altLang="en-US" sz="1400" dirty="0">
              <a:latin typeface="华文楷体" pitchFamily="2" charset="-122"/>
              <a:ea typeface="华文楷体" pitchFamily="2" charset="-122"/>
            </a:endParaRPr>
          </a:p>
        </p:txBody>
      </p:sp>
      <p:cxnSp>
        <p:nvCxnSpPr>
          <p:cNvPr id="13" name="直接连接符 12"/>
          <p:cNvCxnSpPr/>
          <p:nvPr/>
        </p:nvCxnSpPr>
        <p:spPr>
          <a:xfrm flipV="1">
            <a:off x="762000" y="2182516"/>
            <a:ext cx="7886700" cy="0"/>
          </a:xfrm>
          <a:prstGeom prst="line">
            <a:avLst/>
          </a:prstGeom>
        </p:spPr>
        <p:style>
          <a:lnRef idx="1">
            <a:schemeClr val="dk1"/>
          </a:lnRef>
          <a:fillRef idx="0">
            <a:schemeClr val="dk1"/>
          </a:fillRef>
          <a:effectRef idx="0">
            <a:schemeClr val="dk1"/>
          </a:effectRef>
          <a:fontRef idx="minor">
            <a:schemeClr val="tx1"/>
          </a:fontRef>
        </p:style>
      </p:cxnSp>
      <p:sp>
        <p:nvSpPr>
          <p:cNvPr id="14" name="椭圆 13"/>
          <p:cNvSpPr/>
          <p:nvPr/>
        </p:nvSpPr>
        <p:spPr>
          <a:xfrm>
            <a:off x="977900" y="2131716"/>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739900" y="2131716"/>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517900" y="2131716"/>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308600" y="2131716"/>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35000" y="1795562"/>
            <a:ext cx="774700" cy="307777"/>
          </a:xfrm>
          <a:prstGeom prst="rect">
            <a:avLst/>
          </a:prstGeom>
          <a:noFill/>
        </p:spPr>
        <p:txBody>
          <a:bodyPr wrap="square" rtlCol="0">
            <a:spAutoFit/>
          </a:bodyPr>
          <a:lstStyle/>
          <a:p>
            <a:r>
              <a:rPr lang="zh-CN" altLang="en-US" sz="1400" dirty="0" smtClean="0">
                <a:latin typeface="华文楷体" pitchFamily="2" charset="-122"/>
                <a:ea typeface="华文楷体" pitchFamily="2" charset="-122"/>
              </a:rPr>
              <a:t>出资日</a:t>
            </a:r>
            <a:endParaRPr lang="zh-CN" altLang="en-US" sz="1400" dirty="0">
              <a:latin typeface="华文楷体" pitchFamily="2" charset="-122"/>
              <a:ea typeface="华文楷体" pitchFamily="2" charset="-122"/>
            </a:endParaRPr>
          </a:p>
        </p:txBody>
      </p:sp>
      <p:sp>
        <p:nvSpPr>
          <p:cNvPr id="19" name="TextBox 18"/>
          <p:cNvSpPr txBox="1"/>
          <p:nvPr/>
        </p:nvSpPr>
        <p:spPr>
          <a:xfrm>
            <a:off x="1441450" y="2220616"/>
            <a:ext cx="7747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2016.1.1</a:t>
            </a:r>
            <a:endParaRPr lang="zh-CN" altLang="en-US" sz="1400" dirty="0">
              <a:latin typeface="华文楷体" pitchFamily="2" charset="-122"/>
              <a:ea typeface="华文楷体" pitchFamily="2" charset="-122"/>
            </a:endParaRPr>
          </a:p>
        </p:txBody>
      </p:sp>
      <p:sp>
        <p:nvSpPr>
          <p:cNvPr id="21" name="TextBox 20"/>
          <p:cNvSpPr txBox="1"/>
          <p:nvPr/>
        </p:nvSpPr>
        <p:spPr>
          <a:xfrm>
            <a:off x="3162300" y="1775023"/>
            <a:ext cx="9398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2016.12.31</a:t>
            </a:r>
            <a:endParaRPr lang="zh-CN" altLang="en-US" sz="1400" dirty="0">
              <a:latin typeface="华文楷体" pitchFamily="2" charset="-122"/>
              <a:ea typeface="华文楷体" pitchFamily="2" charset="-122"/>
            </a:endParaRPr>
          </a:p>
        </p:txBody>
      </p:sp>
      <p:sp>
        <p:nvSpPr>
          <p:cNvPr id="30" name="TextBox 29"/>
          <p:cNvSpPr txBox="1"/>
          <p:nvPr/>
        </p:nvSpPr>
        <p:spPr>
          <a:xfrm>
            <a:off x="3162300" y="2220616"/>
            <a:ext cx="9398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2017.1. 1</a:t>
            </a:r>
            <a:endParaRPr lang="zh-CN" altLang="en-US" sz="1400" dirty="0">
              <a:latin typeface="华文楷体" pitchFamily="2" charset="-122"/>
              <a:ea typeface="华文楷体" pitchFamily="2" charset="-122"/>
            </a:endParaRPr>
          </a:p>
        </p:txBody>
      </p:sp>
      <p:sp>
        <p:nvSpPr>
          <p:cNvPr id="31" name="TextBox 30"/>
          <p:cNvSpPr txBox="1"/>
          <p:nvPr/>
        </p:nvSpPr>
        <p:spPr>
          <a:xfrm>
            <a:off x="4953000" y="1795561"/>
            <a:ext cx="9398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2017.12.31</a:t>
            </a:r>
            <a:endParaRPr lang="zh-CN" altLang="en-US" sz="1400" dirty="0">
              <a:latin typeface="华文楷体" pitchFamily="2" charset="-122"/>
              <a:ea typeface="华文楷体" pitchFamily="2" charset="-122"/>
            </a:endParaRPr>
          </a:p>
        </p:txBody>
      </p:sp>
      <p:sp>
        <p:nvSpPr>
          <p:cNvPr id="32" name="TextBox 31"/>
          <p:cNvSpPr txBox="1"/>
          <p:nvPr/>
        </p:nvSpPr>
        <p:spPr>
          <a:xfrm>
            <a:off x="4914900" y="2215754"/>
            <a:ext cx="9398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2018.1. 1</a:t>
            </a:r>
            <a:endParaRPr lang="zh-CN" altLang="en-US" sz="1400" dirty="0">
              <a:latin typeface="华文楷体" pitchFamily="2" charset="-122"/>
              <a:ea typeface="华文楷体" pitchFamily="2" charset="-122"/>
            </a:endParaRPr>
          </a:p>
        </p:txBody>
      </p:sp>
      <p:sp>
        <p:nvSpPr>
          <p:cNvPr id="33" name="椭圆 32"/>
          <p:cNvSpPr/>
          <p:nvPr/>
        </p:nvSpPr>
        <p:spPr>
          <a:xfrm>
            <a:off x="4749800" y="2705100"/>
            <a:ext cx="114300" cy="1143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右大括号 33"/>
          <p:cNvSpPr/>
          <p:nvPr/>
        </p:nvSpPr>
        <p:spPr>
          <a:xfrm rot="5400000" flipV="1">
            <a:off x="2498725" y="1569741"/>
            <a:ext cx="374650" cy="1778000"/>
          </a:xfrm>
          <a:prstGeom prst="rightBrace">
            <a:avLst>
              <a:gd name="adj1" fmla="val 8333"/>
              <a:gd name="adj2" fmla="val 678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TextBox 34"/>
          <p:cNvSpPr txBox="1"/>
          <p:nvPr/>
        </p:nvSpPr>
        <p:spPr>
          <a:xfrm>
            <a:off x="977900" y="2841031"/>
            <a:ext cx="9398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2016.3. 31</a:t>
            </a:r>
            <a:endParaRPr lang="zh-CN" altLang="en-US" sz="1400" dirty="0">
              <a:latin typeface="华文楷体" pitchFamily="2" charset="-122"/>
              <a:ea typeface="华文楷体" pitchFamily="2" charset="-122"/>
            </a:endParaRPr>
          </a:p>
        </p:txBody>
      </p:sp>
      <p:sp>
        <p:nvSpPr>
          <p:cNvPr id="38" name="右大括号 37"/>
          <p:cNvSpPr/>
          <p:nvPr/>
        </p:nvSpPr>
        <p:spPr>
          <a:xfrm rot="5400000" flipV="1">
            <a:off x="1222375" y="2075857"/>
            <a:ext cx="374650" cy="774700"/>
          </a:xfrm>
          <a:prstGeom prst="rightBrace">
            <a:avLst>
              <a:gd name="adj1" fmla="val 8333"/>
              <a:gd name="adj2" fmla="val 478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右大括号 38"/>
          <p:cNvSpPr/>
          <p:nvPr/>
        </p:nvSpPr>
        <p:spPr>
          <a:xfrm rot="5400000" flipV="1">
            <a:off x="4289425" y="1574207"/>
            <a:ext cx="374650" cy="1778000"/>
          </a:xfrm>
          <a:prstGeom prst="rightBrace">
            <a:avLst>
              <a:gd name="adj1" fmla="val 8333"/>
              <a:gd name="adj2" fmla="val 678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TextBox 40"/>
          <p:cNvSpPr txBox="1"/>
          <p:nvPr/>
        </p:nvSpPr>
        <p:spPr>
          <a:xfrm>
            <a:off x="2533650" y="2876850"/>
            <a:ext cx="9398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2017.3. 31</a:t>
            </a:r>
            <a:endParaRPr lang="zh-CN" altLang="en-US" sz="1400" dirty="0">
              <a:latin typeface="华文楷体" pitchFamily="2" charset="-122"/>
              <a:ea typeface="华文楷体" pitchFamily="2" charset="-122"/>
            </a:endParaRPr>
          </a:p>
        </p:txBody>
      </p:sp>
      <p:sp>
        <p:nvSpPr>
          <p:cNvPr id="42" name="TextBox 41"/>
          <p:cNvSpPr txBox="1"/>
          <p:nvPr/>
        </p:nvSpPr>
        <p:spPr>
          <a:xfrm>
            <a:off x="4337050" y="2875361"/>
            <a:ext cx="9398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2018.3. 31</a:t>
            </a:r>
            <a:endParaRPr lang="zh-CN" altLang="en-US" sz="1400" dirty="0">
              <a:latin typeface="华文楷体" pitchFamily="2" charset="-122"/>
              <a:ea typeface="华文楷体" pitchFamily="2" charset="-122"/>
            </a:endParaRPr>
          </a:p>
        </p:txBody>
      </p:sp>
      <p:sp>
        <p:nvSpPr>
          <p:cNvPr id="43" name="TextBox 42"/>
          <p:cNvSpPr txBox="1"/>
          <p:nvPr/>
        </p:nvSpPr>
        <p:spPr>
          <a:xfrm>
            <a:off x="114300" y="2521862"/>
            <a:ext cx="1041400" cy="276999"/>
          </a:xfrm>
          <a:prstGeom prst="rect">
            <a:avLst/>
          </a:prstGeom>
          <a:noFill/>
        </p:spPr>
        <p:txBody>
          <a:bodyPr wrap="square" rtlCol="0">
            <a:spAutoFit/>
          </a:bodyPr>
          <a:lstStyle/>
          <a:p>
            <a:r>
              <a:rPr lang="zh-CN" altLang="en-US" sz="1200" dirty="0" smtClean="0">
                <a:latin typeface="华文楷体" pitchFamily="2" charset="-122"/>
                <a:ea typeface="华文楷体" pitchFamily="2" charset="-122"/>
              </a:rPr>
              <a:t>正常付息日</a:t>
            </a:r>
            <a:endParaRPr lang="zh-CN" altLang="en-US" sz="1200" dirty="0">
              <a:latin typeface="华文楷体" pitchFamily="2" charset="-122"/>
              <a:ea typeface="华文楷体" pitchFamily="2" charset="-122"/>
            </a:endParaRPr>
          </a:p>
        </p:txBody>
      </p:sp>
      <p:sp>
        <p:nvSpPr>
          <p:cNvPr id="44" name="矩形 43"/>
          <p:cNvSpPr/>
          <p:nvPr/>
        </p:nvSpPr>
        <p:spPr>
          <a:xfrm>
            <a:off x="143730" y="1396398"/>
            <a:ext cx="3329758" cy="307777"/>
          </a:xfrm>
          <a:prstGeom prst="rect">
            <a:avLst/>
          </a:prstGeom>
        </p:spPr>
        <p:txBody>
          <a:bodyPr wrap="none">
            <a:spAutoFit/>
          </a:bodyPr>
          <a:lstStyle/>
          <a:p>
            <a:r>
              <a:rPr lang="zh-CN" altLang="en-US" sz="1400" b="1" u="sng" dirty="0" smtClean="0">
                <a:solidFill>
                  <a:srgbClr val="000000"/>
                </a:solidFill>
                <a:latin typeface="黑体" pitchFamily="49" charset="-122"/>
                <a:ea typeface="黑体" pitchFamily="49" charset="-122"/>
                <a:cs typeface="仿宋_GB2312"/>
              </a:rPr>
              <a:t>正常付息时：基准</a:t>
            </a:r>
            <a:r>
              <a:rPr lang="zh-CN" altLang="en-US" sz="1400" b="1" u="sng" dirty="0">
                <a:solidFill>
                  <a:srgbClr val="000000"/>
                </a:solidFill>
                <a:latin typeface="黑体" pitchFamily="49" charset="-122"/>
                <a:ea typeface="黑体" pitchFamily="49" charset="-122"/>
                <a:cs typeface="仿宋_GB2312"/>
              </a:rPr>
              <a:t>年化特定股息率</a:t>
            </a:r>
            <a:r>
              <a:rPr lang="zh-CN" altLang="en-US" sz="1400" b="1" u="sng" dirty="0" smtClean="0">
                <a:solidFill>
                  <a:srgbClr val="000000"/>
                </a:solidFill>
                <a:latin typeface="黑体" pitchFamily="49" charset="-122"/>
                <a:ea typeface="黑体" pitchFamily="49" charset="-122"/>
                <a:cs typeface="仿宋_GB2312"/>
              </a:rPr>
              <a:t>：</a:t>
            </a:r>
            <a:r>
              <a:rPr lang="en-US" altLang="zh-CN" sz="1400" b="1" u="sng" dirty="0" smtClean="0">
                <a:solidFill>
                  <a:srgbClr val="000000"/>
                </a:solidFill>
                <a:latin typeface="黑体" pitchFamily="49" charset="-122"/>
                <a:ea typeface="黑体" pitchFamily="49" charset="-122"/>
                <a:cs typeface="仿宋_GB2312"/>
              </a:rPr>
              <a:t>X%</a:t>
            </a:r>
            <a:endParaRPr lang="zh-CN" altLang="en-US" sz="1400" u="sng" dirty="0">
              <a:latin typeface="黑体" pitchFamily="49" charset="-122"/>
              <a:ea typeface="黑体" pitchFamily="49" charset="-122"/>
            </a:endParaRPr>
          </a:p>
        </p:txBody>
      </p:sp>
      <p:sp>
        <p:nvSpPr>
          <p:cNvPr id="46" name="椭圆 45"/>
          <p:cNvSpPr/>
          <p:nvPr/>
        </p:nvSpPr>
        <p:spPr>
          <a:xfrm>
            <a:off x="2654300" y="4241310"/>
            <a:ext cx="114300" cy="1143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1384300" y="3711377"/>
            <a:ext cx="102235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2015.12.31</a:t>
            </a:r>
            <a:endParaRPr lang="zh-CN" altLang="en-US" sz="1400" dirty="0">
              <a:latin typeface="华文楷体" pitchFamily="2" charset="-122"/>
              <a:ea typeface="华文楷体" pitchFamily="2" charset="-122"/>
            </a:endParaRPr>
          </a:p>
        </p:txBody>
      </p:sp>
      <p:cxnSp>
        <p:nvCxnSpPr>
          <p:cNvPr id="49" name="直接连接符 48"/>
          <p:cNvCxnSpPr/>
          <p:nvPr/>
        </p:nvCxnSpPr>
        <p:spPr>
          <a:xfrm flipV="1">
            <a:off x="711200" y="4291413"/>
            <a:ext cx="7886700" cy="0"/>
          </a:xfrm>
          <a:prstGeom prst="line">
            <a:avLst/>
          </a:prstGeom>
        </p:spPr>
        <p:style>
          <a:lnRef idx="1">
            <a:schemeClr val="dk1"/>
          </a:lnRef>
          <a:fillRef idx="0">
            <a:schemeClr val="dk1"/>
          </a:fillRef>
          <a:effectRef idx="0">
            <a:schemeClr val="dk1"/>
          </a:effectRef>
          <a:fontRef idx="minor">
            <a:schemeClr val="tx1"/>
          </a:fontRef>
        </p:style>
      </p:cxnSp>
      <p:sp>
        <p:nvSpPr>
          <p:cNvPr id="50" name="椭圆 49"/>
          <p:cNvSpPr/>
          <p:nvPr/>
        </p:nvSpPr>
        <p:spPr>
          <a:xfrm>
            <a:off x="914400" y="4240613"/>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676400" y="4240613"/>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5245100" y="4240613"/>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035800" y="4240613"/>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609600" y="3904459"/>
            <a:ext cx="774700" cy="307777"/>
          </a:xfrm>
          <a:prstGeom prst="rect">
            <a:avLst/>
          </a:prstGeom>
          <a:noFill/>
        </p:spPr>
        <p:txBody>
          <a:bodyPr wrap="square" rtlCol="0">
            <a:spAutoFit/>
          </a:bodyPr>
          <a:lstStyle/>
          <a:p>
            <a:r>
              <a:rPr lang="zh-CN" altLang="en-US" sz="1400" dirty="0">
                <a:latin typeface="华文楷体" pitchFamily="2" charset="-122"/>
                <a:ea typeface="华文楷体" pitchFamily="2" charset="-122"/>
              </a:rPr>
              <a:t>出</a:t>
            </a:r>
            <a:r>
              <a:rPr lang="zh-CN" altLang="en-US" sz="1400" dirty="0" smtClean="0">
                <a:latin typeface="华文楷体" pitchFamily="2" charset="-122"/>
                <a:ea typeface="华文楷体" pitchFamily="2" charset="-122"/>
              </a:rPr>
              <a:t>资日</a:t>
            </a:r>
            <a:endParaRPr lang="zh-CN" altLang="en-US" sz="1400" dirty="0">
              <a:latin typeface="华文楷体" pitchFamily="2" charset="-122"/>
              <a:ea typeface="华文楷体" pitchFamily="2" charset="-122"/>
            </a:endParaRPr>
          </a:p>
        </p:txBody>
      </p:sp>
      <p:sp>
        <p:nvSpPr>
          <p:cNvPr id="55" name="TextBox 54"/>
          <p:cNvSpPr txBox="1"/>
          <p:nvPr/>
        </p:nvSpPr>
        <p:spPr>
          <a:xfrm>
            <a:off x="1377950" y="4329513"/>
            <a:ext cx="7747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2016.1.1</a:t>
            </a:r>
            <a:endParaRPr lang="zh-CN" altLang="en-US" sz="1400" dirty="0">
              <a:latin typeface="华文楷体" pitchFamily="2" charset="-122"/>
              <a:ea typeface="华文楷体" pitchFamily="2" charset="-122"/>
            </a:endParaRPr>
          </a:p>
        </p:txBody>
      </p:sp>
      <p:sp>
        <p:nvSpPr>
          <p:cNvPr id="56" name="TextBox 55"/>
          <p:cNvSpPr txBox="1"/>
          <p:nvPr/>
        </p:nvSpPr>
        <p:spPr>
          <a:xfrm>
            <a:off x="4927600" y="3883920"/>
            <a:ext cx="9398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2016.12.31</a:t>
            </a:r>
            <a:endParaRPr lang="zh-CN" altLang="en-US" sz="1400" dirty="0">
              <a:latin typeface="华文楷体" pitchFamily="2" charset="-122"/>
              <a:ea typeface="华文楷体" pitchFamily="2" charset="-122"/>
            </a:endParaRPr>
          </a:p>
        </p:txBody>
      </p:sp>
      <p:sp>
        <p:nvSpPr>
          <p:cNvPr id="57" name="TextBox 56"/>
          <p:cNvSpPr txBox="1"/>
          <p:nvPr/>
        </p:nvSpPr>
        <p:spPr>
          <a:xfrm>
            <a:off x="4889500" y="4329513"/>
            <a:ext cx="9398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2017.1. 1</a:t>
            </a:r>
            <a:endParaRPr lang="zh-CN" altLang="en-US" sz="1400" dirty="0">
              <a:latin typeface="华文楷体" pitchFamily="2" charset="-122"/>
              <a:ea typeface="华文楷体" pitchFamily="2" charset="-122"/>
            </a:endParaRPr>
          </a:p>
        </p:txBody>
      </p:sp>
      <p:sp>
        <p:nvSpPr>
          <p:cNvPr id="58" name="TextBox 57"/>
          <p:cNvSpPr txBox="1"/>
          <p:nvPr/>
        </p:nvSpPr>
        <p:spPr>
          <a:xfrm>
            <a:off x="6718300" y="3904458"/>
            <a:ext cx="9398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2017.12.31</a:t>
            </a:r>
            <a:endParaRPr lang="zh-CN" altLang="en-US" sz="1400" dirty="0">
              <a:latin typeface="华文楷体" pitchFamily="2" charset="-122"/>
              <a:ea typeface="华文楷体" pitchFamily="2" charset="-122"/>
            </a:endParaRPr>
          </a:p>
        </p:txBody>
      </p:sp>
      <p:sp>
        <p:nvSpPr>
          <p:cNvPr id="59" name="TextBox 58"/>
          <p:cNvSpPr txBox="1"/>
          <p:nvPr/>
        </p:nvSpPr>
        <p:spPr>
          <a:xfrm>
            <a:off x="6680200" y="4375451"/>
            <a:ext cx="9398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2018.1. 1</a:t>
            </a:r>
            <a:endParaRPr lang="zh-CN" altLang="en-US" sz="1400" dirty="0">
              <a:latin typeface="华文楷体" pitchFamily="2" charset="-122"/>
              <a:ea typeface="华文楷体" pitchFamily="2" charset="-122"/>
            </a:endParaRPr>
          </a:p>
        </p:txBody>
      </p:sp>
      <p:sp>
        <p:nvSpPr>
          <p:cNvPr id="62" name="TextBox 61"/>
          <p:cNvSpPr txBox="1"/>
          <p:nvPr/>
        </p:nvSpPr>
        <p:spPr>
          <a:xfrm>
            <a:off x="2184400" y="4339141"/>
            <a:ext cx="9398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2016.3. 31</a:t>
            </a:r>
            <a:endParaRPr lang="zh-CN" altLang="en-US" sz="1400" dirty="0">
              <a:latin typeface="华文楷体" pitchFamily="2" charset="-122"/>
              <a:ea typeface="华文楷体" pitchFamily="2" charset="-122"/>
            </a:endParaRPr>
          </a:p>
        </p:txBody>
      </p:sp>
      <p:sp>
        <p:nvSpPr>
          <p:cNvPr id="64" name="右大括号 63"/>
          <p:cNvSpPr/>
          <p:nvPr/>
        </p:nvSpPr>
        <p:spPr>
          <a:xfrm rot="5400000" flipV="1">
            <a:off x="1651000" y="3764165"/>
            <a:ext cx="374650" cy="1746250"/>
          </a:xfrm>
          <a:prstGeom prst="rightBrace">
            <a:avLst>
              <a:gd name="adj1" fmla="val 8333"/>
              <a:gd name="adj2" fmla="val 678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TextBox 66"/>
          <p:cNvSpPr txBox="1"/>
          <p:nvPr/>
        </p:nvSpPr>
        <p:spPr>
          <a:xfrm>
            <a:off x="146050" y="3386721"/>
            <a:ext cx="8902700" cy="307777"/>
          </a:xfrm>
          <a:prstGeom prst="rect">
            <a:avLst/>
          </a:prstGeom>
          <a:noFill/>
        </p:spPr>
        <p:txBody>
          <a:bodyPr wrap="square" rtlCol="0">
            <a:spAutoFit/>
          </a:bodyPr>
          <a:lstStyle/>
          <a:p>
            <a:r>
              <a:rPr lang="zh-CN" altLang="en-US" sz="1400" b="1" u="sng" dirty="0">
                <a:latin typeface="黑体" pitchFamily="49" charset="-122"/>
                <a:ea typeface="黑体" pitchFamily="49" charset="-122"/>
              </a:rPr>
              <a:t>递</a:t>
            </a:r>
            <a:r>
              <a:rPr lang="zh-CN" altLang="en-US" sz="1400" b="1" u="sng" dirty="0" smtClean="0">
                <a:latin typeface="黑体" pitchFamily="49" charset="-122"/>
                <a:ea typeface="黑体" pitchFamily="49" charset="-122"/>
              </a:rPr>
              <a:t>延情境发生时：</a:t>
            </a:r>
            <a:r>
              <a:rPr lang="en-US" altLang="zh-CN" sz="1400" b="1" u="sng" dirty="0" smtClean="0">
                <a:latin typeface="黑体" pitchFamily="49" charset="-122"/>
                <a:ea typeface="黑体" pitchFamily="49" charset="-122"/>
              </a:rPr>
              <a:t>1</a:t>
            </a:r>
            <a:r>
              <a:rPr lang="zh-CN" altLang="en-US" sz="1400" b="1" u="sng" dirty="0" smtClean="0">
                <a:latin typeface="黑体" pitchFamily="49" charset="-122"/>
                <a:ea typeface="黑体" pitchFamily="49" charset="-122"/>
              </a:rPr>
              <a:t>）追溯跳升的年化特定股息率为</a:t>
            </a:r>
            <a:r>
              <a:rPr lang="en-US" altLang="zh-CN" sz="1400" b="1" u="sng" dirty="0" smtClean="0">
                <a:latin typeface="黑体" pitchFamily="49" charset="-122"/>
                <a:ea typeface="黑体" pitchFamily="49" charset="-122"/>
              </a:rPr>
              <a:t>X+50bp</a:t>
            </a:r>
            <a:r>
              <a:rPr lang="zh-CN" altLang="en-US" sz="1400" b="1" u="sng" dirty="0" smtClean="0">
                <a:latin typeface="黑体" pitchFamily="49" charset="-122"/>
                <a:ea typeface="黑体" pitchFamily="49" charset="-122"/>
              </a:rPr>
              <a:t>；</a:t>
            </a:r>
            <a:r>
              <a:rPr lang="en-US" altLang="zh-CN" sz="1400" b="1" u="sng" dirty="0" smtClean="0">
                <a:latin typeface="黑体" pitchFamily="49" charset="-122"/>
                <a:ea typeface="黑体" pitchFamily="49" charset="-122"/>
              </a:rPr>
              <a:t>2</a:t>
            </a:r>
            <a:r>
              <a:rPr lang="zh-CN" altLang="en-US" sz="1400" b="1" u="sng" dirty="0" smtClean="0">
                <a:latin typeface="黑体" pitchFamily="49" charset="-122"/>
                <a:ea typeface="黑体" pitchFamily="49" charset="-122"/>
              </a:rPr>
              <a:t>）跳升的年化特定股息率为</a:t>
            </a:r>
            <a:r>
              <a:rPr lang="en-US" altLang="zh-CN" sz="1400" b="1" u="sng" dirty="0" smtClean="0">
                <a:latin typeface="黑体" pitchFamily="49" charset="-122"/>
                <a:ea typeface="黑体" pitchFamily="49" charset="-122"/>
              </a:rPr>
              <a:t>X+100bp</a:t>
            </a:r>
            <a:endParaRPr lang="zh-CN" altLang="en-US" sz="1400" b="1" u="sng" dirty="0">
              <a:latin typeface="黑体" pitchFamily="49" charset="-122"/>
              <a:ea typeface="黑体" pitchFamily="49" charset="-122"/>
            </a:endParaRPr>
          </a:p>
        </p:txBody>
      </p:sp>
      <p:sp>
        <p:nvSpPr>
          <p:cNvPr id="68" name="椭圆 67"/>
          <p:cNvSpPr/>
          <p:nvPr/>
        </p:nvSpPr>
        <p:spPr>
          <a:xfrm>
            <a:off x="3429000" y="4241310"/>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3111500" y="3908191"/>
            <a:ext cx="1200150" cy="307777"/>
          </a:xfrm>
          <a:prstGeom prst="rect">
            <a:avLst/>
          </a:prstGeom>
          <a:noFill/>
        </p:spPr>
        <p:txBody>
          <a:bodyPr wrap="square" rtlCol="0">
            <a:spAutoFit/>
          </a:bodyPr>
          <a:lstStyle/>
          <a:p>
            <a:r>
              <a:rPr lang="zh-CN" altLang="en-US" sz="1400" b="1" dirty="0" smtClean="0">
                <a:latin typeface="华文楷体" pitchFamily="2" charset="-122"/>
                <a:ea typeface="华文楷体" pitchFamily="2" charset="-122"/>
              </a:rPr>
              <a:t>实际付息日</a:t>
            </a:r>
            <a:endParaRPr lang="zh-CN" altLang="en-US" sz="1400" b="1" dirty="0">
              <a:latin typeface="华文楷体" pitchFamily="2" charset="-122"/>
              <a:ea typeface="华文楷体" pitchFamily="2" charset="-122"/>
            </a:endParaRPr>
          </a:p>
        </p:txBody>
      </p:sp>
      <p:sp>
        <p:nvSpPr>
          <p:cNvPr id="70" name="TextBox 69"/>
          <p:cNvSpPr txBox="1"/>
          <p:nvPr/>
        </p:nvSpPr>
        <p:spPr>
          <a:xfrm>
            <a:off x="2222500" y="3904399"/>
            <a:ext cx="1041400" cy="276999"/>
          </a:xfrm>
          <a:prstGeom prst="rect">
            <a:avLst/>
          </a:prstGeom>
          <a:noFill/>
        </p:spPr>
        <p:txBody>
          <a:bodyPr wrap="square" rtlCol="0">
            <a:spAutoFit/>
          </a:bodyPr>
          <a:lstStyle/>
          <a:p>
            <a:r>
              <a:rPr lang="zh-CN" altLang="en-US" sz="1200" dirty="0" smtClean="0">
                <a:latin typeface="华文楷体" pitchFamily="2" charset="-122"/>
                <a:ea typeface="华文楷体" pitchFamily="2" charset="-122"/>
              </a:rPr>
              <a:t>正常付息日</a:t>
            </a:r>
            <a:endParaRPr lang="zh-CN" altLang="en-US" sz="1200" dirty="0">
              <a:latin typeface="华文楷体" pitchFamily="2" charset="-122"/>
              <a:ea typeface="华文楷体" pitchFamily="2" charset="-122"/>
            </a:endParaRPr>
          </a:p>
        </p:txBody>
      </p:sp>
      <p:sp>
        <p:nvSpPr>
          <p:cNvPr id="71" name="矩形 70"/>
          <p:cNvSpPr/>
          <p:nvPr/>
        </p:nvSpPr>
        <p:spPr>
          <a:xfrm>
            <a:off x="1711325" y="4794550"/>
            <a:ext cx="782587" cy="307777"/>
          </a:xfrm>
          <a:prstGeom prst="rect">
            <a:avLst/>
          </a:prstGeom>
        </p:spPr>
        <p:txBody>
          <a:bodyPr wrap="none">
            <a:spAutoFit/>
          </a:bodyPr>
          <a:lstStyle/>
          <a:p>
            <a:r>
              <a:rPr lang="en-US" altLang="zh-CN" sz="1400" b="1" dirty="0" smtClean="0">
                <a:solidFill>
                  <a:srgbClr val="000000"/>
                </a:solidFill>
                <a:latin typeface="华文楷体" pitchFamily="2" charset="-122"/>
                <a:ea typeface="华文楷体" pitchFamily="2" charset="-122"/>
                <a:cs typeface="仿宋_GB2312"/>
              </a:rPr>
              <a:t>X+50bp</a:t>
            </a:r>
            <a:endParaRPr lang="zh-CN" altLang="en-US" sz="1400" dirty="0"/>
          </a:p>
        </p:txBody>
      </p:sp>
      <p:sp>
        <p:nvSpPr>
          <p:cNvPr id="72" name="右大括号 71"/>
          <p:cNvSpPr/>
          <p:nvPr/>
        </p:nvSpPr>
        <p:spPr>
          <a:xfrm rot="5400000" flipV="1">
            <a:off x="2924175" y="4257383"/>
            <a:ext cx="374650" cy="774700"/>
          </a:xfrm>
          <a:prstGeom prst="rightBrace">
            <a:avLst>
              <a:gd name="adj1" fmla="val 8333"/>
              <a:gd name="adj2" fmla="val 478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3" name="矩形 72"/>
          <p:cNvSpPr/>
          <p:nvPr/>
        </p:nvSpPr>
        <p:spPr>
          <a:xfrm>
            <a:off x="2755916" y="4787908"/>
            <a:ext cx="867545" cy="307777"/>
          </a:xfrm>
          <a:prstGeom prst="rect">
            <a:avLst/>
          </a:prstGeom>
        </p:spPr>
        <p:txBody>
          <a:bodyPr wrap="none">
            <a:spAutoFit/>
          </a:bodyPr>
          <a:lstStyle/>
          <a:p>
            <a:r>
              <a:rPr lang="en-US" altLang="zh-CN" sz="1400" b="1" dirty="0" smtClean="0">
                <a:solidFill>
                  <a:srgbClr val="000000"/>
                </a:solidFill>
                <a:latin typeface="华文楷体" pitchFamily="2" charset="-122"/>
                <a:ea typeface="华文楷体" pitchFamily="2" charset="-122"/>
                <a:cs typeface="仿宋_GB2312"/>
              </a:rPr>
              <a:t>X+100bp</a:t>
            </a:r>
            <a:endParaRPr lang="zh-CN" altLang="en-US" sz="1400" dirty="0"/>
          </a:p>
        </p:txBody>
      </p:sp>
      <p:sp>
        <p:nvSpPr>
          <p:cNvPr id="74" name="右大括号 73"/>
          <p:cNvSpPr/>
          <p:nvPr/>
        </p:nvSpPr>
        <p:spPr>
          <a:xfrm rot="5400000" flipV="1">
            <a:off x="4213225" y="3756128"/>
            <a:ext cx="374650" cy="1778000"/>
          </a:xfrm>
          <a:prstGeom prst="rightBrace">
            <a:avLst>
              <a:gd name="adj1" fmla="val 8333"/>
              <a:gd name="adj2" fmla="val 678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矩形 75"/>
          <p:cNvSpPr/>
          <p:nvPr/>
        </p:nvSpPr>
        <p:spPr>
          <a:xfrm>
            <a:off x="4541700" y="4832453"/>
            <a:ext cx="309700" cy="307777"/>
          </a:xfrm>
          <a:prstGeom prst="rect">
            <a:avLst/>
          </a:prstGeom>
        </p:spPr>
        <p:txBody>
          <a:bodyPr wrap="none">
            <a:spAutoFit/>
          </a:bodyPr>
          <a:lstStyle/>
          <a:p>
            <a:r>
              <a:rPr lang="en-US" altLang="zh-CN" sz="1400" b="1" dirty="0">
                <a:solidFill>
                  <a:srgbClr val="000000"/>
                </a:solidFill>
                <a:latin typeface="华文楷体" pitchFamily="2" charset="-122"/>
                <a:ea typeface="华文楷体" pitchFamily="2" charset="-122"/>
                <a:cs typeface="仿宋_GB2312"/>
              </a:rPr>
              <a:t>X</a:t>
            </a:r>
            <a:endParaRPr lang="zh-CN" altLang="en-US" dirty="0"/>
          </a:p>
        </p:txBody>
      </p:sp>
      <p:sp>
        <p:nvSpPr>
          <p:cNvPr id="79" name="椭圆 78"/>
          <p:cNvSpPr/>
          <p:nvPr/>
        </p:nvSpPr>
        <p:spPr>
          <a:xfrm>
            <a:off x="6400800" y="2692400"/>
            <a:ext cx="114300" cy="1143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Box 79"/>
          <p:cNvSpPr txBox="1"/>
          <p:nvPr/>
        </p:nvSpPr>
        <p:spPr>
          <a:xfrm>
            <a:off x="5988050" y="2862661"/>
            <a:ext cx="9398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2019.3. 31</a:t>
            </a:r>
            <a:endParaRPr lang="zh-CN" altLang="en-US" sz="1400" dirty="0">
              <a:latin typeface="华文楷体" pitchFamily="2" charset="-122"/>
              <a:ea typeface="华文楷体" pitchFamily="2" charset="-122"/>
            </a:endParaRPr>
          </a:p>
        </p:txBody>
      </p:sp>
      <p:sp>
        <p:nvSpPr>
          <p:cNvPr id="81" name="椭圆 80"/>
          <p:cNvSpPr/>
          <p:nvPr/>
        </p:nvSpPr>
        <p:spPr>
          <a:xfrm>
            <a:off x="7874000" y="2705100"/>
            <a:ext cx="114300" cy="1143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Box 81"/>
          <p:cNvSpPr txBox="1"/>
          <p:nvPr/>
        </p:nvSpPr>
        <p:spPr>
          <a:xfrm>
            <a:off x="7461250" y="2875361"/>
            <a:ext cx="939800" cy="307777"/>
          </a:xfrm>
          <a:prstGeom prst="rect">
            <a:avLst/>
          </a:prstGeom>
          <a:noFill/>
        </p:spPr>
        <p:txBody>
          <a:bodyPr wrap="square" rtlCol="0">
            <a:spAutoFit/>
          </a:bodyPr>
          <a:lstStyle/>
          <a:p>
            <a:r>
              <a:rPr lang="en-US" altLang="zh-CN" sz="1400" dirty="0" smtClean="0">
                <a:latin typeface="华文楷体" pitchFamily="2" charset="-122"/>
                <a:ea typeface="华文楷体" pitchFamily="2" charset="-122"/>
              </a:rPr>
              <a:t>2020.3. 31</a:t>
            </a:r>
            <a:endParaRPr lang="zh-CN" altLang="en-US" sz="1400" dirty="0">
              <a:latin typeface="华文楷体" pitchFamily="2" charset="-122"/>
              <a:ea typeface="华文楷体" pitchFamily="2" charset="-122"/>
            </a:endParaRPr>
          </a:p>
        </p:txBody>
      </p:sp>
      <p:sp>
        <p:nvSpPr>
          <p:cNvPr id="61" name="TextBox 60"/>
          <p:cNvSpPr txBox="1"/>
          <p:nvPr/>
        </p:nvSpPr>
        <p:spPr>
          <a:xfrm>
            <a:off x="6007100" y="2320938"/>
            <a:ext cx="2628900" cy="276999"/>
          </a:xfrm>
          <a:prstGeom prst="rect">
            <a:avLst/>
          </a:prstGeom>
          <a:noFill/>
        </p:spPr>
        <p:txBody>
          <a:bodyPr wrap="square" rtlCol="0">
            <a:spAutoFit/>
          </a:bodyPr>
          <a:lstStyle/>
          <a:p>
            <a:r>
              <a:rPr lang="en-US" altLang="zh-CN" sz="1200" b="1" dirty="0" smtClean="0">
                <a:solidFill>
                  <a:srgbClr val="C00000"/>
                </a:solidFill>
                <a:latin typeface="华文楷体" pitchFamily="2" charset="-122"/>
                <a:ea typeface="华文楷体" pitchFamily="2" charset="-122"/>
              </a:rPr>
              <a:t>【</a:t>
            </a:r>
            <a:r>
              <a:rPr lang="zh-CN" altLang="en-US" sz="1200" b="1" dirty="0" smtClean="0">
                <a:solidFill>
                  <a:srgbClr val="C00000"/>
                </a:solidFill>
                <a:latin typeface="华文楷体" pitchFamily="2" charset="-122"/>
                <a:ea typeface="华文楷体" pitchFamily="2" charset="-122"/>
              </a:rPr>
              <a:t>付息日支付的均为上一年度股息</a:t>
            </a:r>
            <a:r>
              <a:rPr lang="en-US" altLang="zh-CN" sz="1200" b="1" dirty="0" smtClean="0">
                <a:solidFill>
                  <a:srgbClr val="C00000"/>
                </a:solidFill>
                <a:latin typeface="华文楷体" pitchFamily="2" charset="-122"/>
                <a:ea typeface="华文楷体" pitchFamily="2" charset="-122"/>
              </a:rPr>
              <a:t>】</a:t>
            </a:r>
            <a:endParaRPr lang="zh-CN" altLang="en-US" sz="1200" b="1" dirty="0">
              <a:solidFill>
                <a:srgbClr val="C00000"/>
              </a:solidFill>
              <a:latin typeface="华文楷体" pitchFamily="2" charset="-122"/>
              <a:ea typeface="华文楷体" pitchFamily="2" charset="-122"/>
            </a:endParaRPr>
          </a:p>
        </p:txBody>
      </p:sp>
      <p:sp>
        <p:nvSpPr>
          <p:cNvPr id="2" name="矩形 1"/>
          <p:cNvSpPr/>
          <p:nvPr/>
        </p:nvSpPr>
        <p:spPr>
          <a:xfrm>
            <a:off x="114300" y="1795561"/>
            <a:ext cx="8928100" cy="1506439"/>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3" name="矩形 62"/>
          <p:cNvSpPr/>
          <p:nvPr/>
        </p:nvSpPr>
        <p:spPr>
          <a:xfrm>
            <a:off x="114300" y="3776119"/>
            <a:ext cx="8928100" cy="1506439"/>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75" name="矩形 74"/>
          <p:cNvSpPr/>
          <p:nvPr/>
        </p:nvSpPr>
        <p:spPr>
          <a:xfrm>
            <a:off x="25400" y="5347480"/>
            <a:ext cx="9126216" cy="738664"/>
          </a:xfrm>
          <a:prstGeom prst="rect">
            <a:avLst/>
          </a:prstGeom>
        </p:spPr>
        <p:txBody>
          <a:bodyPr wrap="none">
            <a:spAutoFit/>
          </a:bodyPr>
          <a:lstStyle/>
          <a:p>
            <a:r>
              <a:rPr lang="zh-CN" altLang="en-US" sz="1400" b="1" dirty="0" smtClean="0">
                <a:solidFill>
                  <a:srgbClr val="000000"/>
                </a:solidFill>
                <a:latin typeface="华文楷体" pitchFamily="2" charset="-122"/>
                <a:ea typeface="华文楷体" pitchFamily="2" charset="-122"/>
                <a:cs typeface="仿宋_GB2312"/>
              </a:rPr>
              <a:t>其他情形：</a:t>
            </a:r>
            <a:endParaRPr lang="en-US" altLang="zh-CN" sz="1400" b="1" dirty="0" smtClean="0">
              <a:solidFill>
                <a:srgbClr val="000000"/>
              </a:solidFill>
              <a:latin typeface="华文楷体" pitchFamily="2" charset="-122"/>
              <a:ea typeface="华文楷体" pitchFamily="2" charset="-122"/>
              <a:cs typeface="仿宋_GB2312"/>
            </a:endParaRPr>
          </a:p>
          <a:p>
            <a:r>
              <a:rPr lang="zh-CN" altLang="en-US" sz="1400" dirty="0" smtClean="0">
                <a:solidFill>
                  <a:srgbClr val="000000"/>
                </a:solidFill>
                <a:latin typeface="华文楷体" pitchFamily="2" charset="-122"/>
                <a:ea typeface="华文楷体" pitchFamily="2" charset="-122"/>
                <a:cs typeface="仿宋_GB2312"/>
              </a:rPr>
              <a:t>根据合同约定保险资金提出回购请求，回购主体有权拒绝，</a:t>
            </a:r>
            <a:r>
              <a:rPr lang="zh-CN" altLang="en-US" sz="1400" b="1" dirty="0" smtClean="0">
                <a:solidFill>
                  <a:srgbClr val="000000"/>
                </a:solidFill>
                <a:latin typeface="华文楷体" pitchFamily="2" charset="-122"/>
                <a:ea typeface="华文楷体" pitchFamily="2" charset="-122"/>
                <a:cs typeface="仿宋_GB2312"/>
              </a:rPr>
              <a:t>拒绝回购后适用调升的年化特定股息率为：</a:t>
            </a:r>
            <a:r>
              <a:rPr lang="en-US" altLang="zh-CN" sz="1400" b="1" dirty="0" smtClean="0">
                <a:solidFill>
                  <a:srgbClr val="000000"/>
                </a:solidFill>
                <a:latin typeface="华文楷体" pitchFamily="2" charset="-122"/>
                <a:ea typeface="华文楷体" pitchFamily="2" charset="-122"/>
                <a:cs typeface="仿宋_GB2312"/>
              </a:rPr>
              <a:t>X+250bp</a:t>
            </a:r>
          </a:p>
          <a:p>
            <a:r>
              <a:rPr lang="zh-CN" altLang="en-US" sz="1400" dirty="0" smtClean="0">
                <a:solidFill>
                  <a:srgbClr val="000000"/>
                </a:solidFill>
                <a:latin typeface="华文楷体" pitchFamily="2" charset="-122"/>
                <a:ea typeface="华文楷体" pitchFamily="2" charset="-122"/>
              </a:rPr>
              <a:t>根据合同约定回购主体提出回购请求，保险资金有权拒绝，</a:t>
            </a:r>
            <a:r>
              <a:rPr lang="zh-CN" altLang="en-US" sz="1400" b="1" dirty="0" smtClean="0">
                <a:solidFill>
                  <a:srgbClr val="000000"/>
                </a:solidFill>
                <a:latin typeface="华文楷体" pitchFamily="2" charset="-122"/>
                <a:ea typeface="华文楷体" pitchFamily="2" charset="-122"/>
              </a:rPr>
              <a:t>拒绝后适用调降的年化特定股息率：（</a:t>
            </a:r>
            <a:r>
              <a:rPr lang="en-US" altLang="zh-CN" sz="1400" b="1" dirty="0" smtClean="0">
                <a:solidFill>
                  <a:srgbClr val="000000"/>
                </a:solidFill>
                <a:latin typeface="华文楷体" pitchFamily="2" charset="-122"/>
                <a:ea typeface="华文楷体" pitchFamily="2" charset="-122"/>
              </a:rPr>
              <a:t>X/2</a:t>
            </a:r>
            <a:r>
              <a:rPr lang="zh-CN" altLang="en-US" sz="1400" b="1" dirty="0" smtClean="0">
                <a:solidFill>
                  <a:srgbClr val="000000"/>
                </a:solidFill>
                <a:latin typeface="华文楷体" pitchFamily="2" charset="-122"/>
                <a:ea typeface="华文楷体" pitchFamily="2" charset="-122"/>
              </a:rPr>
              <a:t>）</a:t>
            </a:r>
            <a:r>
              <a:rPr lang="en-US" altLang="zh-CN" sz="1400" b="1" dirty="0" smtClean="0">
                <a:solidFill>
                  <a:srgbClr val="000000"/>
                </a:solidFill>
                <a:latin typeface="华文楷体" pitchFamily="2" charset="-122"/>
                <a:ea typeface="华文楷体" pitchFamily="2" charset="-122"/>
              </a:rPr>
              <a:t>-100bp</a:t>
            </a:r>
            <a:endParaRPr lang="zh-CN" altLang="en-US" sz="1400" dirty="0"/>
          </a:p>
        </p:txBody>
      </p:sp>
      <p:sp>
        <p:nvSpPr>
          <p:cNvPr id="77" name="矩形 76"/>
          <p:cNvSpPr/>
          <p:nvPr/>
        </p:nvSpPr>
        <p:spPr>
          <a:xfrm>
            <a:off x="5324197" y="6272768"/>
            <a:ext cx="3108543" cy="276999"/>
          </a:xfrm>
          <a:prstGeom prst="rect">
            <a:avLst/>
          </a:prstGeom>
        </p:spPr>
        <p:txBody>
          <a:bodyPr wrap="none">
            <a:spAutoFit/>
          </a:bodyPr>
          <a:lstStyle/>
          <a:p>
            <a:r>
              <a:rPr lang="zh-CN" altLang="en-US" sz="1200" b="1" u="sng" dirty="0">
                <a:latin typeface="华文楷体" pitchFamily="2" charset="-122"/>
                <a:ea typeface="华文楷体" pitchFamily="2" charset="-122"/>
              </a:rPr>
              <a:t>说明</a:t>
            </a:r>
            <a:r>
              <a:rPr lang="zh-CN" altLang="en-US" sz="1200" b="1" u="sng" dirty="0" smtClean="0">
                <a:latin typeface="华文楷体" pitchFamily="2" charset="-122"/>
                <a:ea typeface="华文楷体" pitchFamily="2" charset="-122"/>
              </a:rPr>
              <a:t>：以上仅为示意，最终以法律文本为准</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3191579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42389" y="798289"/>
            <a:ext cx="3877985" cy="424732"/>
          </a:xfrm>
        </p:spPr>
        <p:txBody>
          <a:bodyPr vert="horz" lIns="91440" tIns="45720" rIns="91440" bIns="45720" rtlCol="0" anchor="ctr">
            <a:noAutofit/>
          </a:bodyPr>
          <a:lstStyle/>
          <a:p>
            <a:pPr algn="l">
              <a:spcBef>
                <a:spcPts val="1000"/>
              </a:spcBef>
            </a:pPr>
            <a:r>
              <a:rPr lang="zh-CN" altLang="en-US" sz="2400" b="1" dirty="0">
                <a:solidFill>
                  <a:srgbClr val="C00000"/>
                </a:solidFill>
                <a:latin typeface="华文楷体" pitchFamily="2" charset="-122"/>
                <a:ea typeface="华文楷体" pitchFamily="2" charset="-122"/>
                <a:cs typeface="+mn-cs"/>
              </a:rPr>
              <a:t>交易要点</a:t>
            </a:r>
            <a:r>
              <a:rPr lang="en-US" altLang="zh-CN" sz="2400" b="1" dirty="0">
                <a:solidFill>
                  <a:srgbClr val="C00000"/>
                </a:solidFill>
                <a:latin typeface="华文楷体" pitchFamily="2" charset="-122"/>
                <a:ea typeface="华文楷体" pitchFamily="2" charset="-122"/>
                <a:cs typeface="+mn-cs"/>
              </a:rPr>
              <a:t>——</a:t>
            </a:r>
            <a:r>
              <a:rPr lang="zh-CN" altLang="en-US" sz="2400" b="1" dirty="0">
                <a:solidFill>
                  <a:srgbClr val="C00000"/>
                </a:solidFill>
                <a:latin typeface="华文楷体" pitchFamily="2" charset="-122"/>
                <a:ea typeface="华文楷体" pitchFamily="2" charset="-122"/>
                <a:cs typeface="+mn-cs"/>
              </a:rPr>
              <a:t>强制分配事件</a:t>
            </a:r>
          </a:p>
        </p:txBody>
      </p:sp>
      <p:sp>
        <p:nvSpPr>
          <p:cNvPr id="6" name="矩形 5"/>
          <p:cNvSpPr/>
          <p:nvPr/>
        </p:nvSpPr>
        <p:spPr>
          <a:xfrm>
            <a:off x="482600" y="1294349"/>
            <a:ext cx="8382000" cy="3831818"/>
          </a:xfrm>
          <a:prstGeom prst="rect">
            <a:avLst/>
          </a:prstGeom>
        </p:spPr>
        <p:txBody>
          <a:bodyPr wrap="square">
            <a:spAutoFit/>
          </a:bodyPr>
          <a:lstStyle/>
          <a:p>
            <a:pPr marL="285750" indent="-285750">
              <a:lnSpc>
                <a:spcPct val="150000"/>
              </a:lnSpc>
              <a:buFont typeface="Wingdings" pitchFamily="2" charset="2"/>
              <a:buChar char="l"/>
            </a:pPr>
            <a:r>
              <a:rPr lang="zh-CN" altLang="en-US" b="1" dirty="0" smtClean="0">
                <a:latin typeface="黑体" pitchFamily="49" charset="-122"/>
                <a:ea typeface="黑体" pitchFamily="49" charset="-122"/>
              </a:rPr>
              <a:t>目标</a:t>
            </a:r>
            <a:r>
              <a:rPr lang="zh-CN" altLang="en-US" b="1" dirty="0">
                <a:latin typeface="黑体" pitchFamily="49" charset="-122"/>
                <a:ea typeface="黑体" pitchFamily="49" charset="-122"/>
              </a:rPr>
              <a:t>公司的强制分配：</a:t>
            </a:r>
          </a:p>
          <a:p>
            <a:pPr>
              <a:lnSpc>
                <a:spcPct val="150000"/>
              </a:lnSpc>
            </a:pPr>
            <a:r>
              <a:rPr lang="zh-CN" altLang="en-US" sz="1600" dirty="0" smtClean="0">
                <a:latin typeface="华文楷体" pitchFamily="2" charset="-122"/>
                <a:ea typeface="华文楷体" pitchFamily="2" charset="-122"/>
              </a:rPr>
              <a:t>以下</a:t>
            </a:r>
            <a:r>
              <a:rPr lang="zh-CN" altLang="en-US" sz="1600" dirty="0">
                <a:latin typeface="华文楷体" pitchFamily="2" charset="-122"/>
                <a:ea typeface="华文楷体" pitchFamily="2" charset="-122"/>
              </a:rPr>
              <a:t>任何一种或多种事件为强制分配事件：</a:t>
            </a:r>
          </a:p>
          <a:p>
            <a:pPr>
              <a:lnSpc>
                <a:spcPct val="150000"/>
              </a:lnSpc>
            </a:pPr>
            <a:r>
              <a:rPr lang="zh-CN" altLang="en-US" sz="1600" dirty="0">
                <a:latin typeface="华文楷体" pitchFamily="2" charset="-122"/>
                <a:ea typeface="华文楷体" pitchFamily="2" charset="-122"/>
              </a:rPr>
              <a:t>（</a:t>
            </a:r>
            <a:r>
              <a:rPr lang="en-US" altLang="zh-CN" sz="1600" dirty="0">
                <a:latin typeface="华文楷体" pitchFamily="2" charset="-122"/>
                <a:ea typeface="华文楷体" pitchFamily="2" charset="-122"/>
              </a:rPr>
              <a:t>1</a:t>
            </a:r>
            <a:r>
              <a:rPr lang="zh-CN" altLang="en-US" sz="1600" dirty="0" smtClean="0">
                <a:latin typeface="华文楷体" pitchFamily="2" charset="-122"/>
                <a:ea typeface="华文楷体" pitchFamily="2" charset="-122"/>
              </a:rPr>
              <a:t>）目标</a:t>
            </a:r>
            <a:r>
              <a:rPr lang="zh-CN" altLang="en-US" sz="1600" dirty="0">
                <a:latin typeface="华文楷体" pitchFamily="2" charset="-122"/>
                <a:ea typeface="华文楷体" pitchFamily="2" charset="-122"/>
              </a:rPr>
              <a:t>公司向除</a:t>
            </a:r>
            <a:r>
              <a:rPr lang="zh-CN" altLang="en-US" sz="1600" dirty="0" smtClean="0">
                <a:latin typeface="华文楷体" pitchFamily="2" charset="-122"/>
                <a:ea typeface="华文楷体" pitchFamily="2" charset="-122"/>
              </a:rPr>
              <a:t>甲方（中保投）外</a:t>
            </a:r>
            <a:r>
              <a:rPr lang="zh-CN" altLang="en-US" sz="1600" dirty="0">
                <a:latin typeface="华文楷体" pitchFamily="2" charset="-122"/>
                <a:ea typeface="华文楷体" pitchFamily="2" charset="-122"/>
              </a:rPr>
              <a:t>的任一股东进行任何形式的利润分配；</a:t>
            </a:r>
          </a:p>
          <a:p>
            <a:pPr>
              <a:lnSpc>
                <a:spcPct val="150000"/>
              </a:lnSpc>
            </a:pPr>
            <a:r>
              <a:rPr lang="zh-CN" altLang="en-US" sz="1600" dirty="0">
                <a:latin typeface="华文楷体" pitchFamily="2" charset="-122"/>
                <a:ea typeface="华文楷体" pitchFamily="2" charset="-122"/>
              </a:rPr>
              <a:t>（</a:t>
            </a:r>
            <a:r>
              <a:rPr lang="en-US" altLang="zh-CN" sz="1600" dirty="0">
                <a:latin typeface="华文楷体" pitchFamily="2" charset="-122"/>
                <a:ea typeface="华文楷体" pitchFamily="2" charset="-122"/>
              </a:rPr>
              <a:t>2</a:t>
            </a:r>
            <a:r>
              <a:rPr lang="zh-CN" altLang="en-US" sz="1600" dirty="0" smtClean="0">
                <a:latin typeface="华文楷体" pitchFamily="2" charset="-122"/>
                <a:ea typeface="华文楷体" pitchFamily="2" charset="-122"/>
              </a:rPr>
              <a:t>）目标</a:t>
            </a:r>
            <a:r>
              <a:rPr lang="zh-CN" altLang="en-US" sz="1600" dirty="0">
                <a:latin typeface="华文楷体" pitchFamily="2" charset="-122"/>
                <a:ea typeface="华文楷体" pitchFamily="2" charset="-122"/>
              </a:rPr>
              <a:t>公司减少注册资本；</a:t>
            </a:r>
          </a:p>
          <a:p>
            <a:pPr>
              <a:lnSpc>
                <a:spcPct val="150000"/>
              </a:lnSpc>
            </a:pPr>
            <a:r>
              <a:rPr lang="zh-CN" altLang="en-US" sz="1600" dirty="0">
                <a:latin typeface="华文楷体" pitchFamily="2" charset="-122"/>
                <a:ea typeface="华文楷体" pitchFamily="2" charset="-122"/>
              </a:rPr>
              <a:t>（</a:t>
            </a:r>
            <a:r>
              <a:rPr lang="en-US" altLang="zh-CN" sz="1600" dirty="0">
                <a:latin typeface="华文楷体" pitchFamily="2" charset="-122"/>
                <a:ea typeface="华文楷体" pitchFamily="2" charset="-122"/>
              </a:rPr>
              <a:t>3</a:t>
            </a:r>
            <a:r>
              <a:rPr lang="zh-CN" altLang="en-US" sz="1600" dirty="0" smtClean="0">
                <a:latin typeface="华文楷体" pitchFamily="2" charset="-122"/>
                <a:ea typeface="华文楷体" pitchFamily="2" charset="-122"/>
              </a:rPr>
              <a:t>）</a:t>
            </a:r>
            <a:r>
              <a:rPr lang="zh-CN" altLang="en-US" sz="1600" u="sng" dirty="0" smtClean="0">
                <a:latin typeface="华文楷体" pitchFamily="2" charset="-122"/>
                <a:ea typeface="华文楷体" pitchFamily="2" charset="-122"/>
              </a:rPr>
              <a:t>任何</a:t>
            </a:r>
            <a:r>
              <a:rPr lang="zh-CN" altLang="en-US" sz="1600" u="sng" dirty="0">
                <a:latin typeface="华文楷体" pitchFamily="2" charset="-122"/>
                <a:ea typeface="华文楷体" pitchFamily="2" charset="-122"/>
              </a:rPr>
              <a:t>上市成员企业对其股东进行现金分红；</a:t>
            </a:r>
          </a:p>
          <a:p>
            <a:pPr>
              <a:lnSpc>
                <a:spcPct val="150000"/>
              </a:lnSpc>
            </a:pPr>
            <a:r>
              <a:rPr lang="zh-CN" altLang="en-US" sz="1600" u="sng" dirty="0">
                <a:latin typeface="华文楷体" pitchFamily="2" charset="-122"/>
                <a:ea typeface="华文楷体" pitchFamily="2" charset="-122"/>
              </a:rPr>
              <a:t>（</a:t>
            </a:r>
            <a:r>
              <a:rPr lang="en-US" altLang="zh-CN" sz="1600" u="sng" dirty="0">
                <a:latin typeface="华文楷体" pitchFamily="2" charset="-122"/>
                <a:ea typeface="华文楷体" pitchFamily="2" charset="-122"/>
              </a:rPr>
              <a:t>4</a:t>
            </a:r>
            <a:r>
              <a:rPr lang="zh-CN" altLang="en-US" sz="1600" u="sng" dirty="0" smtClean="0">
                <a:latin typeface="华文楷体" pitchFamily="2" charset="-122"/>
                <a:ea typeface="华文楷体" pitchFamily="2" charset="-122"/>
              </a:rPr>
              <a:t>）招商</a:t>
            </a:r>
            <a:r>
              <a:rPr lang="zh-CN" altLang="en-US" sz="1600" u="sng" dirty="0">
                <a:latin typeface="华文楷体" pitchFamily="2" charset="-122"/>
                <a:ea typeface="华文楷体" pitchFamily="2" charset="-122"/>
              </a:rPr>
              <a:t>银行股份有限公司董事会审议通过的利润分配方案中包含向股东派发现金股息的条款。</a:t>
            </a:r>
          </a:p>
          <a:p>
            <a:pPr>
              <a:lnSpc>
                <a:spcPct val="150000"/>
              </a:lnSpc>
            </a:pPr>
            <a:r>
              <a:rPr lang="zh-CN" altLang="en-US" sz="1600" b="1" dirty="0" smtClean="0">
                <a:latin typeface="华文楷体" pitchFamily="2" charset="-122"/>
                <a:ea typeface="华文楷体" pitchFamily="2" charset="-122"/>
              </a:rPr>
              <a:t>如</a:t>
            </a:r>
            <a:r>
              <a:rPr lang="zh-CN" altLang="en-US" sz="1600" b="1" dirty="0">
                <a:latin typeface="华文楷体" pitchFamily="2" charset="-122"/>
                <a:ea typeface="华文楷体" pitchFamily="2" charset="-122"/>
              </a:rPr>
              <a:t>自该分配日对应的计息起始日起至该分配日，</a:t>
            </a:r>
            <a:r>
              <a:rPr lang="zh-CN" altLang="en-US" sz="1600" b="1" dirty="0" smtClean="0">
                <a:latin typeface="华文楷体" pitchFamily="2" charset="-122"/>
                <a:ea typeface="华文楷体" pitchFamily="2" charset="-122"/>
              </a:rPr>
              <a:t>发生约定</a:t>
            </a:r>
            <a:r>
              <a:rPr lang="zh-CN" altLang="en-US" sz="1600" b="1" dirty="0">
                <a:latin typeface="华文楷体" pitchFamily="2" charset="-122"/>
                <a:ea typeface="华文楷体" pitchFamily="2" charset="-122"/>
              </a:rPr>
              <a:t>的任何一种或多种强制分配事件，则，目标公司无权行使该分配日对应的递延分配权，且目标公司应在该分配日向甲方足额分配，无权递延</a:t>
            </a:r>
            <a:r>
              <a:rPr lang="zh-CN" altLang="en-US" sz="1600" b="1" dirty="0" smtClean="0">
                <a:latin typeface="华文楷体" pitchFamily="2" charset="-122"/>
                <a:ea typeface="华文楷体" pitchFamily="2" charset="-122"/>
              </a:rPr>
              <a:t>。</a:t>
            </a:r>
            <a:endParaRPr lang="zh-CN" altLang="en-US" sz="1600" b="1" dirty="0">
              <a:latin typeface="华文楷体" pitchFamily="2" charset="-122"/>
              <a:ea typeface="华文楷体" pitchFamily="2" charset="-122"/>
            </a:endParaRPr>
          </a:p>
        </p:txBody>
      </p:sp>
      <p:sp>
        <p:nvSpPr>
          <p:cNvPr id="5" name="矩形 4"/>
          <p:cNvSpPr/>
          <p:nvPr/>
        </p:nvSpPr>
        <p:spPr>
          <a:xfrm>
            <a:off x="5324197" y="6272768"/>
            <a:ext cx="3108543" cy="276999"/>
          </a:xfrm>
          <a:prstGeom prst="rect">
            <a:avLst/>
          </a:prstGeom>
        </p:spPr>
        <p:txBody>
          <a:bodyPr wrap="none">
            <a:spAutoFit/>
          </a:bodyPr>
          <a:lstStyle/>
          <a:p>
            <a:r>
              <a:rPr lang="zh-CN" altLang="en-US" sz="1200" b="1" u="sng" dirty="0">
                <a:latin typeface="华文楷体" pitchFamily="2" charset="-122"/>
                <a:ea typeface="华文楷体" pitchFamily="2" charset="-122"/>
              </a:rPr>
              <a:t>说明</a:t>
            </a:r>
            <a:r>
              <a:rPr lang="zh-CN" altLang="en-US" sz="1200" b="1" u="sng" dirty="0" smtClean="0">
                <a:latin typeface="华文楷体" pitchFamily="2" charset="-122"/>
                <a:ea typeface="华文楷体" pitchFamily="2" charset="-122"/>
              </a:rPr>
              <a:t>：以上仅为示意，最终以法律文本为准</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2754971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46065" y="1464903"/>
            <a:ext cx="3793135" cy="4689169"/>
          </a:xfrm>
          <a:prstGeom prst="rect">
            <a:avLst/>
          </a:prstGeom>
          <a:ln>
            <a:solidFill>
              <a:schemeClr val="accent1"/>
            </a:solidFill>
          </a:ln>
        </p:spPr>
        <p:txBody>
          <a:bodyPr wrap="square">
            <a:spAutoFit/>
          </a:bodyPr>
          <a:lstStyle/>
          <a:p>
            <a:pPr marL="285750" indent="-285750">
              <a:lnSpc>
                <a:spcPts val="2400"/>
              </a:lnSpc>
              <a:buFont typeface="Wingdings" pitchFamily="2" charset="2"/>
              <a:buChar char="p"/>
            </a:pPr>
            <a:r>
              <a:rPr lang="zh-CN" altLang="en-US" sz="1600" dirty="0">
                <a:latin typeface="华文楷体" pitchFamily="2" charset="-122"/>
                <a:ea typeface="华文楷体" pitchFamily="2" charset="-122"/>
              </a:rPr>
              <a:t>招商</a:t>
            </a:r>
            <a:r>
              <a:rPr lang="zh-CN" altLang="en-US" sz="1600" dirty="0" smtClean="0">
                <a:latin typeface="华文楷体" pitchFamily="2" charset="-122"/>
                <a:ea typeface="华文楷体" pitchFamily="2" charset="-122"/>
              </a:rPr>
              <a:t>银行公司</a:t>
            </a:r>
            <a:r>
              <a:rPr lang="zh-CN" altLang="en-US" sz="1600" dirty="0">
                <a:latin typeface="华文楷体" pitchFamily="2" charset="-122"/>
                <a:ea typeface="华文楷体" pitchFamily="2" charset="-122"/>
              </a:rPr>
              <a:t>章程（</a:t>
            </a:r>
            <a:r>
              <a:rPr lang="en-US" altLang="zh-CN" sz="1600" dirty="0">
                <a:latin typeface="华文楷体" pitchFamily="2" charset="-122"/>
                <a:ea typeface="华文楷体" pitchFamily="2" charset="-122"/>
              </a:rPr>
              <a:t>2014</a:t>
            </a:r>
            <a:r>
              <a:rPr lang="zh-CN" altLang="en-US" sz="1600" dirty="0">
                <a:latin typeface="华文楷体" pitchFamily="2" charset="-122"/>
                <a:ea typeface="华文楷体" pitchFamily="2" charset="-122"/>
              </a:rPr>
              <a:t>年修订</a:t>
            </a:r>
            <a:r>
              <a:rPr lang="zh-CN" altLang="en-US" sz="1600" dirty="0" smtClean="0">
                <a:latin typeface="华文楷体" pitchFamily="2" charset="-122"/>
                <a:ea typeface="华文楷体" pitchFamily="2" charset="-122"/>
              </a:rPr>
              <a:t>）第二百六十</a:t>
            </a:r>
            <a:r>
              <a:rPr lang="zh-CN" altLang="en-US" sz="1600" dirty="0">
                <a:latin typeface="华文楷体" pitchFamily="2" charset="-122"/>
                <a:ea typeface="华文楷体" pitchFamily="2" charset="-122"/>
              </a:rPr>
              <a:t>条 本行的利润分配政策为</a:t>
            </a:r>
            <a:r>
              <a:rPr lang="zh-CN" altLang="en-US" sz="1600" dirty="0" smtClean="0">
                <a:latin typeface="华文楷体" pitchFamily="2" charset="-122"/>
                <a:ea typeface="华文楷体" pitchFamily="2" charset="-122"/>
              </a:rPr>
              <a:t>：本行应主要采取现金分红方式，在符合届时法律法规和监管机构对资本充足率规定以及满足本行正常经营资金需求、业务发展和重大投资并购需求的前提下，</a:t>
            </a:r>
            <a:r>
              <a:rPr lang="zh-CN" altLang="en-US" sz="1600" b="1" dirty="0" smtClean="0">
                <a:latin typeface="华文楷体" pitchFamily="2" charset="-122"/>
                <a:ea typeface="华文楷体" pitchFamily="2" charset="-122"/>
              </a:rPr>
              <a:t>本行</a:t>
            </a:r>
            <a:r>
              <a:rPr lang="zh-CN" altLang="en-US" sz="1600" b="1" dirty="0">
                <a:latin typeface="华文楷体" pitchFamily="2" charset="-122"/>
                <a:ea typeface="华文楷体" pitchFamily="2" charset="-122"/>
              </a:rPr>
              <a:t>每年现金分红原则上将不低于当年按中国会计准则审计后的税后净利润的</a:t>
            </a:r>
            <a:r>
              <a:rPr lang="en-US" altLang="zh-CN" sz="1600" b="1" dirty="0">
                <a:latin typeface="华文楷体" pitchFamily="2" charset="-122"/>
                <a:ea typeface="华文楷体" pitchFamily="2" charset="-122"/>
              </a:rPr>
              <a:t>30%</a:t>
            </a:r>
            <a:r>
              <a:rPr lang="zh-CN" altLang="en-US" sz="1600" b="1" dirty="0" smtClean="0">
                <a:latin typeface="华文楷体" pitchFamily="2" charset="-122"/>
                <a:ea typeface="华文楷体" pitchFamily="2" charset="-122"/>
              </a:rPr>
              <a:t>。</a:t>
            </a:r>
            <a:endParaRPr lang="en-US" altLang="zh-CN" sz="1600" b="1" dirty="0" smtClean="0">
              <a:latin typeface="华文楷体" pitchFamily="2" charset="-122"/>
              <a:ea typeface="华文楷体" pitchFamily="2" charset="-122"/>
            </a:endParaRPr>
          </a:p>
          <a:p>
            <a:pPr marL="285750" indent="-285750">
              <a:lnSpc>
                <a:spcPts val="2400"/>
              </a:lnSpc>
              <a:buFont typeface="Wingdings" pitchFamily="2" charset="2"/>
              <a:buChar char="p"/>
            </a:pPr>
            <a:r>
              <a:rPr lang="zh-CN" altLang="en-US" sz="1600" dirty="0" smtClean="0">
                <a:latin typeface="华文楷体" pitchFamily="2" charset="-122"/>
                <a:ea typeface="华文楷体" pitchFamily="2" charset="-122"/>
              </a:rPr>
              <a:t>本行在上一个会计年度实现盈利，但董事会在上一会计年度结束后未提出现金分红预案的，应当在定期报告中详细说明未分红原因，未用于分红的资金留存本行的用途，独立董事还应当对此发表独立意见。</a:t>
            </a:r>
            <a:endParaRPr lang="en-US" altLang="zh-CN" sz="1600" dirty="0" smtClean="0">
              <a:latin typeface="华文楷体" pitchFamily="2" charset="-122"/>
              <a:ea typeface="华文楷体" pitchFamily="2" charset="-122"/>
            </a:endParaRPr>
          </a:p>
        </p:txBody>
      </p:sp>
      <p:graphicFrame>
        <p:nvGraphicFramePr>
          <p:cNvPr id="7" name="图表 6"/>
          <p:cNvGraphicFramePr>
            <a:graphicFrameLocks/>
          </p:cNvGraphicFramePr>
          <p:nvPr>
            <p:extLst>
              <p:ext uri="{D42A27DB-BD31-4B8C-83A1-F6EECF244321}">
                <p14:modId xmlns:p14="http://schemas.microsoft.com/office/powerpoint/2010/main" val="2701422948"/>
              </p:ext>
            </p:extLst>
          </p:nvPr>
        </p:nvGraphicFramePr>
        <p:xfrm>
          <a:off x="165101" y="1607333"/>
          <a:ext cx="4635500" cy="3409167"/>
        </p:xfrm>
        <a:graphic>
          <a:graphicData uri="http://schemas.openxmlformats.org/drawingml/2006/chart">
            <c:chart xmlns:c="http://schemas.openxmlformats.org/drawingml/2006/chart" xmlns:r="http://schemas.openxmlformats.org/officeDocument/2006/relationships" r:id="rId2"/>
          </a:graphicData>
        </a:graphic>
      </p:graphicFrame>
      <p:sp>
        <p:nvSpPr>
          <p:cNvPr id="9" name="标题 1"/>
          <p:cNvSpPr txBox="1">
            <a:spLocks/>
          </p:cNvSpPr>
          <p:nvPr/>
        </p:nvSpPr>
        <p:spPr>
          <a:xfrm>
            <a:off x="542389" y="798289"/>
            <a:ext cx="3877985" cy="424732"/>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交易要点</a:t>
            </a:r>
            <a:r>
              <a:rPr lang="en-US" altLang="zh-CN" dirty="0"/>
              <a:t>——</a:t>
            </a:r>
            <a:r>
              <a:rPr lang="zh-CN" altLang="en-US" dirty="0"/>
              <a:t>强制分配事件</a:t>
            </a:r>
          </a:p>
        </p:txBody>
      </p:sp>
      <p:sp>
        <p:nvSpPr>
          <p:cNvPr id="5" name="矩形 4"/>
          <p:cNvSpPr/>
          <p:nvPr/>
        </p:nvSpPr>
        <p:spPr>
          <a:xfrm>
            <a:off x="6505376" y="6576179"/>
            <a:ext cx="2512226"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r>
              <a:rPr lang="en-US" altLang="zh-CN" sz="1200" b="1" u="sng" dirty="0" smtClean="0">
                <a:latin typeface="华文楷体" pitchFamily="2" charset="-122"/>
                <a:ea typeface="华文楷体" pitchFamily="2" charset="-122"/>
              </a:rPr>
              <a:t>Wind</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1963878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a:graphicFrameLocks/>
          </p:cNvGraphicFramePr>
          <p:nvPr>
            <p:extLst>
              <p:ext uri="{D42A27DB-BD31-4B8C-83A1-F6EECF244321}">
                <p14:modId xmlns:p14="http://schemas.microsoft.com/office/powerpoint/2010/main" val="1718453079"/>
              </p:ext>
            </p:extLst>
          </p:nvPr>
        </p:nvGraphicFramePr>
        <p:xfrm>
          <a:off x="0" y="1599125"/>
          <a:ext cx="4941551" cy="3226875"/>
        </p:xfrm>
        <a:graphic>
          <a:graphicData uri="http://schemas.openxmlformats.org/drawingml/2006/chart">
            <c:chart xmlns:c="http://schemas.openxmlformats.org/drawingml/2006/chart" xmlns:r="http://schemas.openxmlformats.org/officeDocument/2006/relationships" r:id="rId2"/>
          </a:graphicData>
        </a:graphic>
      </p:graphicFrame>
      <p:sp>
        <p:nvSpPr>
          <p:cNvPr id="4" name="矩形 3"/>
          <p:cNvSpPr/>
          <p:nvPr/>
        </p:nvSpPr>
        <p:spPr>
          <a:xfrm>
            <a:off x="5007965" y="1549339"/>
            <a:ext cx="3907435" cy="4708981"/>
          </a:xfrm>
          <a:prstGeom prst="rect">
            <a:avLst/>
          </a:prstGeom>
          <a:ln>
            <a:solidFill>
              <a:schemeClr val="accent1"/>
            </a:solidFill>
          </a:ln>
        </p:spPr>
        <p:txBody>
          <a:bodyPr wrap="square">
            <a:spAutoFit/>
          </a:bodyPr>
          <a:lstStyle/>
          <a:p>
            <a:pPr marL="285750" indent="-285750">
              <a:lnSpc>
                <a:spcPts val="2400"/>
              </a:lnSpc>
              <a:buFont typeface="Wingdings" pitchFamily="2" charset="2"/>
              <a:buChar char="p"/>
            </a:pPr>
            <a:r>
              <a:rPr lang="zh-CN" altLang="en-US" sz="1400" dirty="0" smtClean="0">
                <a:latin typeface="华文楷体" pitchFamily="2" charset="-122"/>
                <a:ea typeface="华文楷体" pitchFamily="2" charset="-122"/>
              </a:rPr>
              <a:t>招商</a:t>
            </a:r>
            <a:r>
              <a:rPr lang="zh-CN" altLang="en-US" sz="1400" dirty="0">
                <a:latin typeface="华文楷体" pitchFamily="2" charset="-122"/>
                <a:ea typeface="华文楷体" pitchFamily="2" charset="-122"/>
              </a:rPr>
              <a:t>证券公司章程（</a:t>
            </a:r>
            <a:r>
              <a:rPr lang="en-US" altLang="zh-CN" sz="1400" dirty="0">
                <a:latin typeface="华文楷体" pitchFamily="2" charset="-122"/>
                <a:ea typeface="华文楷体" pitchFamily="2" charset="-122"/>
              </a:rPr>
              <a:t>2014</a:t>
            </a:r>
            <a:r>
              <a:rPr lang="zh-CN" altLang="en-US" sz="1400" dirty="0">
                <a:latin typeface="华文楷体" pitchFamily="2" charset="-122"/>
                <a:ea typeface="华文楷体" pitchFamily="2" charset="-122"/>
              </a:rPr>
              <a:t>年修订）第一百九十三条 公司实施利润分配应遵守下列规定</a:t>
            </a:r>
            <a:r>
              <a:rPr lang="zh-CN" altLang="en-US" sz="1400" dirty="0" smtClean="0">
                <a:latin typeface="华文楷体" pitchFamily="2" charset="-122"/>
                <a:ea typeface="华文楷体" pitchFamily="2" charset="-122"/>
              </a:rPr>
              <a:t>：</a:t>
            </a:r>
            <a:r>
              <a:rPr lang="zh-CN" altLang="en-US" sz="1400" b="1" dirty="0" smtClean="0">
                <a:latin typeface="华文楷体" pitchFamily="2" charset="-122"/>
                <a:ea typeface="华文楷体" pitchFamily="2" charset="-122"/>
              </a:rPr>
              <a:t>公司</a:t>
            </a:r>
            <a:r>
              <a:rPr lang="zh-CN" altLang="en-US" sz="1400" b="1" dirty="0">
                <a:latin typeface="华文楷体" pitchFamily="2" charset="-122"/>
                <a:ea typeface="华文楷体" pitchFamily="2" charset="-122"/>
              </a:rPr>
              <a:t>每年以现金方式分配的利润不低于当年实现的可分配利润的</a:t>
            </a:r>
            <a:r>
              <a:rPr lang="en-US" altLang="zh-CN" sz="1400" b="1" dirty="0">
                <a:latin typeface="华文楷体" pitchFamily="2" charset="-122"/>
                <a:ea typeface="华文楷体" pitchFamily="2" charset="-122"/>
              </a:rPr>
              <a:t>10%</a:t>
            </a:r>
            <a:r>
              <a:rPr lang="zh-CN" altLang="en-US" sz="1400" b="1" dirty="0">
                <a:latin typeface="华文楷体" pitchFamily="2" charset="-122"/>
                <a:ea typeface="华文楷体" pitchFamily="2" charset="-122"/>
              </a:rPr>
              <a:t>，且在任意连续的三个年度内，公司以现金方式累计分配的利润不少于该三年实现的年均可分配利润的</a:t>
            </a:r>
            <a:r>
              <a:rPr lang="en-US" altLang="zh-CN" sz="1400" b="1" dirty="0">
                <a:latin typeface="华文楷体" pitchFamily="2" charset="-122"/>
                <a:ea typeface="华文楷体" pitchFamily="2" charset="-122"/>
              </a:rPr>
              <a:t>30</a:t>
            </a:r>
            <a:r>
              <a:rPr lang="en-US" altLang="zh-CN" sz="1400" b="1" dirty="0" smtClean="0">
                <a:latin typeface="华文楷体" pitchFamily="2" charset="-122"/>
                <a:ea typeface="华文楷体" pitchFamily="2" charset="-122"/>
              </a:rPr>
              <a:t>%</a:t>
            </a:r>
            <a:r>
              <a:rPr lang="zh-CN" altLang="en-US" sz="1400" b="1" dirty="0" smtClean="0">
                <a:latin typeface="华文楷体" pitchFamily="2" charset="-122"/>
                <a:ea typeface="华文楷体" pitchFamily="2" charset="-122"/>
              </a:rPr>
              <a:t>。</a:t>
            </a:r>
            <a:endParaRPr lang="en-US" altLang="zh-CN" sz="1400" b="1" dirty="0" smtClean="0">
              <a:latin typeface="华文楷体" pitchFamily="2" charset="-122"/>
              <a:ea typeface="华文楷体" pitchFamily="2" charset="-122"/>
            </a:endParaRPr>
          </a:p>
          <a:p>
            <a:pPr marL="285750" indent="-285750">
              <a:lnSpc>
                <a:spcPts val="2400"/>
              </a:lnSpc>
              <a:buFont typeface="Wingdings" pitchFamily="2" charset="2"/>
              <a:buChar char="p"/>
            </a:pPr>
            <a:r>
              <a:rPr lang="zh-CN" altLang="en-US" sz="1400" dirty="0" smtClean="0">
                <a:latin typeface="华文楷体" pitchFamily="2" charset="-122"/>
                <a:ea typeface="华文楷体" pitchFamily="2" charset="-122"/>
              </a:rPr>
              <a:t> 公司年度盈利但未提出现金分红预案的，管理层应向董事会提交详细的情况说明，包括未分红原因，未用于分红的资金留存公司的用途和使用计划等，独立董事应对利润分配预案发表独立意见。董事会审议通过后应提交股东大会审议，公司应充分听取中小股东的意见和诉求，并由董事会向股东大会作出情况说明。</a:t>
            </a:r>
            <a:endParaRPr lang="zh-CN" altLang="en-US" sz="1400" dirty="0">
              <a:latin typeface="华文楷体" pitchFamily="2" charset="-122"/>
              <a:ea typeface="华文楷体" pitchFamily="2" charset="-122"/>
            </a:endParaRPr>
          </a:p>
        </p:txBody>
      </p:sp>
      <p:sp>
        <p:nvSpPr>
          <p:cNvPr id="5" name="标题 1"/>
          <p:cNvSpPr txBox="1">
            <a:spLocks/>
          </p:cNvSpPr>
          <p:nvPr/>
        </p:nvSpPr>
        <p:spPr>
          <a:xfrm>
            <a:off x="542389" y="798289"/>
            <a:ext cx="3877985" cy="424732"/>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交易要点</a:t>
            </a:r>
            <a:r>
              <a:rPr lang="en-US" altLang="zh-CN" dirty="0"/>
              <a:t>——</a:t>
            </a:r>
            <a:r>
              <a:rPr lang="zh-CN" altLang="en-US" dirty="0"/>
              <a:t>强制分配事件</a:t>
            </a:r>
          </a:p>
        </p:txBody>
      </p:sp>
      <p:sp>
        <p:nvSpPr>
          <p:cNvPr id="7" name="矩形 6"/>
          <p:cNvSpPr/>
          <p:nvPr/>
        </p:nvSpPr>
        <p:spPr>
          <a:xfrm>
            <a:off x="6505376" y="6576179"/>
            <a:ext cx="2512226"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r>
              <a:rPr lang="en-US" altLang="zh-CN" sz="1200" b="1" u="sng" dirty="0" smtClean="0">
                <a:latin typeface="华文楷体" pitchFamily="2" charset="-122"/>
                <a:ea typeface="华文楷体" pitchFamily="2" charset="-122"/>
              </a:rPr>
              <a:t>Wind</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268003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3265" y="1223021"/>
            <a:ext cx="8282853" cy="1708160"/>
          </a:xfrm>
          <a:prstGeom prst="rect">
            <a:avLst/>
          </a:prstGeom>
          <a:ln>
            <a:noFill/>
          </a:ln>
        </p:spPr>
        <p:txBody>
          <a:bodyPr wrap="square">
            <a:spAutoFit/>
          </a:bodyPr>
          <a:lstStyle/>
          <a:p>
            <a:pPr marL="285750" indent="-285750">
              <a:lnSpc>
                <a:spcPct val="150000"/>
              </a:lnSpc>
              <a:buFont typeface="Wingdings" pitchFamily="2" charset="2"/>
              <a:buChar char="l"/>
            </a:pPr>
            <a:r>
              <a:rPr lang="zh-CN" altLang="en-US" sz="1400" dirty="0" smtClean="0">
                <a:latin typeface="华文楷体" pitchFamily="2" charset="-122"/>
                <a:ea typeface="华文楷体" pitchFamily="2" charset="-122"/>
              </a:rPr>
              <a:t>招商轮船（招商局能源运输股份有限公司）公司章程（</a:t>
            </a:r>
            <a:r>
              <a:rPr lang="en-US" altLang="zh-CN" sz="1400" dirty="0" smtClean="0">
                <a:latin typeface="华文楷体" pitchFamily="2" charset="-122"/>
                <a:ea typeface="华文楷体" pitchFamily="2" charset="-122"/>
              </a:rPr>
              <a:t>2014</a:t>
            </a:r>
            <a:r>
              <a:rPr lang="zh-CN" altLang="en-US" sz="1400" dirty="0">
                <a:latin typeface="华文楷体" pitchFamily="2" charset="-122"/>
                <a:ea typeface="华文楷体" pitchFamily="2" charset="-122"/>
              </a:rPr>
              <a:t>年修订）第二百条 公司利润分配政策为</a:t>
            </a:r>
            <a:r>
              <a:rPr lang="zh-CN" altLang="en-US" sz="1400" dirty="0" smtClean="0">
                <a:latin typeface="华文楷体" pitchFamily="2" charset="-122"/>
                <a:ea typeface="华文楷体" pitchFamily="2" charset="-122"/>
              </a:rPr>
              <a:t>：在</a:t>
            </a:r>
            <a:r>
              <a:rPr lang="zh-CN" altLang="en-US" sz="1400" dirty="0">
                <a:latin typeface="华文楷体" pitchFamily="2" charset="-122"/>
                <a:ea typeface="华文楷体" pitchFamily="2" charset="-122"/>
              </a:rPr>
              <a:t>公司当年盈利且公司</a:t>
            </a:r>
            <a:r>
              <a:rPr lang="zh-CN" altLang="en-US" sz="1400" b="1" dirty="0">
                <a:latin typeface="华文楷体" pitchFamily="2" charset="-122"/>
                <a:ea typeface="华文楷体" pitchFamily="2" charset="-122"/>
              </a:rPr>
              <a:t>累计未分配利润为正数的前提下，公司每年度至少进行一次利润分配。 </a:t>
            </a:r>
            <a:endParaRPr lang="en-US" altLang="zh-CN" sz="1400" b="1" dirty="0" smtClean="0">
              <a:latin typeface="华文楷体" pitchFamily="2" charset="-122"/>
              <a:ea typeface="华文楷体" pitchFamily="2" charset="-122"/>
            </a:endParaRPr>
          </a:p>
          <a:p>
            <a:pPr marL="285750" indent="-285750">
              <a:lnSpc>
                <a:spcPct val="150000"/>
              </a:lnSpc>
              <a:buFont typeface="Wingdings" pitchFamily="2" charset="2"/>
              <a:buChar char="l"/>
            </a:pPr>
            <a:r>
              <a:rPr lang="zh-CN" altLang="en-US" sz="1400" dirty="0" smtClean="0">
                <a:latin typeface="华文楷体" pitchFamily="2" charset="-122"/>
                <a:ea typeface="华文楷体" pitchFamily="2" charset="-122"/>
              </a:rPr>
              <a:t>招商局国际公司章程 </a:t>
            </a:r>
            <a:r>
              <a:rPr lang="en-US" altLang="zh-CN" sz="1400" dirty="0" smtClean="0">
                <a:latin typeface="华文楷体" pitchFamily="2" charset="-122"/>
                <a:ea typeface="华文楷体" pitchFamily="2" charset="-122"/>
              </a:rPr>
              <a:t>118</a:t>
            </a:r>
            <a:r>
              <a:rPr lang="zh-CN" altLang="en-US" sz="1400" dirty="0" smtClean="0">
                <a:latin typeface="华文楷体" pitchFamily="2" charset="-122"/>
                <a:ea typeface="华文楷体" pitchFamily="2" charset="-122"/>
              </a:rPr>
              <a:t>条规定</a:t>
            </a:r>
            <a:r>
              <a:rPr lang="zh-CN" altLang="en-US" sz="1400" b="1" dirty="0" smtClean="0">
                <a:latin typeface="华文楷体" pitchFamily="2" charset="-122"/>
                <a:ea typeface="华文楷体" pitchFamily="2" charset="-122"/>
              </a:rPr>
              <a:t>： 股息须从本公司之利润中派付。</a:t>
            </a:r>
            <a:endParaRPr lang="en-US" altLang="zh-CN" sz="1400" b="1" dirty="0">
              <a:latin typeface="华文楷体" pitchFamily="2" charset="-122"/>
              <a:ea typeface="华文楷体" pitchFamily="2" charset="-122"/>
            </a:endParaRPr>
          </a:p>
          <a:p>
            <a:pPr marL="285750" indent="-285750">
              <a:lnSpc>
                <a:spcPct val="150000"/>
              </a:lnSpc>
              <a:buFont typeface="Wingdings" pitchFamily="2" charset="2"/>
              <a:buChar char="l"/>
            </a:pPr>
            <a:r>
              <a:rPr lang="zh-CN" altLang="en-US" sz="1400" dirty="0" smtClean="0">
                <a:latin typeface="华文楷体" pitchFamily="2" charset="-122"/>
                <a:ea typeface="华文楷体" pitchFamily="2" charset="-122"/>
              </a:rPr>
              <a:t>公司章程未明确规定具体分红比例，但是约定了在盈利且可供分配的情况下进行分红。从历年分红情况看，除了亏损年度，两家公司都进行了较高比例的分红。</a:t>
            </a:r>
            <a:endParaRPr lang="zh-CN" altLang="en-US" sz="1400" dirty="0">
              <a:latin typeface="华文楷体" pitchFamily="2" charset="-122"/>
              <a:ea typeface="华文楷体" pitchFamily="2" charset="-122"/>
            </a:endParaRPr>
          </a:p>
        </p:txBody>
      </p:sp>
      <p:graphicFrame>
        <p:nvGraphicFramePr>
          <p:cNvPr id="6" name="图表 5"/>
          <p:cNvGraphicFramePr>
            <a:graphicFrameLocks/>
          </p:cNvGraphicFramePr>
          <p:nvPr>
            <p:extLst>
              <p:ext uri="{D42A27DB-BD31-4B8C-83A1-F6EECF244321}">
                <p14:modId xmlns:p14="http://schemas.microsoft.com/office/powerpoint/2010/main" val="1911215241"/>
              </p:ext>
            </p:extLst>
          </p:nvPr>
        </p:nvGraphicFramePr>
        <p:xfrm>
          <a:off x="-1" y="2934393"/>
          <a:ext cx="4765183" cy="30664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图表 8"/>
          <p:cNvGraphicFramePr>
            <a:graphicFrameLocks/>
          </p:cNvGraphicFramePr>
          <p:nvPr>
            <p:extLst>
              <p:ext uri="{D42A27DB-BD31-4B8C-83A1-F6EECF244321}">
                <p14:modId xmlns:p14="http://schemas.microsoft.com/office/powerpoint/2010/main" val="2745888268"/>
              </p:ext>
            </p:extLst>
          </p:nvPr>
        </p:nvGraphicFramePr>
        <p:xfrm>
          <a:off x="4572000" y="2937412"/>
          <a:ext cx="4572000" cy="2990850"/>
        </p:xfrm>
        <a:graphic>
          <a:graphicData uri="http://schemas.openxmlformats.org/drawingml/2006/chart">
            <c:chart xmlns:c="http://schemas.openxmlformats.org/drawingml/2006/chart" xmlns:r="http://schemas.openxmlformats.org/officeDocument/2006/relationships" r:id="rId3"/>
          </a:graphicData>
        </a:graphic>
      </p:graphicFrame>
      <p:sp>
        <p:nvSpPr>
          <p:cNvPr id="7" name="标题 1"/>
          <p:cNvSpPr txBox="1">
            <a:spLocks/>
          </p:cNvSpPr>
          <p:nvPr/>
        </p:nvSpPr>
        <p:spPr>
          <a:xfrm>
            <a:off x="542389" y="798289"/>
            <a:ext cx="3877985" cy="424732"/>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交易要点</a:t>
            </a:r>
            <a:r>
              <a:rPr lang="en-US" altLang="zh-CN" dirty="0"/>
              <a:t>——</a:t>
            </a:r>
            <a:r>
              <a:rPr lang="zh-CN" altLang="en-US" dirty="0"/>
              <a:t>强制分配事件</a:t>
            </a:r>
          </a:p>
        </p:txBody>
      </p:sp>
      <p:sp>
        <p:nvSpPr>
          <p:cNvPr id="10" name="矩形 9"/>
          <p:cNvSpPr/>
          <p:nvPr/>
        </p:nvSpPr>
        <p:spPr>
          <a:xfrm>
            <a:off x="6505376" y="6576179"/>
            <a:ext cx="2512226"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r>
              <a:rPr lang="en-US" altLang="zh-CN" sz="1200" b="1" u="sng" dirty="0" smtClean="0">
                <a:latin typeface="华文楷体" pitchFamily="2" charset="-122"/>
                <a:ea typeface="华文楷体" pitchFamily="2" charset="-122"/>
              </a:rPr>
              <a:t>Wind</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426113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42389" y="798289"/>
            <a:ext cx="3877985" cy="424732"/>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交易要点</a:t>
            </a:r>
            <a:r>
              <a:rPr lang="en-US" altLang="zh-CN" dirty="0"/>
              <a:t>——</a:t>
            </a:r>
            <a:r>
              <a:rPr lang="zh-CN" altLang="en-US" dirty="0"/>
              <a:t>强制分配事件</a:t>
            </a:r>
          </a:p>
        </p:txBody>
      </p:sp>
      <p:sp>
        <p:nvSpPr>
          <p:cNvPr id="3" name="矩形 2"/>
          <p:cNvSpPr/>
          <p:nvPr/>
        </p:nvSpPr>
        <p:spPr>
          <a:xfrm>
            <a:off x="482600" y="1484849"/>
            <a:ext cx="8382000" cy="2723823"/>
          </a:xfrm>
          <a:prstGeom prst="rect">
            <a:avLst/>
          </a:prstGeom>
        </p:spPr>
        <p:txBody>
          <a:bodyPr wrap="square">
            <a:spAutoFit/>
          </a:bodyPr>
          <a:lstStyle/>
          <a:p>
            <a:pPr marL="285750" indent="-285750">
              <a:lnSpc>
                <a:spcPct val="150000"/>
              </a:lnSpc>
              <a:buFont typeface="Wingdings" pitchFamily="2" charset="2"/>
              <a:buChar char="l"/>
            </a:pPr>
            <a:r>
              <a:rPr lang="zh-CN" altLang="en-US" b="1" dirty="0" smtClean="0">
                <a:latin typeface="黑体" pitchFamily="49" charset="-122"/>
                <a:ea typeface="黑体" pitchFamily="49" charset="-122"/>
              </a:rPr>
              <a:t>目标</a:t>
            </a:r>
            <a:r>
              <a:rPr lang="zh-CN" altLang="en-US" b="1" dirty="0">
                <a:latin typeface="黑体" pitchFamily="49" charset="-122"/>
                <a:ea typeface="黑体" pitchFamily="49" charset="-122"/>
              </a:rPr>
              <a:t>公司未分配利润：</a:t>
            </a:r>
          </a:p>
          <a:p>
            <a:pPr>
              <a:lnSpc>
                <a:spcPct val="150000"/>
              </a:lnSpc>
            </a:pPr>
            <a:r>
              <a:rPr lang="zh-CN" altLang="en-US" sz="1600" dirty="0" smtClean="0">
                <a:latin typeface="华文楷体" pitchFamily="2" charset="-122"/>
                <a:ea typeface="华文楷体" pitchFamily="2" charset="-122"/>
              </a:rPr>
              <a:t>招商轮船股份及招商局集团向中保投陈述</a:t>
            </a:r>
            <a:r>
              <a:rPr lang="zh-CN" altLang="en-US" sz="1600" dirty="0">
                <a:latin typeface="华文楷体" pitchFamily="2" charset="-122"/>
                <a:ea typeface="华文楷体" pitchFamily="2" charset="-122"/>
              </a:rPr>
              <a:t>、保证及承诺如下：</a:t>
            </a:r>
          </a:p>
          <a:p>
            <a:pPr>
              <a:lnSpc>
                <a:spcPct val="150000"/>
              </a:lnSpc>
            </a:pPr>
            <a:r>
              <a:rPr lang="zh-CN" altLang="en-US" sz="1600" dirty="0" smtClean="0">
                <a:latin typeface="华文楷体" pitchFamily="2" charset="-122"/>
                <a:ea typeface="华文楷体" pitchFamily="2" charset="-122"/>
              </a:rPr>
              <a:t>自中保投实</a:t>
            </a:r>
            <a:r>
              <a:rPr lang="zh-CN" altLang="en-US" sz="1600" dirty="0">
                <a:latin typeface="华文楷体" pitchFamily="2" charset="-122"/>
                <a:ea typeface="华文楷体" pitchFamily="2" charset="-122"/>
              </a:rPr>
              <a:t>缴出资日起，</a:t>
            </a:r>
            <a:r>
              <a:rPr lang="zh-CN" altLang="en-US" sz="1600" dirty="0" smtClean="0">
                <a:latin typeface="华文楷体" pitchFamily="2" charset="-122"/>
                <a:ea typeface="华文楷体" pitchFamily="2" charset="-122"/>
              </a:rPr>
              <a:t>至</a:t>
            </a:r>
            <a:r>
              <a:rPr lang="zh-CN" altLang="en-US" sz="1600" dirty="0">
                <a:latin typeface="华文楷体" pitchFamily="2" charset="-122"/>
                <a:ea typeface="华文楷体" pitchFamily="2" charset="-122"/>
              </a:rPr>
              <a:t>中保投</a:t>
            </a:r>
            <a:r>
              <a:rPr lang="zh-CN" altLang="en-US" sz="1600" dirty="0" smtClean="0">
                <a:latin typeface="华文楷体" pitchFamily="2" charset="-122"/>
                <a:ea typeface="华文楷体" pitchFamily="2" charset="-122"/>
              </a:rPr>
              <a:t>不再</a:t>
            </a:r>
            <a:r>
              <a:rPr lang="zh-CN" altLang="en-US" sz="1600" dirty="0">
                <a:latin typeface="华文楷体" pitchFamily="2" charset="-122"/>
                <a:ea typeface="华文楷体" pitchFamily="2" charset="-122"/>
              </a:rPr>
              <a:t>持有特定分配的股权（不含当日），该期间的任何一个时点，如目标公司未分配利润余额不足</a:t>
            </a:r>
            <a:r>
              <a:rPr lang="en-US" altLang="zh-CN" sz="1600" b="1" dirty="0">
                <a:latin typeface="华文楷体" pitchFamily="2" charset="-122"/>
                <a:ea typeface="华文楷体" pitchFamily="2" charset="-122"/>
              </a:rPr>
              <a:t>168</a:t>
            </a:r>
            <a:r>
              <a:rPr lang="zh-CN" altLang="en-US" sz="1600" b="1" dirty="0">
                <a:latin typeface="华文楷体" pitchFamily="2" charset="-122"/>
                <a:ea typeface="华文楷体" pitchFamily="2" charset="-122"/>
              </a:rPr>
              <a:t>亿元</a:t>
            </a:r>
            <a:r>
              <a:rPr lang="zh-CN" altLang="en-US" sz="1600" dirty="0">
                <a:latin typeface="华文楷体" pitchFamily="2" charset="-122"/>
                <a:ea typeface="华文楷体" pitchFamily="2" charset="-122"/>
              </a:rPr>
              <a:t>，目标公司不得向一般分配的股东进行利润分配，也不得将未分配利润用于转增资本、折合股本；当目标公司未分配利润余额高于</a:t>
            </a:r>
            <a:r>
              <a:rPr lang="en-US" altLang="zh-CN" sz="1600" dirty="0">
                <a:latin typeface="华文楷体" pitchFamily="2" charset="-122"/>
                <a:ea typeface="华文楷体" pitchFamily="2" charset="-122"/>
              </a:rPr>
              <a:t>168</a:t>
            </a:r>
            <a:r>
              <a:rPr lang="zh-CN" altLang="en-US" sz="1600" dirty="0">
                <a:latin typeface="华文楷体" pitchFamily="2" charset="-122"/>
                <a:ea typeface="华文楷体" pitchFamily="2" charset="-122"/>
              </a:rPr>
              <a:t>亿元时，如目标公司将未分配利润用于前述用途，不得导致未分配利润余额不足</a:t>
            </a:r>
            <a:r>
              <a:rPr lang="en-US" altLang="zh-CN" sz="1600" b="1" dirty="0">
                <a:latin typeface="华文楷体" pitchFamily="2" charset="-122"/>
                <a:ea typeface="华文楷体" pitchFamily="2" charset="-122"/>
              </a:rPr>
              <a:t>168</a:t>
            </a:r>
            <a:r>
              <a:rPr lang="zh-CN" altLang="en-US" sz="1600" b="1" dirty="0">
                <a:latin typeface="华文楷体" pitchFamily="2" charset="-122"/>
                <a:ea typeface="华文楷体" pitchFamily="2" charset="-122"/>
              </a:rPr>
              <a:t>亿元</a:t>
            </a:r>
            <a:r>
              <a:rPr lang="zh-CN" altLang="en-US" sz="1600" dirty="0">
                <a:latin typeface="华文楷体" pitchFamily="2" charset="-122"/>
                <a:ea typeface="华文楷体" pitchFamily="2" charset="-122"/>
              </a:rPr>
              <a:t>。</a:t>
            </a:r>
          </a:p>
        </p:txBody>
      </p:sp>
    </p:spTree>
    <p:extLst>
      <p:ext uri="{BB962C8B-B14F-4D97-AF65-F5344CB8AC3E}">
        <p14:creationId xmlns:p14="http://schemas.microsoft.com/office/powerpoint/2010/main" val="1699134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542388" y="798289"/>
            <a:ext cx="4929498"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招商轮船股份母公司未分配利润</a:t>
            </a:r>
          </a:p>
        </p:txBody>
      </p:sp>
      <p:sp>
        <p:nvSpPr>
          <p:cNvPr id="6" name="矩形 5"/>
          <p:cNvSpPr/>
          <p:nvPr/>
        </p:nvSpPr>
        <p:spPr>
          <a:xfrm>
            <a:off x="38100" y="1408894"/>
            <a:ext cx="9004300"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itchFamily="2" charset="2"/>
              <a:buChar char="l"/>
            </a:pPr>
            <a:r>
              <a:rPr lang="zh-CN" altLang="en-US" sz="1600" dirty="0" smtClean="0">
                <a:latin typeface="华文楷体" pitchFamily="2" charset="-122"/>
                <a:ea typeface="华文楷体" pitchFamily="2" charset="-122"/>
              </a:rPr>
              <a:t>招商局轮船股份母公司的未分配利润逐年稳步增加，增速一直保持在</a:t>
            </a:r>
            <a:r>
              <a:rPr lang="en-US" altLang="zh-CN" sz="1600" dirty="0" smtClean="0">
                <a:latin typeface="华文楷体" pitchFamily="2" charset="-122"/>
                <a:ea typeface="华文楷体" pitchFamily="2" charset="-122"/>
              </a:rPr>
              <a:t>20%</a:t>
            </a:r>
            <a:r>
              <a:rPr lang="zh-CN" altLang="en-US" sz="1600" dirty="0" smtClean="0">
                <a:latin typeface="华文楷体" pitchFamily="2" charset="-122"/>
                <a:ea typeface="华文楷体" pitchFamily="2" charset="-122"/>
              </a:rPr>
              <a:t>以上。截至</a:t>
            </a:r>
            <a:r>
              <a:rPr lang="en-US" altLang="zh-CN" sz="1600" dirty="0" smtClean="0">
                <a:latin typeface="华文楷体" pitchFamily="2" charset="-122"/>
                <a:ea typeface="华文楷体" pitchFamily="2" charset="-122"/>
              </a:rPr>
              <a:t>2014</a:t>
            </a:r>
            <a:r>
              <a:rPr lang="zh-CN" altLang="en-US" sz="1600" dirty="0" smtClean="0">
                <a:latin typeface="华文楷体" pitchFamily="2" charset="-122"/>
                <a:ea typeface="华文楷体" pitchFamily="2" charset="-122"/>
              </a:rPr>
              <a:t>年</a:t>
            </a:r>
            <a:r>
              <a:rPr lang="en-US" altLang="zh-CN" sz="1600" dirty="0" smtClean="0">
                <a:latin typeface="华文楷体" pitchFamily="2" charset="-122"/>
                <a:ea typeface="华文楷体" pitchFamily="2" charset="-122"/>
              </a:rPr>
              <a:t>12</a:t>
            </a:r>
            <a:r>
              <a:rPr lang="zh-CN" altLang="en-US" sz="1600" dirty="0" smtClean="0">
                <a:latin typeface="华文楷体" pitchFamily="2" charset="-122"/>
                <a:ea typeface="华文楷体" pitchFamily="2" charset="-122"/>
              </a:rPr>
              <a:t>月</a:t>
            </a:r>
            <a:r>
              <a:rPr lang="en-US" altLang="zh-CN" sz="1600" dirty="0" smtClean="0">
                <a:latin typeface="华文楷体" pitchFamily="2" charset="-122"/>
                <a:ea typeface="华文楷体" pitchFamily="2" charset="-122"/>
              </a:rPr>
              <a:t>31</a:t>
            </a:r>
            <a:r>
              <a:rPr lang="zh-CN" altLang="en-US" sz="1600" dirty="0" smtClean="0">
                <a:latin typeface="华文楷体" pitchFamily="2" charset="-122"/>
                <a:ea typeface="华文楷体" pitchFamily="2" charset="-122"/>
              </a:rPr>
              <a:t>日，母公司未分配利润已达</a:t>
            </a:r>
            <a:r>
              <a:rPr lang="en-US" altLang="zh-CN" sz="1600" dirty="0" smtClean="0">
                <a:latin typeface="华文楷体" pitchFamily="2" charset="-122"/>
                <a:ea typeface="华文楷体" pitchFamily="2" charset="-122"/>
              </a:rPr>
              <a:t>278.86</a:t>
            </a:r>
            <a:r>
              <a:rPr lang="zh-CN" altLang="en-US" sz="1600" dirty="0" smtClean="0">
                <a:latin typeface="华文楷体" pitchFamily="2" charset="-122"/>
                <a:ea typeface="华文楷体" pitchFamily="2" charset="-122"/>
              </a:rPr>
              <a:t>亿元，为本股权投资计划的股息或分红提供了良好保障</a:t>
            </a:r>
            <a:endParaRPr lang="en-US" altLang="zh-CN" sz="1600" dirty="0" smtClean="0">
              <a:latin typeface="华文楷体" pitchFamily="2" charset="-122"/>
              <a:ea typeface="华文楷体" pitchFamily="2" charset="-122"/>
            </a:endParaRPr>
          </a:p>
        </p:txBody>
      </p:sp>
      <p:graphicFrame>
        <p:nvGraphicFramePr>
          <p:cNvPr id="7" name="图表 6"/>
          <p:cNvGraphicFramePr>
            <a:graphicFrameLocks/>
          </p:cNvGraphicFramePr>
          <p:nvPr>
            <p:extLst>
              <p:ext uri="{D42A27DB-BD31-4B8C-83A1-F6EECF244321}">
                <p14:modId xmlns:p14="http://schemas.microsoft.com/office/powerpoint/2010/main" val="73188227"/>
              </p:ext>
            </p:extLst>
          </p:nvPr>
        </p:nvGraphicFramePr>
        <p:xfrm>
          <a:off x="649288" y="2095500"/>
          <a:ext cx="7453312" cy="3860800"/>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7"/>
          <p:cNvSpPr/>
          <p:nvPr/>
        </p:nvSpPr>
        <p:spPr>
          <a:xfrm>
            <a:off x="6505376" y="6576179"/>
            <a:ext cx="2512226"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r>
              <a:rPr lang="en-US" altLang="zh-CN" sz="1200" b="1" u="sng" dirty="0" smtClean="0">
                <a:latin typeface="华文楷体" pitchFamily="2" charset="-122"/>
                <a:ea typeface="华文楷体" pitchFamily="2" charset="-122"/>
              </a:rPr>
              <a:t>Wind</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1743659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42389" y="798289"/>
            <a:ext cx="4493538" cy="424732"/>
          </a:xfrm>
        </p:spPr>
        <p:txBody>
          <a:bodyPr vert="horz" lIns="91440" tIns="45720" rIns="91440" bIns="45720" rtlCol="0" anchor="ctr">
            <a:noAutofit/>
          </a:bodyPr>
          <a:lstStyle/>
          <a:p>
            <a:pPr algn="l">
              <a:spcBef>
                <a:spcPts val="1000"/>
              </a:spcBef>
            </a:pPr>
            <a:r>
              <a:rPr lang="zh-CN" altLang="en-US" sz="2400" b="1" dirty="0">
                <a:solidFill>
                  <a:srgbClr val="C00000"/>
                </a:solidFill>
                <a:latin typeface="华文楷体" pitchFamily="2" charset="-122"/>
                <a:ea typeface="华文楷体" pitchFamily="2" charset="-122"/>
                <a:cs typeface="+mn-cs"/>
              </a:rPr>
              <a:t>交易要点</a:t>
            </a:r>
            <a:r>
              <a:rPr lang="en-US" altLang="zh-CN" sz="2400" b="1" dirty="0">
                <a:solidFill>
                  <a:srgbClr val="C00000"/>
                </a:solidFill>
                <a:latin typeface="华文楷体" pitchFamily="2" charset="-122"/>
                <a:ea typeface="华文楷体" pitchFamily="2" charset="-122"/>
                <a:cs typeface="+mn-cs"/>
              </a:rPr>
              <a:t>——</a:t>
            </a:r>
            <a:r>
              <a:rPr lang="zh-CN" altLang="en-US" sz="2400" b="1" dirty="0">
                <a:solidFill>
                  <a:srgbClr val="C00000"/>
                </a:solidFill>
                <a:latin typeface="华文楷体" pitchFamily="2" charset="-122"/>
                <a:ea typeface="华文楷体" pitchFamily="2" charset="-122"/>
                <a:cs typeface="+mn-cs"/>
              </a:rPr>
              <a:t>退出、转股窗口期</a:t>
            </a:r>
          </a:p>
        </p:txBody>
      </p:sp>
      <p:cxnSp>
        <p:nvCxnSpPr>
          <p:cNvPr id="3" name="直接箭头连接符 2"/>
          <p:cNvCxnSpPr/>
          <p:nvPr/>
        </p:nvCxnSpPr>
        <p:spPr>
          <a:xfrm flipV="1">
            <a:off x="101600" y="3632200"/>
            <a:ext cx="9017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a:off x="2057400" y="3467100"/>
            <a:ext cx="0" cy="324000"/>
          </a:xfrm>
          <a:prstGeom prst="line">
            <a:avLst/>
          </a:prstGeom>
        </p:spPr>
        <p:style>
          <a:lnRef idx="1">
            <a:schemeClr val="dk1"/>
          </a:lnRef>
          <a:fillRef idx="0">
            <a:schemeClr val="dk1"/>
          </a:fillRef>
          <a:effectRef idx="0">
            <a:schemeClr val="dk1"/>
          </a:effectRef>
          <a:fontRef idx="minor">
            <a:schemeClr val="tx1"/>
          </a:fontRef>
        </p:style>
      </p:cxnSp>
      <p:cxnSp>
        <p:nvCxnSpPr>
          <p:cNvPr id="8" name="直接连接符 7"/>
          <p:cNvCxnSpPr/>
          <p:nvPr/>
        </p:nvCxnSpPr>
        <p:spPr>
          <a:xfrm>
            <a:off x="3729567" y="3467100"/>
            <a:ext cx="0" cy="324000"/>
          </a:xfrm>
          <a:prstGeom prst="line">
            <a:avLst/>
          </a:prstGeom>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a:off x="5401734" y="3467100"/>
            <a:ext cx="0" cy="324000"/>
          </a:xfrm>
          <a:prstGeom prst="line">
            <a:avLst/>
          </a:prstGeom>
        </p:spPr>
        <p:style>
          <a:lnRef idx="1">
            <a:schemeClr val="dk1"/>
          </a:lnRef>
          <a:fillRef idx="0">
            <a:schemeClr val="dk1"/>
          </a:fillRef>
          <a:effectRef idx="0">
            <a:schemeClr val="dk1"/>
          </a:effectRef>
          <a:fontRef idx="minor">
            <a:schemeClr val="tx1"/>
          </a:fontRef>
        </p:style>
      </p:cxnSp>
      <p:sp>
        <p:nvSpPr>
          <p:cNvPr id="10" name="矩形 9"/>
          <p:cNvSpPr/>
          <p:nvPr/>
        </p:nvSpPr>
        <p:spPr>
          <a:xfrm>
            <a:off x="1605993" y="3642380"/>
            <a:ext cx="902811" cy="523220"/>
          </a:xfrm>
          <a:prstGeom prst="rect">
            <a:avLst/>
          </a:prstGeom>
        </p:spPr>
        <p:txBody>
          <a:bodyPr wrap="none">
            <a:spAutoFit/>
          </a:bodyPr>
          <a:lstStyle/>
          <a:p>
            <a:pPr algn="ctr"/>
            <a:r>
              <a:rPr lang="zh-CN" altLang="en-US" sz="1400" b="1" dirty="0" smtClean="0"/>
              <a:t>满</a:t>
            </a:r>
            <a:r>
              <a:rPr lang="en-US" altLang="zh-CN" sz="1400" b="1" dirty="0" smtClean="0"/>
              <a:t>4</a:t>
            </a:r>
            <a:r>
              <a:rPr lang="zh-CN" altLang="en-US" sz="1400" b="1" dirty="0" smtClean="0"/>
              <a:t>年</a:t>
            </a:r>
            <a:endParaRPr lang="en-US" altLang="zh-CN" sz="1400" b="1" dirty="0" smtClean="0"/>
          </a:p>
          <a:p>
            <a:pPr algn="ctr"/>
            <a:r>
              <a:rPr lang="zh-CN" altLang="en-US" sz="1400" b="1" dirty="0" smtClean="0"/>
              <a:t>退出窗口</a:t>
            </a:r>
            <a:endParaRPr lang="zh-CN" altLang="en-US" sz="1400" b="1" dirty="0"/>
          </a:p>
        </p:txBody>
      </p:sp>
      <p:sp>
        <p:nvSpPr>
          <p:cNvPr id="11" name="矩形 10"/>
          <p:cNvSpPr/>
          <p:nvPr/>
        </p:nvSpPr>
        <p:spPr>
          <a:xfrm>
            <a:off x="3307794" y="2952371"/>
            <a:ext cx="902811" cy="523220"/>
          </a:xfrm>
          <a:prstGeom prst="rect">
            <a:avLst/>
          </a:prstGeom>
        </p:spPr>
        <p:txBody>
          <a:bodyPr wrap="none">
            <a:spAutoFit/>
          </a:bodyPr>
          <a:lstStyle/>
          <a:p>
            <a:pPr algn="ctr"/>
            <a:r>
              <a:rPr lang="zh-CN" altLang="en-US" sz="1400" b="1" dirty="0" smtClean="0"/>
              <a:t>满</a:t>
            </a:r>
            <a:r>
              <a:rPr lang="en-US" altLang="zh-CN" sz="1400" b="1" dirty="0" smtClean="0"/>
              <a:t>5</a:t>
            </a:r>
            <a:r>
              <a:rPr lang="zh-CN" altLang="en-US" sz="1400" b="1" dirty="0" smtClean="0"/>
              <a:t>年</a:t>
            </a:r>
            <a:endParaRPr lang="en-US" altLang="zh-CN" sz="1400" b="1" dirty="0" smtClean="0"/>
          </a:p>
          <a:p>
            <a:pPr algn="ctr"/>
            <a:r>
              <a:rPr lang="zh-CN" altLang="en-US" sz="1400" b="1" dirty="0" smtClean="0"/>
              <a:t>退出窗口</a:t>
            </a:r>
            <a:endParaRPr lang="zh-CN" altLang="en-US" sz="1400" b="1" dirty="0"/>
          </a:p>
        </p:txBody>
      </p:sp>
      <p:sp>
        <p:nvSpPr>
          <p:cNvPr id="12" name="矩形 11"/>
          <p:cNvSpPr/>
          <p:nvPr/>
        </p:nvSpPr>
        <p:spPr>
          <a:xfrm>
            <a:off x="5013828" y="3642380"/>
            <a:ext cx="902811" cy="523220"/>
          </a:xfrm>
          <a:prstGeom prst="rect">
            <a:avLst/>
          </a:prstGeom>
        </p:spPr>
        <p:txBody>
          <a:bodyPr wrap="none">
            <a:spAutoFit/>
          </a:bodyPr>
          <a:lstStyle/>
          <a:p>
            <a:pPr algn="ctr"/>
            <a:r>
              <a:rPr lang="zh-CN" altLang="en-US" sz="1400" b="1" dirty="0" smtClean="0"/>
              <a:t>满</a:t>
            </a:r>
            <a:r>
              <a:rPr lang="en-US" altLang="zh-CN" sz="1400" b="1" dirty="0" smtClean="0"/>
              <a:t>6</a:t>
            </a:r>
            <a:r>
              <a:rPr lang="zh-CN" altLang="en-US" sz="1400" b="1" dirty="0" smtClean="0"/>
              <a:t>年</a:t>
            </a:r>
            <a:endParaRPr lang="en-US" altLang="zh-CN" sz="1400" b="1" dirty="0" smtClean="0"/>
          </a:p>
          <a:p>
            <a:pPr algn="ctr"/>
            <a:r>
              <a:rPr lang="zh-CN" altLang="en-US" sz="1400" b="1" dirty="0" smtClean="0"/>
              <a:t>退出窗口</a:t>
            </a:r>
            <a:endParaRPr lang="zh-CN" altLang="en-US" sz="1400" b="1" dirty="0"/>
          </a:p>
        </p:txBody>
      </p:sp>
      <p:cxnSp>
        <p:nvCxnSpPr>
          <p:cNvPr id="13" name="直接连接符 12"/>
          <p:cNvCxnSpPr/>
          <p:nvPr/>
        </p:nvCxnSpPr>
        <p:spPr>
          <a:xfrm>
            <a:off x="7073900" y="3467100"/>
            <a:ext cx="0" cy="324000"/>
          </a:xfrm>
          <a:prstGeom prst="line">
            <a:avLst/>
          </a:prstGeom>
        </p:spPr>
        <p:style>
          <a:lnRef idx="1">
            <a:schemeClr val="dk1"/>
          </a:lnRef>
          <a:fillRef idx="0">
            <a:schemeClr val="dk1"/>
          </a:fillRef>
          <a:effectRef idx="0">
            <a:schemeClr val="dk1"/>
          </a:effectRef>
          <a:fontRef idx="minor">
            <a:schemeClr val="tx1"/>
          </a:fontRef>
        </p:style>
      </p:cxnSp>
      <p:sp>
        <p:nvSpPr>
          <p:cNvPr id="15" name="矩形 14"/>
          <p:cNvSpPr/>
          <p:nvPr/>
        </p:nvSpPr>
        <p:spPr>
          <a:xfrm>
            <a:off x="447945" y="1743551"/>
            <a:ext cx="2418806" cy="1200329"/>
          </a:xfrm>
          <a:prstGeom prst="rect">
            <a:avLst/>
          </a:prstGeom>
        </p:spPr>
        <p:txBody>
          <a:bodyPr wrap="square">
            <a:spAutoFit/>
          </a:bodyPr>
          <a:lstStyle/>
          <a:p>
            <a:r>
              <a:rPr lang="zh-CN" altLang="zh-CN" sz="1200" kern="100" dirty="0">
                <a:latin typeface="华文楷体" pitchFamily="2" charset="-122"/>
                <a:ea typeface="华文楷体" pitchFamily="2" charset="-122"/>
                <a:cs typeface="Times New Roman"/>
              </a:rPr>
              <a:t>自实缴出资日起满</a:t>
            </a:r>
            <a:r>
              <a:rPr lang="en-US" altLang="zh-CN" sz="1200" kern="100" dirty="0">
                <a:latin typeface="华文楷体" pitchFamily="2" charset="-122"/>
                <a:ea typeface="华文楷体" pitchFamily="2" charset="-122"/>
              </a:rPr>
              <a:t>4</a:t>
            </a:r>
            <a:r>
              <a:rPr lang="zh-CN" altLang="zh-CN" sz="1200" kern="100" dirty="0">
                <a:latin typeface="华文楷体" pitchFamily="2" charset="-122"/>
                <a:ea typeface="华文楷体" pitchFamily="2" charset="-122"/>
                <a:cs typeface="Times New Roman"/>
              </a:rPr>
              <a:t>年内，如目标公司取得政府有相应监管职权的部门批准或许可目标公司在境内外上市的</a:t>
            </a:r>
            <a:r>
              <a:rPr lang="zh-CN" altLang="zh-CN" sz="1200" kern="100" dirty="0" smtClean="0">
                <a:latin typeface="华文楷体" pitchFamily="2" charset="-122"/>
                <a:ea typeface="华文楷体" pitchFamily="2" charset="-122"/>
                <a:cs typeface="Times New Roman"/>
              </a:rPr>
              <a:t>，</a:t>
            </a:r>
            <a:r>
              <a:rPr lang="zh-CN" altLang="en-US" sz="1200" kern="100" dirty="0" smtClean="0">
                <a:latin typeface="华文楷体" pitchFamily="2" charset="-122"/>
                <a:ea typeface="华文楷体" pitchFamily="2" charset="-122"/>
                <a:cs typeface="Times New Roman"/>
              </a:rPr>
              <a:t>回购主体</a:t>
            </a:r>
            <a:r>
              <a:rPr lang="zh-CN" altLang="zh-CN" sz="1200" kern="100" dirty="0" smtClean="0">
                <a:latin typeface="华文楷体" pitchFamily="2" charset="-122"/>
                <a:ea typeface="华文楷体" pitchFamily="2" charset="-122"/>
                <a:cs typeface="Times New Roman"/>
              </a:rPr>
              <a:t>有权</a:t>
            </a:r>
            <a:r>
              <a:rPr lang="zh-CN" altLang="en-US" sz="1200" kern="100" dirty="0" smtClean="0">
                <a:latin typeface="华文楷体" pitchFamily="2" charset="-122"/>
                <a:ea typeface="华文楷体" pitchFamily="2" charset="-122"/>
                <a:cs typeface="Times New Roman"/>
              </a:rPr>
              <a:t>自</a:t>
            </a:r>
            <a:r>
              <a:rPr lang="zh-CN" altLang="zh-CN" sz="1200" kern="100" dirty="0" smtClean="0">
                <a:latin typeface="华文楷体" pitchFamily="2" charset="-122"/>
                <a:ea typeface="华文楷体" pitchFamily="2" charset="-122"/>
                <a:cs typeface="Times New Roman"/>
              </a:rPr>
              <a:t>实</a:t>
            </a:r>
            <a:r>
              <a:rPr lang="zh-CN" altLang="zh-CN" sz="1200" kern="100" dirty="0">
                <a:latin typeface="华文楷体" pitchFamily="2" charset="-122"/>
                <a:ea typeface="华文楷体" pitchFamily="2" charset="-122"/>
                <a:cs typeface="Times New Roman"/>
              </a:rPr>
              <a:t>缴出资日起满</a:t>
            </a:r>
            <a:r>
              <a:rPr lang="en-US" altLang="zh-CN" sz="1200" kern="100" dirty="0">
                <a:latin typeface="华文楷体" pitchFamily="2" charset="-122"/>
                <a:ea typeface="华文楷体" pitchFamily="2" charset="-122"/>
              </a:rPr>
              <a:t>4</a:t>
            </a:r>
            <a:r>
              <a:rPr lang="zh-CN" altLang="zh-CN" sz="1200" kern="100" dirty="0">
                <a:latin typeface="华文楷体" pitchFamily="2" charset="-122"/>
                <a:ea typeface="华文楷体" pitchFamily="2" charset="-122"/>
                <a:cs typeface="Times New Roman"/>
              </a:rPr>
              <a:t>年的对应日回</a:t>
            </a:r>
            <a:r>
              <a:rPr lang="zh-CN" altLang="zh-CN" sz="1200" kern="100" dirty="0" smtClean="0">
                <a:latin typeface="华文楷体" pitchFamily="2" charset="-122"/>
                <a:ea typeface="华文楷体" pitchFamily="2" charset="-122"/>
                <a:cs typeface="Times New Roman"/>
              </a:rPr>
              <a:t>购</a:t>
            </a:r>
            <a:r>
              <a:rPr lang="zh-CN" altLang="en-US" sz="1200" kern="100" dirty="0" smtClean="0">
                <a:latin typeface="华文楷体" pitchFamily="2" charset="-122"/>
                <a:ea typeface="华文楷体" pitchFamily="2" charset="-122"/>
                <a:cs typeface="Times New Roman"/>
              </a:rPr>
              <a:t>中保投</a:t>
            </a:r>
            <a:r>
              <a:rPr lang="zh-CN" altLang="zh-CN" sz="1200" kern="100" dirty="0" smtClean="0">
                <a:latin typeface="华文楷体" pitchFamily="2" charset="-122"/>
                <a:ea typeface="华文楷体" pitchFamily="2" charset="-122"/>
                <a:cs typeface="Times New Roman"/>
              </a:rPr>
              <a:t>持有</a:t>
            </a:r>
            <a:r>
              <a:rPr lang="zh-CN" altLang="zh-CN" sz="1200" kern="100" dirty="0">
                <a:latin typeface="华文楷体" pitchFamily="2" charset="-122"/>
                <a:ea typeface="华文楷体" pitchFamily="2" charset="-122"/>
                <a:cs typeface="Times New Roman"/>
              </a:rPr>
              <a:t>的目标公司全部股权。</a:t>
            </a:r>
            <a:endParaRPr lang="zh-CN" altLang="en-US" sz="1200" dirty="0"/>
          </a:p>
        </p:txBody>
      </p:sp>
      <p:sp>
        <p:nvSpPr>
          <p:cNvPr id="17" name="矩形标注 16"/>
          <p:cNvSpPr/>
          <p:nvPr/>
        </p:nvSpPr>
        <p:spPr>
          <a:xfrm>
            <a:off x="304800" y="1743550"/>
            <a:ext cx="2705099" cy="1208819"/>
          </a:xfrm>
          <a:prstGeom prst="wedgeRectCallout">
            <a:avLst>
              <a:gd name="adj1" fmla="val 14328"/>
              <a:gd name="adj2" fmla="val 81174"/>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9" name="矩形 18"/>
          <p:cNvSpPr/>
          <p:nvPr/>
        </p:nvSpPr>
        <p:spPr>
          <a:xfrm>
            <a:off x="6622494" y="2943880"/>
            <a:ext cx="902811" cy="523220"/>
          </a:xfrm>
          <a:prstGeom prst="rect">
            <a:avLst/>
          </a:prstGeom>
        </p:spPr>
        <p:txBody>
          <a:bodyPr wrap="none">
            <a:spAutoFit/>
          </a:bodyPr>
          <a:lstStyle/>
          <a:p>
            <a:pPr algn="ctr"/>
            <a:r>
              <a:rPr lang="zh-CN" altLang="en-US" sz="1400" b="1" dirty="0" smtClean="0"/>
              <a:t>满</a:t>
            </a:r>
            <a:r>
              <a:rPr lang="en-US" altLang="zh-CN" sz="1400" b="1" dirty="0" smtClean="0"/>
              <a:t>7</a:t>
            </a:r>
            <a:r>
              <a:rPr lang="zh-CN" altLang="en-US" sz="1400" b="1" dirty="0" smtClean="0"/>
              <a:t>年</a:t>
            </a:r>
            <a:endParaRPr lang="en-US" altLang="zh-CN" sz="1400" b="1" dirty="0" smtClean="0"/>
          </a:p>
          <a:p>
            <a:pPr algn="ctr"/>
            <a:r>
              <a:rPr lang="zh-CN" altLang="en-US" sz="1400" b="1" dirty="0" smtClean="0"/>
              <a:t>退出窗口</a:t>
            </a:r>
            <a:endParaRPr lang="zh-CN" altLang="en-US" sz="1400" b="1" dirty="0"/>
          </a:p>
        </p:txBody>
      </p:sp>
      <p:sp>
        <p:nvSpPr>
          <p:cNvPr id="21" name="矩形标注 20"/>
          <p:cNvSpPr/>
          <p:nvPr/>
        </p:nvSpPr>
        <p:spPr>
          <a:xfrm>
            <a:off x="1498600" y="4445000"/>
            <a:ext cx="3111500" cy="1295400"/>
          </a:xfrm>
          <a:prstGeom prst="wedgeRectCallout">
            <a:avLst>
              <a:gd name="adj1" fmla="val 23378"/>
              <a:gd name="adj2" fmla="val -92685"/>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chemeClr val="dk1"/>
              </a:solidFill>
            </a:endParaRPr>
          </a:p>
        </p:txBody>
      </p:sp>
      <p:sp>
        <p:nvSpPr>
          <p:cNvPr id="22" name="矩形 21"/>
          <p:cNvSpPr/>
          <p:nvPr/>
        </p:nvSpPr>
        <p:spPr>
          <a:xfrm>
            <a:off x="1466848" y="4445000"/>
            <a:ext cx="3155951" cy="1200329"/>
          </a:xfrm>
          <a:prstGeom prst="rect">
            <a:avLst/>
          </a:prstGeom>
        </p:spPr>
        <p:txBody>
          <a:bodyPr wrap="square">
            <a:spAutoFit/>
          </a:bodyPr>
          <a:lstStyle/>
          <a:p>
            <a:r>
              <a:rPr lang="zh-CN" altLang="en-US" sz="1200" b="1" dirty="0">
                <a:solidFill>
                  <a:srgbClr val="C00000"/>
                </a:solidFill>
                <a:latin typeface="华文楷体" pitchFamily="2" charset="-122"/>
                <a:ea typeface="华文楷体" pitchFamily="2" charset="-122"/>
              </a:rPr>
              <a:t>自实缴出资日起满</a:t>
            </a:r>
            <a:r>
              <a:rPr lang="en-US" altLang="zh-CN" sz="1200" b="1" dirty="0">
                <a:solidFill>
                  <a:srgbClr val="C00000"/>
                </a:solidFill>
                <a:latin typeface="华文楷体" pitchFamily="2" charset="-122"/>
                <a:ea typeface="华文楷体" pitchFamily="2" charset="-122"/>
              </a:rPr>
              <a:t>5</a:t>
            </a:r>
            <a:r>
              <a:rPr lang="zh-CN" altLang="en-US" sz="1200" b="1" dirty="0">
                <a:solidFill>
                  <a:srgbClr val="C00000"/>
                </a:solidFill>
                <a:latin typeface="华文楷体" pitchFamily="2" charset="-122"/>
                <a:ea typeface="华文楷体" pitchFamily="2" charset="-122"/>
              </a:rPr>
              <a:t>年</a:t>
            </a:r>
            <a:r>
              <a:rPr lang="zh-CN" altLang="en-US" sz="1200" b="1" dirty="0" smtClean="0">
                <a:solidFill>
                  <a:srgbClr val="C00000"/>
                </a:solidFill>
                <a:latin typeface="华文楷体" pitchFamily="2" charset="-122"/>
                <a:ea typeface="华文楷体" pitchFamily="2" charset="-122"/>
              </a:rPr>
              <a:t>，</a:t>
            </a:r>
            <a:r>
              <a:rPr lang="zh-CN" altLang="en-US" sz="1200" b="1" dirty="0">
                <a:solidFill>
                  <a:srgbClr val="C00000"/>
                </a:solidFill>
                <a:latin typeface="华文楷体" pitchFamily="2" charset="-122"/>
                <a:ea typeface="华文楷体" pitchFamily="2" charset="-122"/>
              </a:rPr>
              <a:t>中保投</a:t>
            </a:r>
            <a:r>
              <a:rPr lang="zh-CN" altLang="en-US" sz="1200" b="1" dirty="0" smtClean="0">
                <a:solidFill>
                  <a:srgbClr val="C00000"/>
                </a:solidFill>
                <a:latin typeface="华文楷体" pitchFamily="2" charset="-122"/>
                <a:ea typeface="华文楷体" pitchFamily="2" charset="-122"/>
              </a:rPr>
              <a:t>有</a:t>
            </a:r>
            <a:r>
              <a:rPr lang="zh-CN" altLang="en-US" sz="1200" b="1" dirty="0">
                <a:solidFill>
                  <a:srgbClr val="C00000"/>
                </a:solidFill>
                <a:latin typeface="华文楷体" pitchFamily="2" charset="-122"/>
                <a:ea typeface="华文楷体" pitchFamily="2" charset="-122"/>
              </a:rPr>
              <a:t>权要求将特定分配的股权全部或者部分变更为一般分配的股权</a:t>
            </a:r>
            <a:r>
              <a:rPr lang="zh-CN" altLang="en-US" sz="1200" b="1" dirty="0" smtClean="0">
                <a:solidFill>
                  <a:srgbClr val="C00000"/>
                </a:solidFill>
                <a:latin typeface="华文楷体" pitchFamily="2" charset="-122"/>
                <a:ea typeface="华文楷体" pitchFamily="2" charset="-122"/>
              </a:rPr>
              <a:t>。如回购主体同意或</a:t>
            </a:r>
            <a:r>
              <a:rPr lang="zh-CN" altLang="en-US" sz="1200" b="1" dirty="0">
                <a:solidFill>
                  <a:srgbClr val="C00000"/>
                </a:solidFill>
                <a:latin typeface="华文楷体" pitchFamily="2" charset="-122"/>
                <a:ea typeface="华文楷体" pitchFamily="2" charset="-122"/>
              </a:rPr>
              <a:t>部分</a:t>
            </a:r>
            <a:r>
              <a:rPr lang="zh-CN" altLang="en-US" sz="1200" b="1" dirty="0" smtClean="0">
                <a:solidFill>
                  <a:srgbClr val="C00000"/>
                </a:solidFill>
                <a:latin typeface="华文楷体" pitchFamily="2" charset="-122"/>
                <a:ea typeface="华文楷体" pitchFamily="2" charset="-122"/>
              </a:rPr>
              <a:t>同意中保投的</a:t>
            </a:r>
            <a:r>
              <a:rPr lang="zh-CN" altLang="en-US" sz="1200" b="1" dirty="0">
                <a:solidFill>
                  <a:srgbClr val="C00000"/>
                </a:solidFill>
                <a:latin typeface="华文楷体" pitchFamily="2" charset="-122"/>
                <a:ea typeface="华文楷体" pitchFamily="2" charset="-122"/>
              </a:rPr>
              <a:t>股权变更要求的，</a:t>
            </a:r>
            <a:r>
              <a:rPr lang="zh-CN" altLang="en-US" sz="1200" b="1" dirty="0" smtClean="0">
                <a:solidFill>
                  <a:srgbClr val="C00000"/>
                </a:solidFill>
                <a:latin typeface="华文楷体" pitchFamily="2" charset="-122"/>
                <a:ea typeface="华文楷体" pitchFamily="2" charset="-122"/>
              </a:rPr>
              <a:t>就回购主体同意</a:t>
            </a:r>
            <a:r>
              <a:rPr lang="zh-CN" altLang="en-US" sz="1200" b="1" dirty="0">
                <a:solidFill>
                  <a:srgbClr val="C00000"/>
                </a:solidFill>
                <a:latin typeface="华文楷体" pitchFamily="2" charset="-122"/>
                <a:ea typeface="华文楷体" pitchFamily="2" charset="-122"/>
              </a:rPr>
              <a:t>的该部分</a:t>
            </a:r>
            <a:r>
              <a:rPr lang="zh-CN" altLang="en-US" sz="1200" b="1" dirty="0" smtClean="0">
                <a:solidFill>
                  <a:srgbClr val="C00000"/>
                </a:solidFill>
                <a:latin typeface="华文楷体" pitchFamily="2" charset="-122"/>
                <a:ea typeface="华文楷体" pitchFamily="2" charset="-122"/>
              </a:rPr>
              <a:t>股权，满</a:t>
            </a:r>
            <a:r>
              <a:rPr lang="en-US" altLang="zh-CN" sz="1200" b="1" dirty="0">
                <a:solidFill>
                  <a:srgbClr val="C00000"/>
                </a:solidFill>
                <a:latin typeface="华文楷体" pitchFamily="2" charset="-122"/>
                <a:ea typeface="华文楷体" pitchFamily="2" charset="-122"/>
              </a:rPr>
              <a:t>5</a:t>
            </a:r>
            <a:r>
              <a:rPr lang="zh-CN" altLang="en-US" sz="1200" b="1" dirty="0">
                <a:solidFill>
                  <a:srgbClr val="C00000"/>
                </a:solidFill>
                <a:latin typeface="华文楷体" pitchFamily="2" charset="-122"/>
                <a:ea typeface="华文楷体" pitchFamily="2" charset="-122"/>
              </a:rPr>
              <a:t>年的对应日的</a:t>
            </a:r>
            <a:r>
              <a:rPr lang="zh-CN" altLang="en-US" sz="1200" b="1" dirty="0" smtClean="0">
                <a:solidFill>
                  <a:srgbClr val="C00000"/>
                </a:solidFill>
                <a:latin typeface="华文楷体" pitchFamily="2" charset="-122"/>
                <a:ea typeface="华文楷体" pitchFamily="2" charset="-122"/>
              </a:rPr>
              <a:t>次日起，变更</a:t>
            </a:r>
            <a:r>
              <a:rPr lang="zh-CN" altLang="en-US" sz="1200" b="1" dirty="0">
                <a:solidFill>
                  <a:srgbClr val="C00000"/>
                </a:solidFill>
                <a:latin typeface="华文楷体" pitchFamily="2" charset="-122"/>
                <a:ea typeface="华文楷体" pitchFamily="2" charset="-122"/>
              </a:rPr>
              <a:t>为一般分配的股权。</a:t>
            </a:r>
            <a:endParaRPr lang="zh-CN" altLang="en-US" sz="1200" b="1" dirty="0">
              <a:solidFill>
                <a:srgbClr val="C00000"/>
              </a:solidFill>
            </a:endParaRPr>
          </a:p>
        </p:txBody>
      </p:sp>
      <p:sp>
        <p:nvSpPr>
          <p:cNvPr id="23" name="矩形标注 22"/>
          <p:cNvSpPr/>
          <p:nvPr/>
        </p:nvSpPr>
        <p:spPr>
          <a:xfrm>
            <a:off x="3759200" y="1755693"/>
            <a:ext cx="3129994" cy="1208819"/>
          </a:xfrm>
          <a:prstGeom prst="wedgeRectCallout">
            <a:avLst>
              <a:gd name="adj1" fmla="val 2108"/>
              <a:gd name="adj2" fmla="val 94832"/>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4" name="矩形标注 23"/>
          <p:cNvSpPr/>
          <p:nvPr/>
        </p:nvSpPr>
        <p:spPr>
          <a:xfrm>
            <a:off x="3759200" y="1743552"/>
            <a:ext cx="3129994" cy="1208819"/>
          </a:xfrm>
          <a:prstGeom prst="wedgeRectCallout">
            <a:avLst>
              <a:gd name="adj1" fmla="val -44937"/>
              <a:gd name="adj2" fmla="val 91681"/>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5" name="矩形 24"/>
          <p:cNvSpPr/>
          <p:nvPr/>
        </p:nvSpPr>
        <p:spPr>
          <a:xfrm>
            <a:off x="3870989" y="1852270"/>
            <a:ext cx="2906416" cy="1015663"/>
          </a:xfrm>
          <a:prstGeom prst="rect">
            <a:avLst/>
          </a:prstGeom>
        </p:spPr>
        <p:txBody>
          <a:bodyPr wrap="square">
            <a:spAutoFit/>
          </a:bodyPr>
          <a:lstStyle/>
          <a:p>
            <a:r>
              <a:rPr lang="zh-CN" altLang="zh-CN" sz="1200" kern="100" dirty="0">
                <a:latin typeface="华文楷体" pitchFamily="2" charset="-122"/>
                <a:ea typeface="华文楷体" pitchFamily="2" charset="-122"/>
                <a:cs typeface="Times New Roman"/>
              </a:rPr>
              <a:t>自实缴出资日起</a:t>
            </a:r>
            <a:r>
              <a:rPr lang="zh-CN" altLang="zh-CN" sz="1200" kern="100" dirty="0" smtClean="0">
                <a:latin typeface="华文楷体" pitchFamily="2" charset="-122"/>
                <a:ea typeface="华文楷体" pitchFamily="2" charset="-122"/>
                <a:cs typeface="Times New Roman"/>
              </a:rPr>
              <a:t>满</a:t>
            </a:r>
            <a:r>
              <a:rPr lang="en-US" altLang="zh-CN" sz="1200" kern="100" dirty="0" smtClean="0">
                <a:latin typeface="华文楷体" pitchFamily="2" charset="-122"/>
                <a:ea typeface="华文楷体" pitchFamily="2" charset="-122"/>
              </a:rPr>
              <a:t>5</a:t>
            </a:r>
            <a:r>
              <a:rPr lang="zh-CN" altLang="en-US" sz="1200" kern="100" dirty="0" smtClean="0">
                <a:latin typeface="华文楷体" pitchFamily="2" charset="-122"/>
                <a:ea typeface="华文楷体" pitchFamily="2" charset="-122"/>
              </a:rPr>
              <a:t>年、满</a:t>
            </a:r>
            <a:r>
              <a:rPr lang="en-US" altLang="zh-CN" sz="1200" kern="100" dirty="0" smtClean="0">
                <a:latin typeface="华文楷体" pitchFamily="2" charset="-122"/>
                <a:ea typeface="华文楷体" pitchFamily="2" charset="-122"/>
              </a:rPr>
              <a:t>6</a:t>
            </a:r>
            <a:r>
              <a:rPr lang="zh-CN" altLang="en-US" sz="1200" kern="100" dirty="0" smtClean="0">
                <a:latin typeface="华文楷体" pitchFamily="2" charset="-122"/>
                <a:ea typeface="华文楷体" pitchFamily="2" charset="-122"/>
              </a:rPr>
              <a:t>年时</a:t>
            </a:r>
            <a:r>
              <a:rPr lang="zh-CN" altLang="zh-CN" sz="1200" kern="100" dirty="0" smtClean="0">
                <a:latin typeface="华文楷体" pitchFamily="2" charset="-122"/>
                <a:ea typeface="华文楷体" pitchFamily="2" charset="-122"/>
                <a:cs typeface="Times New Roman"/>
              </a:rPr>
              <a:t>，</a:t>
            </a:r>
            <a:r>
              <a:rPr lang="zh-CN" altLang="en-US" sz="1200" kern="100" dirty="0" smtClean="0">
                <a:latin typeface="华文楷体" pitchFamily="2" charset="-122"/>
                <a:ea typeface="华文楷体" pitchFamily="2" charset="-122"/>
                <a:cs typeface="Times New Roman"/>
              </a:rPr>
              <a:t>回购主体有权分别回购未转为普通股部分的</a:t>
            </a:r>
            <a:r>
              <a:rPr lang="en-US" altLang="zh-CN" sz="1200" kern="100" dirty="0" smtClean="0">
                <a:latin typeface="华文楷体" pitchFamily="2" charset="-122"/>
                <a:ea typeface="华文楷体" pitchFamily="2" charset="-122"/>
                <a:cs typeface="Times New Roman"/>
              </a:rPr>
              <a:t>50%</a:t>
            </a:r>
            <a:r>
              <a:rPr lang="zh-CN" altLang="en-US" sz="1200" kern="100" dirty="0" smtClean="0">
                <a:latin typeface="华文楷体" pitchFamily="2" charset="-122"/>
                <a:ea typeface="华文楷体" pitchFamily="2" charset="-122"/>
                <a:cs typeface="Times New Roman"/>
              </a:rPr>
              <a:t>。若不回购，则股息率调升至</a:t>
            </a:r>
            <a:r>
              <a:rPr lang="en-US" altLang="zh-CN" sz="1200" kern="100" dirty="0" smtClean="0">
                <a:latin typeface="华文楷体" pitchFamily="2" charset="-122"/>
                <a:ea typeface="华文楷体" pitchFamily="2" charset="-122"/>
                <a:cs typeface="Times New Roman"/>
              </a:rPr>
              <a:t>X+250bp</a:t>
            </a:r>
            <a:r>
              <a:rPr lang="zh-CN" altLang="en-US" sz="1200" kern="100" dirty="0" smtClean="0">
                <a:latin typeface="华文楷体" pitchFamily="2" charset="-122"/>
                <a:ea typeface="华文楷体" pitchFamily="2" charset="-122"/>
                <a:cs typeface="Times New Roman"/>
              </a:rPr>
              <a:t>。若回购主体要求回购，中保投拒绝，则股息率调降为</a:t>
            </a:r>
            <a:r>
              <a:rPr lang="en-US" altLang="zh-CN" sz="1200" kern="100" dirty="0" smtClean="0">
                <a:latin typeface="华文楷体" pitchFamily="2" charset="-122"/>
                <a:ea typeface="华文楷体" pitchFamily="2" charset="-122"/>
                <a:cs typeface="Times New Roman"/>
              </a:rPr>
              <a:t>(X/2)-100bp</a:t>
            </a:r>
            <a:endParaRPr lang="zh-CN" altLang="en-US" sz="1200" dirty="0"/>
          </a:p>
        </p:txBody>
      </p:sp>
      <p:sp>
        <p:nvSpPr>
          <p:cNvPr id="26" name="矩形标注 25"/>
          <p:cNvSpPr/>
          <p:nvPr/>
        </p:nvSpPr>
        <p:spPr>
          <a:xfrm>
            <a:off x="5721350" y="4421880"/>
            <a:ext cx="2705099" cy="1208819"/>
          </a:xfrm>
          <a:prstGeom prst="wedgeRectCallout">
            <a:avLst>
              <a:gd name="adj1" fmla="val -695"/>
              <a:gd name="adj2" fmla="val -10163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7" name="矩形 26"/>
          <p:cNvSpPr/>
          <p:nvPr/>
        </p:nvSpPr>
        <p:spPr>
          <a:xfrm>
            <a:off x="5721349" y="4492535"/>
            <a:ext cx="2705099" cy="1384995"/>
          </a:xfrm>
          <a:prstGeom prst="rect">
            <a:avLst/>
          </a:prstGeom>
        </p:spPr>
        <p:txBody>
          <a:bodyPr wrap="square">
            <a:spAutoFit/>
          </a:bodyPr>
          <a:lstStyle/>
          <a:p>
            <a:r>
              <a:rPr lang="zh-CN" altLang="zh-CN" sz="1200" kern="100" dirty="0">
                <a:latin typeface="华文楷体" pitchFamily="2" charset="-122"/>
                <a:ea typeface="华文楷体" pitchFamily="2" charset="-122"/>
                <a:cs typeface="Times New Roman"/>
              </a:rPr>
              <a:t>自实缴出资日起</a:t>
            </a:r>
            <a:r>
              <a:rPr lang="zh-CN" altLang="zh-CN" sz="1200" kern="100" dirty="0" smtClean="0">
                <a:latin typeface="华文楷体" pitchFamily="2" charset="-122"/>
                <a:ea typeface="华文楷体" pitchFamily="2" charset="-122"/>
                <a:cs typeface="Times New Roman"/>
              </a:rPr>
              <a:t>满</a:t>
            </a:r>
            <a:r>
              <a:rPr lang="en-US" altLang="zh-CN" sz="1200" kern="100" dirty="0" smtClean="0">
                <a:latin typeface="华文楷体" pitchFamily="2" charset="-122"/>
                <a:ea typeface="华文楷体" pitchFamily="2" charset="-122"/>
              </a:rPr>
              <a:t>7</a:t>
            </a:r>
            <a:r>
              <a:rPr lang="zh-CN" altLang="zh-CN" sz="1200" kern="100" dirty="0" smtClean="0">
                <a:latin typeface="华文楷体" pitchFamily="2" charset="-122"/>
                <a:ea typeface="华文楷体" pitchFamily="2" charset="-122"/>
                <a:cs typeface="Times New Roman"/>
              </a:rPr>
              <a:t>年</a:t>
            </a:r>
            <a:r>
              <a:rPr lang="zh-CN" altLang="en-US" sz="1200" kern="100" dirty="0" smtClean="0">
                <a:latin typeface="华文楷体" pitchFamily="2" charset="-122"/>
                <a:ea typeface="华文楷体" pitchFamily="2" charset="-122"/>
                <a:cs typeface="Times New Roman"/>
              </a:rPr>
              <a:t>时</a:t>
            </a:r>
            <a:r>
              <a:rPr lang="zh-CN" altLang="zh-CN" sz="1200" kern="100" dirty="0" smtClean="0">
                <a:latin typeface="华文楷体" pitchFamily="2" charset="-122"/>
                <a:ea typeface="华文楷体" pitchFamily="2" charset="-122"/>
                <a:cs typeface="Times New Roman"/>
              </a:rPr>
              <a:t>，</a:t>
            </a:r>
            <a:r>
              <a:rPr lang="zh-CN" altLang="en-US" sz="1200" kern="100" dirty="0" smtClean="0">
                <a:latin typeface="华文楷体" pitchFamily="2" charset="-122"/>
                <a:ea typeface="华文楷体" pitchFamily="2" charset="-122"/>
                <a:cs typeface="Times New Roman"/>
              </a:rPr>
              <a:t>回购主体随时有权要求回购未变更股权，前提是不少于</a:t>
            </a:r>
            <a:r>
              <a:rPr lang="en-US" altLang="zh-CN" sz="1200" kern="100" dirty="0" smtClean="0">
                <a:latin typeface="华文楷体" pitchFamily="2" charset="-122"/>
                <a:ea typeface="华文楷体" pitchFamily="2" charset="-122"/>
                <a:cs typeface="Times New Roman"/>
              </a:rPr>
              <a:t>30</a:t>
            </a:r>
            <a:r>
              <a:rPr lang="zh-CN" altLang="en-US" sz="1200" kern="100" dirty="0" smtClean="0">
                <a:latin typeface="华文楷体" pitchFamily="2" charset="-122"/>
                <a:ea typeface="华文楷体" pitchFamily="2" charset="-122"/>
                <a:cs typeface="Times New Roman"/>
              </a:rPr>
              <a:t>工作日向中保投发出通知。中保投接到通知</a:t>
            </a:r>
            <a:r>
              <a:rPr lang="en-US" altLang="zh-CN" sz="1200" kern="100" dirty="0" smtClean="0">
                <a:latin typeface="华文楷体" pitchFamily="2" charset="-122"/>
                <a:ea typeface="华文楷体" pitchFamily="2" charset="-122"/>
                <a:cs typeface="Times New Roman"/>
              </a:rPr>
              <a:t>20</a:t>
            </a:r>
            <a:r>
              <a:rPr lang="zh-CN" altLang="en-US" sz="1200" kern="100" dirty="0" smtClean="0">
                <a:latin typeface="华文楷体" pitchFamily="2" charset="-122"/>
                <a:ea typeface="华文楷体" pitchFamily="2" charset="-122"/>
                <a:cs typeface="Times New Roman"/>
              </a:rPr>
              <a:t>工作日内签署股权回购相关协议文件并完成工商登记变更程序。</a:t>
            </a:r>
            <a:endParaRPr lang="en-US" altLang="zh-CN" sz="1200" kern="100" dirty="0" smtClean="0">
              <a:latin typeface="华文楷体" pitchFamily="2" charset="-122"/>
              <a:ea typeface="华文楷体" pitchFamily="2" charset="-122"/>
              <a:cs typeface="Times New Roman"/>
            </a:endParaRPr>
          </a:p>
          <a:p>
            <a:endParaRPr lang="zh-CN" altLang="en-US" sz="1200" dirty="0"/>
          </a:p>
        </p:txBody>
      </p:sp>
      <p:sp>
        <p:nvSpPr>
          <p:cNvPr id="28" name="矩形 27"/>
          <p:cNvSpPr/>
          <p:nvPr/>
        </p:nvSpPr>
        <p:spPr>
          <a:xfrm>
            <a:off x="3307794" y="3642380"/>
            <a:ext cx="902811" cy="523220"/>
          </a:xfrm>
          <a:prstGeom prst="rect">
            <a:avLst/>
          </a:prstGeom>
        </p:spPr>
        <p:txBody>
          <a:bodyPr wrap="none">
            <a:spAutoFit/>
          </a:bodyPr>
          <a:lstStyle/>
          <a:p>
            <a:pPr algn="ctr"/>
            <a:r>
              <a:rPr lang="zh-CN" altLang="en-US" sz="1400" b="1" dirty="0" smtClean="0">
                <a:solidFill>
                  <a:srgbClr val="C00000"/>
                </a:solidFill>
              </a:rPr>
              <a:t>满</a:t>
            </a:r>
            <a:r>
              <a:rPr lang="en-US" altLang="zh-CN" sz="1400" b="1" dirty="0" smtClean="0">
                <a:solidFill>
                  <a:srgbClr val="C00000"/>
                </a:solidFill>
              </a:rPr>
              <a:t>5</a:t>
            </a:r>
            <a:r>
              <a:rPr lang="zh-CN" altLang="en-US" sz="1400" b="1" dirty="0" smtClean="0">
                <a:solidFill>
                  <a:srgbClr val="C00000"/>
                </a:solidFill>
              </a:rPr>
              <a:t>年</a:t>
            </a:r>
            <a:endParaRPr lang="en-US" altLang="zh-CN" sz="1400" b="1" dirty="0" smtClean="0">
              <a:solidFill>
                <a:srgbClr val="C00000"/>
              </a:solidFill>
            </a:endParaRPr>
          </a:p>
          <a:p>
            <a:pPr algn="ctr"/>
            <a:r>
              <a:rPr lang="zh-CN" altLang="en-US" sz="1400" b="1" dirty="0" smtClean="0">
                <a:solidFill>
                  <a:srgbClr val="C00000"/>
                </a:solidFill>
              </a:rPr>
              <a:t>转股窗口</a:t>
            </a:r>
            <a:endParaRPr lang="zh-CN" altLang="en-US" sz="1400" b="1" dirty="0">
              <a:solidFill>
                <a:srgbClr val="C00000"/>
              </a:solidFill>
            </a:endParaRPr>
          </a:p>
        </p:txBody>
      </p:sp>
      <p:sp>
        <p:nvSpPr>
          <p:cNvPr id="29" name="椭圆 28"/>
          <p:cNvSpPr/>
          <p:nvPr/>
        </p:nvSpPr>
        <p:spPr>
          <a:xfrm>
            <a:off x="152400" y="3566816"/>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101600" y="3167814"/>
            <a:ext cx="774700" cy="307777"/>
          </a:xfrm>
          <a:prstGeom prst="rect">
            <a:avLst/>
          </a:prstGeom>
          <a:noFill/>
        </p:spPr>
        <p:txBody>
          <a:bodyPr wrap="square" rtlCol="0">
            <a:spAutoFit/>
          </a:bodyPr>
          <a:lstStyle/>
          <a:p>
            <a:r>
              <a:rPr lang="zh-CN" altLang="en-US" sz="1400" b="1" dirty="0" smtClean="0">
                <a:latin typeface="黑体" pitchFamily="49" charset="-122"/>
                <a:ea typeface="黑体" pitchFamily="49" charset="-122"/>
              </a:rPr>
              <a:t>出资日</a:t>
            </a:r>
            <a:endParaRPr lang="zh-CN" altLang="en-US" sz="1400" b="1" dirty="0">
              <a:latin typeface="黑体" pitchFamily="49" charset="-122"/>
              <a:ea typeface="黑体" pitchFamily="49" charset="-122"/>
            </a:endParaRPr>
          </a:p>
        </p:txBody>
      </p:sp>
      <p:sp>
        <p:nvSpPr>
          <p:cNvPr id="31" name="矩形 30"/>
          <p:cNvSpPr/>
          <p:nvPr/>
        </p:nvSpPr>
        <p:spPr>
          <a:xfrm>
            <a:off x="5324197" y="6272768"/>
            <a:ext cx="3108543" cy="276999"/>
          </a:xfrm>
          <a:prstGeom prst="rect">
            <a:avLst/>
          </a:prstGeom>
        </p:spPr>
        <p:txBody>
          <a:bodyPr wrap="none">
            <a:spAutoFit/>
          </a:bodyPr>
          <a:lstStyle/>
          <a:p>
            <a:r>
              <a:rPr lang="zh-CN" altLang="en-US" sz="1200" b="1" u="sng" dirty="0">
                <a:latin typeface="华文楷体" pitchFamily="2" charset="-122"/>
                <a:ea typeface="华文楷体" pitchFamily="2" charset="-122"/>
              </a:rPr>
              <a:t>说明</a:t>
            </a:r>
            <a:r>
              <a:rPr lang="zh-CN" altLang="en-US" sz="1200" b="1" u="sng" dirty="0" smtClean="0">
                <a:latin typeface="华文楷体" pitchFamily="2" charset="-122"/>
                <a:ea typeface="华文楷体" pitchFamily="2" charset="-122"/>
              </a:rPr>
              <a:t>：以上仅为示意，最终以法律文本为准</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42071687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42389" y="798289"/>
            <a:ext cx="4185761" cy="424732"/>
          </a:xfrm>
        </p:spPr>
        <p:txBody>
          <a:bodyPr vert="horz" lIns="91440" tIns="45720" rIns="91440" bIns="45720" rtlCol="0" anchor="ctr">
            <a:noAutofit/>
          </a:bodyPr>
          <a:lstStyle/>
          <a:p>
            <a:pPr algn="l">
              <a:spcBef>
                <a:spcPts val="1000"/>
              </a:spcBef>
            </a:pPr>
            <a:r>
              <a:rPr lang="zh-CN" altLang="en-US" sz="2400" b="1" dirty="0">
                <a:solidFill>
                  <a:srgbClr val="C00000"/>
                </a:solidFill>
                <a:latin typeface="华文楷体" pitchFamily="2" charset="-122"/>
                <a:ea typeface="华文楷体" pitchFamily="2" charset="-122"/>
                <a:cs typeface="+mn-cs"/>
              </a:rPr>
              <a:t>交易要点</a:t>
            </a:r>
            <a:r>
              <a:rPr lang="en-US" altLang="zh-CN" sz="2400" b="1" dirty="0">
                <a:solidFill>
                  <a:srgbClr val="C00000"/>
                </a:solidFill>
                <a:latin typeface="华文楷体" pitchFamily="2" charset="-122"/>
                <a:ea typeface="华文楷体" pitchFamily="2" charset="-122"/>
                <a:cs typeface="+mn-cs"/>
              </a:rPr>
              <a:t>——</a:t>
            </a:r>
            <a:r>
              <a:rPr lang="zh-CN" altLang="en-US" sz="2400" b="1" dirty="0">
                <a:solidFill>
                  <a:srgbClr val="C00000"/>
                </a:solidFill>
                <a:latin typeface="华文楷体" pitchFamily="2" charset="-122"/>
                <a:ea typeface="华文楷体" pitchFamily="2" charset="-122"/>
                <a:cs typeface="+mn-cs"/>
              </a:rPr>
              <a:t>投资计划的权利</a:t>
            </a:r>
          </a:p>
        </p:txBody>
      </p:sp>
      <p:sp>
        <p:nvSpPr>
          <p:cNvPr id="5" name="矩形 4"/>
          <p:cNvSpPr/>
          <p:nvPr/>
        </p:nvSpPr>
        <p:spPr>
          <a:xfrm>
            <a:off x="520700" y="1405955"/>
            <a:ext cx="8293100" cy="4524315"/>
          </a:xfrm>
          <a:prstGeom prst="rect">
            <a:avLst/>
          </a:prstGeom>
        </p:spPr>
        <p:txBody>
          <a:bodyPr wrap="square">
            <a:spAutoFit/>
          </a:bodyPr>
          <a:lstStyle/>
          <a:p>
            <a:pPr marL="342900" marR="133350" lvl="0" indent="-342900">
              <a:lnSpc>
                <a:spcPct val="150000"/>
              </a:lnSpc>
              <a:spcAft>
                <a:spcPts val="0"/>
              </a:spcAft>
              <a:buSzPts val="1050"/>
              <a:buFont typeface="+mj-lt"/>
              <a:buAutoNum type="arabicPeriod"/>
            </a:pPr>
            <a:r>
              <a:rPr lang="zh-CN" altLang="zh-CN" sz="1600" b="1" kern="100" dirty="0">
                <a:solidFill>
                  <a:srgbClr val="000000"/>
                </a:solidFill>
                <a:latin typeface="华文楷体" pitchFamily="2" charset="-122"/>
                <a:ea typeface="华文楷体" pitchFamily="2" charset="-122"/>
                <a:cs typeface="楷体_GB2312"/>
              </a:rPr>
              <a:t>按约定足额获取特定股息；</a:t>
            </a:r>
            <a:endParaRPr lang="zh-CN" altLang="zh-CN" sz="1600" b="1" kern="100" dirty="0">
              <a:solidFill>
                <a:srgbClr val="000000"/>
              </a:solidFill>
              <a:latin typeface="华文楷体" pitchFamily="2" charset="-122"/>
              <a:ea typeface="华文楷体" pitchFamily="2" charset="-122"/>
              <a:cs typeface="Times New Roman"/>
            </a:endParaRPr>
          </a:p>
          <a:p>
            <a:pPr marL="342900" marR="133350" lvl="0" indent="-342900">
              <a:lnSpc>
                <a:spcPct val="150000"/>
              </a:lnSpc>
              <a:spcAft>
                <a:spcPts val="0"/>
              </a:spcAft>
              <a:buSzPts val="1050"/>
              <a:buFont typeface="+mj-lt"/>
              <a:buAutoNum type="arabicPeriod"/>
            </a:pPr>
            <a:r>
              <a:rPr lang="zh-CN" altLang="zh-CN" sz="1600" b="1" kern="100" dirty="0">
                <a:solidFill>
                  <a:srgbClr val="000000"/>
                </a:solidFill>
                <a:latin typeface="华文楷体" pitchFamily="2" charset="-122"/>
                <a:ea typeface="华文楷体" pitchFamily="2" charset="-122"/>
                <a:cs typeface="楷体_GB2312"/>
              </a:rPr>
              <a:t>目标公司发生如下重大</a:t>
            </a:r>
            <a:r>
              <a:rPr lang="zh-CN" altLang="zh-CN" sz="1600" b="1" kern="100" dirty="0" smtClean="0">
                <a:solidFill>
                  <a:srgbClr val="000000"/>
                </a:solidFill>
                <a:latin typeface="华文楷体" pitchFamily="2" charset="-122"/>
                <a:ea typeface="华文楷体" pitchFamily="2" charset="-122"/>
                <a:cs typeface="楷体_GB2312"/>
              </a:rPr>
              <a:t>事项</a:t>
            </a:r>
            <a:r>
              <a:rPr lang="zh-CN" altLang="en-US" sz="1600" b="1" kern="100" dirty="0" smtClean="0">
                <a:solidFill>
                  <a:srgbClr val="000000"/>
                </a:solidFill>
                <a:latin typeface="华文楷体" pitchFamily="2" charset="-122"/>
                <a:ea typeface="华文楷体" pitchFamily="2" charset="-122"/>
                <a:cs typeface="楷体_GB2312"/>
              </a:rPr>
              <a:t>应征得受托人</a:t>
            </a:r>
            <a:r>
              <a:rPr lang="zh-CN" altLang="zh-CN" sz="1600" b="1" kern="100" dirty="0" smtClean="0">
                <a:solidFill>
                  <a:srgbClr val="000000"/>
                </a:solidFill>
                <a:latin typeface="华文楷体" pitchFamily="2" charset="-122"/>
                <a:ea typeface="华文楷体" pitchFamily="2" charset="-122"/>
                <a:cs typeface="楷体_GB2312"/>
              </a:rPr>
              <a:t>的</a:t>
            </a:r>
            <a:r>
              <a:rPr lang="zh-CN" altLang="zh-CN" sz="1600" b="1" kern="100" dirty="0">
                <a:solidFill>
                  <a:srgbClr val="000000"/>
                </a:solidFill>
                <a:latin typeface="华文楷体" pitchFamily="2" charset="-122"/>
                <a:ea typeface="华文楷体" pitchFamily="2" charset="-122"/>
                <a:cs typeface="楷体_GB2312"/>
              </a:rPr>
              <a:t>书面同意后方可进行</a:t>
            </a:r>
            <a:r>
              <a:rPr lang="zh-CN" altLang="zh-CN" sz="1600" b="1" kern="100" dirty="0">
                <a:solidFill>
                  <a:srgbClr val="000000"/>
                </a:solidFill>
                <a:latin typeface="华文楷体" pitchFamily="2" charset="-122"/>
                <a:ea typeface="华文楷体" pitchFamily="2" charset="-122"/>
                <a:cs typeface="Times New Roman"/>
              </a:rPr>
              <a:t>：</a:t>
            </a:r>
          </a:p>
          <a:p>
            <a:pPr marR="133350" lvl="0">
              <a:lnSpc>
                <a:spcPct val="150000"/>
              </a:lnSpc>
              <a:spcAft>
                <a:spcPts val="0"/>
              </a:spcAft>
              <a:buSzPts val="1050"/>
            </a:pPr>
            <a:r>
              <a:rPr lang="en-US" altLang="zh-CN" sz="1400" kern="100" dirty="0" smtClean="0">
                <a:solidFill>
                  <a:srgbClr val="000000"/>
                </a:solidFill>
                <a:latin typeface="华文楷体" pitchFamily="2" charset="-122"/>
                <a:ea typeface="华文楷体" pitchFamily="2" charset="-122"/>
                <a:cs typeface="楷体_GB2312"/>
              </a:rPr>
              <a:t>1</a:t>
            </a:r>
            <a:r>
              <a:rPr lang="zh-CN" altLang="en-US" sz="1400" kern="100" dirty="0" smtClean="0">
                <a:solidFill>
                  <a:srgbClr val="000000"/>
                </a:solidFill>
                <a:latin typeface="华文楷体" pitchFamily="2" charset="-122"/>
                <a:ea typeface="华文楷体" pitchFamily="2" charset="-122"/>
                <a:cs typeface="楷体_GB2312"/>
              </a:rPr>
              <a:t>）</a:t>
            </a:r>
            <a:r>
              <a:rPr lang="zh-CN" altLang="zh-CN" sz="1400" kern="100" dirty="0" smtClean="0">
                <a:solidFill>
                  <a:srgbClr val="000000"/>
                </a:solidFill>
                <a:latin typeface="华文楷体" pitchFamily="2" charset="-122"/>
                <a:ea typeface="华文楷体" pitchFamily="2" charset="-122"/>
                <a:cs typeface="楷体_GB2312"/>
              </a:rPr>
              <a:t>超过</a:t>
            </a:r>
            <a:r>
              <a:rPr lang="zh-CN" altLang="zh-CN" sz="1400" kern="100" dirty="0">
                <a:solidFill>
                  <a:srgbClr val="000000"/>
                </a:solidFill>
                <a:latin typeface="华文楷体" pitchFamily="2" charset="-122"/>
                <a:ea typeface="华文楷体" pitchFamily="2" charset="-122"/>
                <a:cs typeface="楷体_GB2312"/>
              </a:rPr>
              <a:t>目标公司经审计的上一年度归属于母公司所有者权益的净资产10%的重大资产对外划转</a:t>
            </a:r>
            <a:r>
              <a:rPr lang="zh-CN" altLang="zh-CN" sz="1400" kern="100" dirty="0" smtClean="0">
                <a:solidFill>
                  <a:srgbClr val="000000"/>
                </a:solidFill>
                <a:latin typeface="华文楷体" pitchFamily="2" charset="-122"/>
                <a:ea typeface="华文楷体" pitchFamily="2" charset="-122"/>
                <a:cs typeface="楷体_GB2312"/>
              </a:rPr>
              <a:t>；</a:t>
            </a:r>
            <a:r>
              <a:rPr lang="en-US" altLang="zh-CN" sz="1400" kern="100" dirty="0" smtClean="0">
                <a:solidFill>
                  <a:srgbClr val="000000"/>
                </a:solidFill>
                <a:latin typeface="华文楷体" pitchFamily="2" charset="-122"/>
                <a:ea typeface="华文楷体" pitchFamily="2" charset="-122"/>
                <a:cs typeface="楷体_GB2312"/>
              </a:rPr>
              <a:t>2</a:t>
            </a:r>
            <a:r>
              <a:rPr lang="zh-CN" altLang="en-US" sz="1400" kern="100" dirty="0" smtClean="0">
                <a:solidFill>
                  <a:srgbClr val="000000"/>
                </a:solidFill>
                <a:latin typeface="华文楷体" pitchFamily="2" charset="-122"/>
                <a:ea typeface="华文楷体" pitchFamily="2" charset="-122"/>
                <a:cs typeface="楷体_GB2312"/>
              </a:rPr>
              <a:t>）</a:t>
            </a:r>
            <a:r>
              <a:rPr lang="zh-CN" altLang="zh-CN" sz="1400" kern="100" dirty="0" smtClean="0">
                <a:solidFill>
                  <a:srgbClr val="000000"/>
                </a:solidFill>
                <a:latin typeface="华文楷体" pitchFamily="2" charset="-122"/>
                <a:ea typeface="华文楷体" pitchFamily="2" charset="-122"/>
                <a:cs typeface="楷体_GB2312"/>
              </a:rPr>
              <a:t>目标公司减少注册资本；</a:t>
            </a:r>
            <a:r>
              <a:rPr lang="en-US" altLang="zh-CN" sz="1400" kern="100" dirty="0" smtClean="0">
                <a:solidFill>
                  <a:srgbClr val="000000"/>
                </a:solidFill>
                <a:latin typeface="华文楷体" pitchFamily="2" charset="-122"/>
                <a:ea typeface="华文楷体" pitchFamily="2" charset="-122"/>
                <a:cs typeface="楷体_GB2312"/>
              </a:rPr>
              <a:t>3</a:t>
            </a:r>
            <a:r>
              <a:rPr lang="zh-CN" altLang="en-US" sz="1400" kern="100" dirty="0" smtClean="0">
                <a:solidFill>
                  <a:srgbClr val="000000"/>
                </a:solidFill>
                <a:latin typeface="华文楷体" pitchFamily="2" charset="-122"/>
                <a:ea typeface="华文楷体" pitchFamily="2" charset="-122"/>
                <a:cs typeface="楷体_GB2312"/>
              </a:rPr>
              <a:t>）</a:t>
            </a:r>
            <a:r>
              <a:rPr lang="zh-CN" altLang="zh-CN" sz="1400" kern="100" dirty="0" smtClean="0">
                <a:solidFill>
                  <a:srgbClr val="000000"/>
                </a:solidFill>
                <a:latin typeface="华文楷体" pitchFamily="2" charset="-122"/>
                <a:ea typeface="华文楷体" pitchFamily="2" charset="-122"/>
                <a:cs typeface="楷体_GB2312"/>
              </a:rPr>
              <a:t>修改</a:t>
            </a:r>
            <a:r>
              <a:rPr lang="zh-CN" altLang="zh-CN" sz="1400" kern="100" dirty="0">
                <a:solidFill>
                  <a:srgbClr val="000000"/>
                </a:solidFill>
                <a:latin typeface="华文楷体" pitchFamily="2" charset="-122"/>
                <a:ea typeface="华文楷体" pitchFamily="2" charset="-122"/>
                <a:cs typeface="楷体_GB2312"/>
              </a:rPr>
              <a:t>目标公司章程中与特定分配的股东权益相关的内容（包括分红机制）</a:t>
            </a:r>
            <a:r>
              <a:rPr lang="zh-CN" altLang="zh-CN" sz="1400" kern="100" dirty="0" smtClean="0">
                <a:solidFill>
                  <a:srgbClr val="000000"/>
                </a:solidFill>
                <a:latin typeface="华文楷体" pitchFamily="2" charset="-122"/>
                <a:ea typeface="华文楷体" pitchFamily="2" charset="-122"/>
                <a:cs typeface="楷体_GB2312"/>
              </a:rPr>
              <a:t>；</a:t>
            </a:r>
            <a:r>
              <a:rPr lang="en-US" altLang="zh-CN" sz="1400" kern="100" dirty="0" smtClean="0">
                <a:solidFill>
                  <a:srgbClr val="000000"/>
                </a:solidFill>
                <a:latin typeface="华文楷体" pitchFamily="2" charset="-122"/>
                <a:ea typeface="华文楷体" pitchFamily="2" charset="-122"/>
                <a:cs typeface="楷体_GB2312"/>
              </a:rPr>
              <a:t>4</a:t>
            </a:r>
            <a:r>
              <a:rPr lang="zh-CN" altLang="en-US" sz="1400" kern="100" dirty="0" smtClean="0">
                <a:solidFill>
                  <a:srgbClr val="000000"/>
                </a:solidFill>
                <a:latin typeface="华文楷体" pitchFamily="2" charset="-122"/>
                <a:ea typeface="华文楷体" pitchFamily="2" charset="-122"/>
                <a:cs typeface="楷体_GB2312"/>
              </a:rPr>
              <a:t>）</a:t>
            </a:r>
            <a:r>
              <a:rPr lang="zh-CN" altLang="zh-CN" sz="1400" kern="100" dirty="0" smtClean="0">
                <a:solidFill>
                  <a:srgbClr val="000000"/>
                </a:solidFill>
                <a:latin typeface="华文楷体" pitchFamily="2" charset="-122"/>
                <a:ea typeface="华文楷体" pitchFamily="2" charset="-122"/>
                <a:cs typeface="楷体_GB2312"/>
              </a:rPr>
              <a:t>目标</a:t>
            </a:r>
            <a:r>
              <a:rPr lang="zh-CN" altLang="zh-CN" sz="1400" kern="100" dirty="0">
                <a:solidFill>
                  <a:srgbClr val="000000"/>
                </a:solidFill>
                <a:latin typeface="华文楷体" pitchFamily="2" charset="-122"/>
                <a:ea typeface="华文楷体" pitchFamily="2" charset="-122"/>
                <a:cs typeface="楷体_GB2312"/>
              </a:rPr>
              <a:t>公司合并、分立、解散或变更公司形式</a:t>
            </a:r>
            <a:r>
              <a:rPr lang="zh-CN" altLang="zh-CN" sz="1400" kern="100" dirty="0" smtClean="0">
                <a:solidFill>
                  <a:srgbClr val="000000"/>
                </a:solidFill>
                <a:latin typeface="华文楷体" pitchFamily="2" charset="-122"/>
                <a:ea typeface="华文楷体" pitchFamily="2" charset="-122"/>
                <a:cs typeface="楷体_GB2312"/>
              </a:rPr>
              <a:t>；</a:t>
            </a:r>
            <a:r>
              <a:rPr lang="en-US" altLang="zh-CN" sz="1400" kern="100" dirty="0" smtClean="0">
                <a:solidFill>
                  <a:srgbClr val="000000"/>
                </a:solidFill>
                <a:latin typeface="华文楷体" pitchFamily="2" charset="-122"/>
                <a:ea typeface="华文楷体" pitchFamily="2" charset="-122"/>
                <a:cs typeface="楷体_GB2312"/>
              </a:rPr>
              <a:t>5</a:t>
            </a:r>
            <a:r>
              <a:rPr lang="zh-CN" altLang="en-US" sz="1400" kern="100" dirty="0" smtClean="0">
                <a:solidFill>
                  <a:srgbClr val="000000"/>
                </a:solidFill>
                <a:latin typeface="华文楷体" pitchFamily="2" charset="-122"/>
                <a:ea typeface="华文楷体" pitchFamily="2" charset="-122"/>
                <a:cs typeface="楷体_GB2312"/>
              </a:rPr>
              <a:t>）</a:t>
            </a:r>
            <a:r>
              <a:rPr lang="zh-CN" altLang="zh-CN" sz="1400" kern="100" dirty="0" smtClean="0">
                <a:solidFill>
                  <a:srgbClr val="000000"/>
                </a:solidFill>
                <a:latin typeface="华文楷体" pitchFamily="2" charset="-122"/>
                <a:ea typeface="华文楷体" pitchFamily="2" charset="-122"/>
                <a:cs typeface="楷体_GB2312"/>
              </a:rPr>
              <a:t>目标</a:t>
            </a:r>
            <a:r>
              <a:rPr lang="zh-CN" altLang="zh-CN" sz="1400" kern="100" dirty="0">
                <a:solidFill>
                  <a:srgbClr val="000000"/>
                </a:solidFill>
                <a:latin typeface="华文楷体" pitchFamily="2" charset="-122"/>
                <a:ea typeface="华文楷体" pitchFamily="2" charset="-122"/>
                <a:cs typeface="楷体_GB2312"/>
              </a:rPr>
              <a:t>公司引进除一般分配股东之外的其他类型股东</a:t>
            </a:r>
            <a:r>
              <a:rPr lang="zh-CN" altLang="zh-CN" sz="1400" kern="100" dirty="0" smtClean="0">
                <a:solidFill>
                  <a:srgbClr val="000000"/>
                </a:solidFill>
                <a:latin typeface="华文楷体" pitchFamily="2" charset="-122"/>
                <a:ea typeface="华文楷体" pitchFamily="2" charset="-122"/>
                <a:cs typeface="楷体_GB2312"/>
              </a:rPr>
              <a:t>。</a:t>
            </a:r>
            <a:endParaRPr lang="en-US" altLang="zh-CN" sz="1400" kern="100" dirty="0" smtClean="0">
              <a:solidFill>
                <a:srgbClr val="000000"/>
              </a:solidFill>
              <a:latin typeface="华文楷体" pitchFamily="2" charset="-122"/>
              <a:ea typeface="华文楷体" pitchFamily="2" charset="-122"/>
              <a:cs typeface="楷体_GB2312"/>
            </a:endParaRPr>
          </a:p>
          <a:p>
            <a:pPr marR="133350" lvl="0">
              <a:lnSpc>
                <a:spcPct val="150000"/>
              </a:lnSpc>
              <a:spcAft>
                <a:spcPts val="0"/>
              </a:spcAft>
              <a:buSzPts val="1050"/>
            </a:pPr>
            <a:r>
              <a:rPr lang="zh-CN" altLang="zh-CN" sz="1400" kern="100" dirty="0" smtClean="0">
                <a:solidFill>
                  <a:srgbClr val="000000"/>
                </a:solidFill>
                <a:latin typeface="华文楷体" pitchFamily="2" charset="-122"/>
                <a:ea typeface="华文楷体" pitchFamily="2" charset="-122"/>
                <a:cs typeface="楷体_GB2312"/>
              </a:rPr>
              <a:t>目标</a:t>
            </a:r>
            <a:r>
              <a:rPr lang="zh-CN" altLang="zh-CN" sz="1400" kern="100" dirty="0">
                <a:solidFill>
                  <a:srgbClr val="000000"/>
                </a:solidFill>
                <a:latin typeface="华文楷体" pitchFamily="2" charset="-122"/>
                <a:ea typeface="华文楷体" pitchFamily="2" charset="-122"/>
                <a:cs typeface="楷体_GB2312"/>
              </a:rPr>
              <a:t>公司股东会作出除上述</a:t>
            </a:r>
            <a:r>
              <a:rPr lang="zh-CN" altLang="zh-CN" sz="1400" b="1" kern="100" dirty="0">
                <a:solidFill>
                  <a:srgbClr val="000000"/>
                </a:solidFill>
                <a:latin typeface="华文楷体" pitchFamily="2" charset="-122"/>
                <a:ea typeface="华文楷体" pitchFamily="2" charset="-122"/>
                <a:cs typeface="楷体_GB2312"/>
              </a:rPr>
              <a:t>重大事项</a:t>
            </a:r>
            <a:r>
              <a:rPr lang="zh-CN" altLang="zh-CN" sz="1400" kern="100" dirty="0">
                <a:solidFill>
                  <a:srgbClr val="000000"/>
                </a:solidFill>
                <a:latin typeface="华文楷体" pitchFamily="2" charset="-122"/>
                <a:ea typeface="华文楷体" pitchFamily="2" charset="-122"/>
                <a:cs typeface="楷体_GB2312"/>
              </a:rPr>
              <a:t>以外的决议</a:t>
            </a:r>
            <a:r>
              <a:rPr lang="zh-CN" altLang="zh-CN" sz="1400" kern="100" dirty="0" smtClean="0">
                <a:solidFill>
                  <a:srgbClr val="000000"/>
                </a:solidFill>
                <a:latin typeface="华文楷体" pitchFamily="2" charset="-122"/>
                <a:ea typeface="华文楷体" pitchFamily="2" charset="-122"/>
                <a:cs typeface="楷体_GB2312"/>
              </a:rPr>
              <a:t>，</a:t>
            </a:r>
            <a:r>
              <a:rPr lang="zh-CN" altLang="en-US" sz="1400" kern="100" dirty="0" smtClean="0">
                <a:solidFill>
                  <a:srgbClr val="000000"/>
                </a:solidFill>
                <a:latin typeface="华文楷体" pitchFamily="2" charset="-122"/>
                <a:ea typeface="华文楷体" pitchFamily="2" charset="-122"/>
                <a:cs typeface="楷体_GB2312"/>
              </a:rPr>
              <a:t>受托人</a:t>
            </a:r>
            <a:r>
              <a:rPr lang="zh-CN" altLang="zh-CN" sz="1400" kern="100" dirty="0" smtClean="0">
                <a:solidFill>
                  <a:srgbClr val="000000"/>
                </a:solidFill>
                <a:latin typeface="华文楷体" pitchFamily="2" charset="-122"/>
                <a:ea typeface="华文楷体" pitchFamily="2" charset="-122"/>
                <a:cs typeface="楷体_GB2312"/>
              </a:rPr>
              <a:t>将</a:t>
            </a:r>
            <a:r>
              <a:rPr lang="zh-CN" altLang="zh-CN" sz="1400" kern="100" dirty="0">
                <a:solidFill>
                  <a:srgbClr val="000000"/>
                </a:solidFill>
                <a:latin typeface="华文楷体" pitchFamily="2" charset="-122"/>
                <a:ea typeface="华文楷体" pitchFamily="2" charset="-122"/>
                <a:cs typeface="楷体_GB2312"/>
              </a:rPr>
              <a:t>其持有的特定分配的股权的表决权全权委托</a:t>
            </a:r>
            <a:r>
              <a:rPr lang="zh-CN" altLang="zh-CN" sz="1400" kern="100" dirty="0" smtClean="0">
                <a:solidFill>
                  <a:srgbClr val="000000"/>
                </a:solidFill>
                <a:latin typeface="华文楷体" pitchFamily="2" charset="-122"/>
                <a:ea typeface="华文楷体" pitchFamily="2" charset="-122"/>
                <a:cs typeface="楷体_GB2312"/>
              </a:rPr>
              <a:t>给</a:t>
            </a:r>
            <a:r>
              <a:rPr lang="zh-CN" altLang="en-US" sz="1400" kern="100" dirty="0" smtClean="0">
                <a:solidFill>
                  <a:srgbClr val="000000"/>
                </a:solidFill>
                <a:latin typeface="华文楷体" pitchFamily="2" charset="-122"/>
                <a:ea typeface="华文楷体" pitchFamily="2" charset="-122"/>
                <a:cs typeface="楷体_GB2312"/>
              </a:rPr>
              <a:t>招商局集团</a:t>
            </a:r>
            <a:r>
              <a:rPr lang="zh-CN" altLang="zh-CN" sz="1400" kern="100" dirty="0" smtClean="0">
                <a:solidFill>
                  <a:srgbClr val="000000"/>
                </a:solidFill>
                <a:latin typeface="华文楷体" pitchFamily="2" charset="-122"/>
                <a:ea typeface="华文楷体" pitchFamily="2" charset="-122"/>
                <a:cs typeface="楷体_GB2312"/>
              </a:rPr>
              <a:t>行使</a:t>
            </a:r>
            <a:r>
              <a:rPr lang="zh-CN" altLang="zh-CN" sz="1400" kern="100" dirty="0">
                <a:solidFill>
                  <a:srgbClr val="000000"/>
                </a:solidFill>
                <a:latin typeface="华文楷体" pitchFamily="2" charset="-122"/>
                <a:ea typeface="华文楷体" pitchFamily="2" charset="-122"/>
                <a:cs typeface="楷体_GB2312"/>
              </a:rPr>
              <a:t>。如目标</a:t>
            </a:r>
            <a:r>
              <a:rPr lang="zh-CN" altLang="zh-CN" sz="1400" kern="100" dirty="0" smtClean="0">
                <a:solidFill>
                  <a:srgbClr val="000000"/>
                </a:solidFill>
                <a:latin typeface="华文楷体" pitchFamily="2" charset="-122"/>
                <a:ea typeface="华文楷体" pitchFamily="2" charset="-122"/>
                <a:cs typeface="楷体_GB2312"/>
              </a:rPr>
              <a:t>公司连续</a:t>
            </a:r>
            <a:r>
              <a:rPr lang="en-US" altLang="zh-CN" sz="1400" kern="100" dirty="0">
                <a:solidFill>
                  <a:srgbClr val="000000"/>
                </a:solidFill>
                <a:latin typeface="华文楷体" pitchFamily="2" charset="-122"/>
                <a:ea typeface="华文楷体" pitchFamily="2" charset="-122"/>
                <a:cs typeface="仿宋_GB2312"/>
              </a:rPr>
              <a:t>2</a:t>
            </a:r>
            <a:r>
              <a:rPr lang="zh-CN" altLang="zh-CN" sz="1400" kern="100" dirty="0">
                <a:solidFill>
                  <a:srgbClr val="000000"/>
                </a:solidFill>
                <a:latin typeface="华文楷体" pitchFamily="2" charset="-122"/>
                <a:ea typeface="华文楷体" pitchFamily="2" charset="-122"/>
                <a:cs typeface="楷体_GB2312"/>
              </a:rPr>
              <a:t>次或累计</a:t>
            </a:r>
            <a:r>
              <a:rPr lang="en-US" altLang="zh-CN" sz="1400" kern="100" dirty="0">
                <a:solidFill>
                  <a:srgbClr val="000000"/>
                </a:solidFill>
                <a:latin typeface="华文楷体" pitchFamily="2" charset="-122"/>
                <a:ea typeface="华文楷体" pitchFamily="2" charset="-122"/>
                <a:cs typeface="仿宋_GB2312"/>
              </a:rPr>
              <a:t>3</a:t>
            </a:r>
            <a:r>
              <a:rPr lang="zh-CN" altLang="zh-CN" sz="1400" kern="100" dirty="0">
                <a:solidFill>
                  <a:srgbClr val="000000"/>
                </a:solidFill>
                <a:latin typeface="华文楷体" pitchFamily="2" charset="-122"/>
                <a:ea typeface="华文楷体" pitchFamily="2" charset="-122"/>
                <a:cs typeface="Times New Roman"/>
              </a:rPr>
              <a:t>次</a:t>
            </a:r>
            <a:r>
              <a:rPr lang="zh-CN" altLang="zh-CN" sz="1400" kern="100" dirty="0">
                <a:solidFill>
                  <a:srgbClr val="000000"/>
                </a:solidFill>
                <a:latin typeface="华文楷体" pitchFamily="2" charset="-122"/>
                <a:ea typeface="华文楷体" pitchFamily="2" charset="-122"/>
                <a:cs typeface="楷体_GB2312"/>
              </a:rPr>
              <a:t>行使了递延权，或虽未行使递延权，但连续</a:t>
            </a:r>
            <a:r>
              <a:rPr lang="en-US" altLang="zh-CN" sz="1400" kern="100" dirty="0">
                <a:solidFill>
                  <a:srgbClr val="000000"/>
                </a:solidFill>
                <a:latin typeface="华文楷体" pitchFamily="2" charset="-122"/>
                <a:ea typeface="华文楷体" pitchFamily="2" charset="-122"/>
                <a:cs typeface="仿宋_GB2312"/>
              </a:rPr>
              <a:t>2</a:t>
            </a:r>
            <a:r>
              <a:rPr lang="zh-CN" altLang="zh-CN" sz="1400" kern="100" dirty="0">
                <a:solidFill>
                  <a:srgbClr val="000000"/>
                </a:solidFill>
                <a:latin typeface="华文楷体" pitchFamily="2" charset="-122"/>
                <a:ea typeface="华文楷体" pitchFamily="2" charset="-122"/>
                <a:cs typeface="楷体_GB2312"/>
              </a:rPr>
              <a:t>次或累计</a:t>
            </a:r>
            <a:r>
              <a:rPr lang="en-US" altLang="zh-CN" sz="1400" kern="100" dirty="0">
                <a:solidFill>
                  <a:srgbClr val="000000"/>
                </a:solidFill>
                <a:latin typeface="华文楷体" pitchFamily="2" charset="-122"/>
                <a:ea typeface="华文楷体" pitchFamily="2" charset="-122"/>
                <a:cs typeface="仿宋_GB2312"/>
              </a:rPr>
              <a:t>3</a:t>
            </a:r>
            <a:r>
              <a:rPr lang="zh-CN" altLang="zh-CN" sz="1400" kern="100" dirty="0">
                <a:solidFill>
                  <a:srgbClr val="000000"/>
                </a:solidFill>
                <a:latin typeface="华文楷体" pitchFamily="2" charset="-122"/>
                <a:ea typeface="华文楷体" pitchFamily="2" charset="-122"/>
                <a:cs typeface="Times New Roman"/>
              </a:rPr>
              <a:t>次</a:t>
            </a:r>
            <a:r>
              <a:rPr lang="zh-CN" altLang="zh-CN" sz="1400" kern="100" dirty="0">
                <a:solidFill>
                  <a:srgbClr val="000000"/>
                </a:solidFill>
                <a:latin typeface="华文楷体" pitchFamily="2" charset="-122"/>
                <a:ea typeface="华文楷体" pitchFamily="2" charset="-122"/>
                <a:cs typeface="楷体_GB2312"/>
              </a:rPr>
              <a:t>在约定的分配日，甲方未从目标公司</a:t>
            </a:r>
            <a:r>
              <a:rPr lang="zh-CN" altLang="zh-CN" sz="1400" b="1" kern="100" dirty="0">
                <a:solidFill>
                  <a:srgbClr val="000000"/>
                </a:solidFill>
                <a:latin typeface="华文楷体" pitchFamily="2" charset="-122"/>
                <a:ea typeface="华文楷体" pitchFamily="2" charset="-122"/>
                <a:cs typeface="楷体_GB2312"/>
              </a:rPr>
              <a:t>足额分配</a:t>
            </a:r>
            <a:r>
              <a:rPr lang="zh-CN" altLang="zh-CN" sz="1400" kern="100" dirty="0">
                <a:solidFill>
                  <a:srgbClr val="000000"/>
                </a:solidFill>
                <a:latin typeface="华文楷体" pitchFamily="2" charset="-122"/>
                <a:ea typeface="华文楷体" pitchFamily="2" charset="-122"/>
                <a:cs typeface="楷体_GB2312"/>
              </a:rPr>
              <a:t>的，则自发生之日起</a:t>
            </a:r>
            <a:r>
              <a:rPr lang="zh-CN" altLang="zh-CN" sz="1400" kern="100" dirty="0" smtClean="0">
                <a:solidFill>
                  <a:srgbClr val="000000"/>
                </a:solidFill>
                <a:latin typeface="华文楷体" pitchFamily="2" charset="-122"/>
                <a:ea typeface="华文楷体" pitchFamily="2" charset="-122"/>
                <a:cs typeface="楷体_GB2312"/>
              </a:rPr>
              <a:t>，甲方</a:t>
            </a:r>
            <a:r>
              <a:rPr lang="zh-CN" altLang="zh-CN" sz="1400" kern="100" dirty="0">
                <a:solidFill>
                  <a:srgbClr val="000000"/>
                </a:solidFill>
                <a:latin typeface="华文楷体" pitchFamily="2" charset="-122"/>
                <a:ea typeface="华文楷体" pitchFamily="2" charset="-122"/>
                <a:cs typeface="楷体_GB2312"/>
              </a:rPr>
              <a:t>有权自行行使其持有的股权相应的表决权，同时仍保有特定分配的权利</a:t>
            </a:r>
            <a:r>
              <a:rPr lang="zh-CN" altLang="zh-CN" sz="1400" kern="100" dirty="0" smtClean="0">
                <a:solidFill>
                  <a:srgbClr val="000000"/>
                </a:solidFill>
                <a:latin typeface="华文楷体" pitchFamily="2" charset="-122"/>
                <a:ea typeface="华文楷体" pitchFamily="2" charset="-122"/>
                <a:cs typeface="楷体_GB2312"/>
              </a:rPr>
              <a:t>。</a:t>
            </a:r>
            <a:endParaRPr lang="en-US" altLang="zh-CN" sz="1400" kern="100" dirty="0" smtClean="0">
              <a:solidFill>
                <a:srgbClr val="000000"/>
              </a:solidFill>
              <a:latin typeface="华文楷体" pitchFamily="2" charset="-122"/>
              <a:ea typeface="华文楷体" pitchFamily="2" charset="-122"/>
              <a:cs typeface="楷体_GB2312"/>
            </a:endParaRPr>
          </a:p>
          <a:p>
            <a:pPr marL="342900" marR="133350" lvl="0" indent="-342900">
              <a:lnSpc>
                <a:spcPct val="150000"/>
              </a:lnSpc>
              <a:spcAft>
                <a:spcPts val="0"/>
              </a:spcAft>
              <a:buSzPts val="1050"/>
              <a:buFont typeface="+mj-lt"/>
              <a:buAutoNum type="arabicPeriod" startAt="3"/>
            </a:pPr>
            <a:r>
              <a:rPr lang="zh-CN" altLang="zh-CN" sz="1600" b="1" kern="100" dirty="0" smtClean="0">
                <a:solidFill>
                  <a:srgbClr val="000000"/>
                </a:solidFill>
                <a:latin typeface="华文楷体" pitchFamily="2" charset="-122"/>
                <a:ea typeface="华文楷体" pitchFamily="2" charset="-122"/>
                <a:cs typeface="楷体_GB2312"/>
              </a:rPr>
              <a:t>委派</a:t>
            </a:r>
            <a:r>
              <a:rPr lang="zh-CN" altLang="zh-CN" sz="1600" b="1" kern="100" dirty="0">
                <a:solidFill>
                  <a:srgbClr val="000000"/>
                </a:solidFill>
                <a:latin typeface="华文楷体" pitchFamily="2" charset="-122"/>
                <a:ea typeface="华文楷体" pitchFamily="2" charset="-122"/>
                <a:cs typeface="楷体_GB2312"/>
              </a:rPr>
              <a:t>一名董事或监事或观察员，以体现对公司重大事项的影响力，但是，在涉及依法保密信息、商业秘密和依据中国法律规定应回避的其他事项时，该委派人员应回避。</a:t>
            </a:r>
            <a:endParaRPr lang="zh-CN" altLang="zh-CN" sz="1600" b="1" kern="100" dirty="0">
              <a:solidFill>
                <a:srgbClr val="000000"/>
              </a:solidFill>
              <a:latin typeface="华文楷体" pitchFamily="2" charset="-122"/>
              <a:ea typeface="华文楷体" pitchFamily="2" charset="-122"/>
              <a:cs typeface="Times New Roman"/>
            </a:endParaRPr>
          </a:p>
          <a:p>
            <a:pPr marL="342900" marR="133350" lvl="0" indent="-342900">
              <a:lnSpc>
                <a:spcPct val="150000"/>
              </a:lnSpc>
              <a:spcAft>
                <a:spcPts val="0"/>
              </a:spcAft>
              <a:buSzPts val="1050"/>
              <a:buFont typeface="+mj-lt"/>
              <a:buAutoNum type="arabicPeriod" startAt="3"/>
            </a:pPr>
            <a:r>
              <a:rPr lang="zh-CN" altLang="zh-CN" sz="1600" b="1" kern="100" dirty="0">
                <a:solidFill>
                  <a:srgbClr val="000000"/>
                </a:solidFill>
                <a:latin typeface="华文楷体" pitchFamily="2" charset="-122"/>
                <a:ea typeface="华文楷体" pitchFamily="2" charset="-122"/>
                <a:cs typeface="楷体_GB2312"/>
              </a:rPr>
              <a:t>获取公司年度财务报告</a:t>
            </a:r>
            <a:r>
              <a:rPr lang="zh-CN" altLang="zh-CN" sz="1600" b="1" kern="100" dirty="0" smtClean="0">
                <a:solidFill>
                  <a:srgbClr val="000000"/>
                </a:solidFill>
                <a:latin typeface="华文楷体" pitchFamily="2" charset="-122"/>
                <a:ea typeface="华文楷体" pitchFamily="2" charset="-122"/>
                <a:cs typeface="楷体_GB2312"/>
              </a:rPr>
              <a:t>。</a:t>
            </a:r>
            <a:endParaRPr lang="zh-CN" altLang="zh-CN" sz="1600" b="1" kern="100" dirty="0">
              <a:solidFill>
                <a:srgbClr val="000000"/>
              </a:solidFill>
              <a:latin typeface="华文楷体" pitchFamily="2" charset="-122"/>
              <a:ea typeface="华文楷体" pitchFamily="2" charset="-122"/>
              <a:cs typeface="Times New Roman"/>
            </a:endParaRPr>
          </a:p>
        </p:txBody>
      </p:sp>
    </p:spTree>
    <p:extLst>
      <p:ext uri="{BB962C8B-B14F-4D97-AF65-F5344CB8AC3E}">
        <p14:creationId xmlns:p14="http://schemas.microsoft.com/office/powerpoint/2010/main" val="1918779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42389" y="798289"/>
            <a:ext cx="3877985" cy="424732"/>
          </a:xfrm>
        </p:spPr>
        <p:txBody>
          <a:bodyPr vert="horz" lIns="91440" tIns="45720" rIns="91440" bIns="45720" rtlCol="0" anchor="ctr">
            <a:noAutofit/>
          </a:bodyPr>
          <a:lstStyle/>
          <a:p>
            <a:pPr algn="l">
              <a:spcBef>
                <a:spcPts val="1000"/>
              </a:spcBef>
            </a:pPr>
            <a:r>
              <a:rPr lang="zh-CN" altLang="en-US" sz="2400" b="1" dirty="0">
                <a:solidFill>
                  <a:srgbClr val="C00000"/>
                </a:solidFill>
                <a:latin typeface="华文楷体" pitchFamily="2" charset="-122"/>
                <a:ea typeface="华文楷体" pitchFamily="2" charset="-122"/>
                <a:cs typeface="+mn-cs"/>
              </a:rPr>
              <a:t>风险提示</a:t>
            </a:r>
            <a:r>
              <a:rPr lang="en-US" altLang="zh-CN" sz="2400" b="1" dirty="0">
                <a:solidFill>
                  <a:srgbClr val="C00000"/>
                </a:solidFill>
                <a:latin typeface="华文楷体" pitchFamily="2" charset="-122"/>
                <a:ea typeface="华文楷体" pitchFamily="2" charset="-122"/>
                <a:cs typeface="+mn-cs"/>
              </a:rPr>
              <a:t>——</a:t>
            </a:r>
            <a:r>
              <a:rPr lang="zh-CN" altLang="en-US" sz="2400" b="1" dirty="0">
                <a:solidFill>
                  <a:srgbClr val="C00000"/>
                </a:solidFill>
                <a:latin typeface="华文楷体" pitchFamily="2" charset="-122"/>
                <a:ea typeface="华文楷体" pitchFamily="2" charset="-122"/>
                <a:cs typeface="+mn-cs"/>
              </a:rPr>
              <a:t>投资经营风险</a:t>
            </a:r>
          </a:p>
        </p:txBody>
      </p:sp>
      <p:graphicFrame>
        <p:nvGraphicFramePr>
          <p:cNvPr id="5" name="表格 4"/>
          <p:cNvGraphicFramePr>
            <a:graphicFrameLocks noGrp="1"/>
          </p:cNvGraphicFramePr>
          <p:nvPr>
            <p:extLst>
              <p:ext uri="{D42A27DB-BD31-4B8C-83A1-F6EECF244321}">
                <p14:modId xmlns:p14="http://schemas.microsoft.com/office/powerpoint/2010/main" val="2191641668"/>
              </p:ext>
            </p:extLst>
          </p:nvPr>
        </p:nvGraphicFramePr>
        <p:xfrm>
          <a:off x="457200" y="1341120"/>
          <a:ext cx="8394700" cy="4742180"/>
        </p:xfrm>
        <a:graphic>
          <a:graphicData uri="http://schemas.openxmlformats.org/drawingml/2006/table">
            <a:tbl>
              <a:tblPr firstRow="1" bandRow="1">
                <a:tableStyleId>{5940675A-B579-460E-94D1-54222C63F5DA}</a:tableStyleId>
              </a:tblPr>
              <a:tblGrid>
                <a:gridCol w="889000"/>
                <a:gridCol w="1346200"/>
                <a:gridCol w="1600200"/>
                <a:gridCol w="4559300"/>
              </a:tblGrid>
              <a:tr h="558800">
                <a:tc rowSpan="9">
                  <a:txBody>
                    <a:bodyPr/>
                    <a:lstStyle/>
                    <a:p>
                      <a:r>
                        <a:rPr lang="zh-CN" altLang="en-US" sz="1800" b="1" dirty="0" smtClean="0">
                          <a:latin typeface="华文楷体" pitchFamily="2" charset="-122"/>
                          <a:ea typeface="华文楷体" pitchFamily="2" charset="-122"/>
                        </a:rPr>
                        <a:t>一</a:t>
                      </a:r>
                      <a:endParaRPr lang="zh-CN" altLang="en-US" sz="1800" b="1" dirty="0">
                        <a:latin typeface="华文楷体" pitchFamily="2" charset="-122"/>
                        <a:ea typeface="华文楷体" pitchFamily="2" charset="-122"/>
                      </a:endParaRPr>
                    </a:p>
                  </a:txBody>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dirty="0" smtClean="0">
                          <a:latin typeface="华文楷体" pitchFamily="2" charset="-122"/>
                          <a:ea typeface="华文楷体" pitchFamily="2" charset="-122"/>
                        </a:rPr>
                        <a:t>投资风险</a:t>
                      </a:r>
                    </a:p>
                    <a:p>
                      <a:endParaRPr lang="zh-CN" altLang="en-US" sz="1800" b="1" dirty="0">
                        <a:latin typeface="华文楷体" pitchFamily="2" charset="-122"/>
                        <a:ea typeface="华文楷体" pitchFamily="2" charset="-122"/>
                      </a:endParaRPr>
                    </a:p>
                  </a:txBody>
                  <a:tcPr/>
                </a:tc>
                <a:tc>
                  <a:txBody>
                    <a:bodyPr/>
                    <a:lstStyle/>
                    <a:p>
                      <a:r>
                        <a:rPr lang="zh-CN" altLang="en-US" sz="1400" b="1" dirty="0" smtClean="0">
                          <a:latin typeface="华文楷体" pitchFamily="2" charset="-122"/>
                          <a:ea typeface="华文楷体" pitchFamily="2" charset="-122"/>
                        </a:rPr>
                        <a:t>政策风险</a:t>
                      </a:r>
                      <a:endParaRPr lang="zh-CN" altLang="en-US" sz="1400" b="1" dirty="0">
                        <a:latin typeface="华文楷体" pitchFamily="2" charset="-122"/>
                        <a:ea typeface="华文楷体" pitchFamily="2" charset="-122"/>
                      </a:endParaRPr>
                    </a:p>
                  </a:txBody>
                  <a:tcPr/>
                </a:tc>
                <a:tc>
                  <a:txBody>
                    <a:bodyPr/>
                    <a:lstStyle/>
                    <a:p>
                      <a:r>
                        <a:rPr lang="zh-CN" altLang="en-US" sz="1100" dirty="0" smtClean="0">
                          <a:latin typeface="华文楷体" pitchFamily="2" charset="-122"/>
                          <a:ea typeface="华文楷体" pitchFamily="2" charset="-122"/>
                        </a:rPr>
                        <a:t>目标公司的大部分业务受到国家政策的影响，尤其是金融业务。因此，未来监管当局对金融等行业政策的调整，可能对公司的运营收入产生影响。</a:t>
                      </a:r>
                      <a:endParaRPr lang="zh-CN" altLang="en-US" sz="1100" dirty="0">
                        <a:latin typeface="华文楷体" pitchFamily="2" charset="-122"/>
                        <a:ea typeface="华文楷体" pitchFamily="2" charset="-122"/>
                      </a:endParaRPr>
                    </a:p>
                  </a:txBody>
                  <a:tcPr/>
                </a:tc>
              </a:tr>
              <a:tr h="558800">
                <a:tc vMerge="1">
                  <a:txBody>
                    <a:bodyPr/>
                    <a:lstStyle/>
                    <a:p>
                      <a:endParaRPr lang="zh-CN" altLang="en-US" sz="1200" dirty="0"/>
                    </a:p>
                  </a:txBody>
                  <a:tcPr/>
                </a:tc>
                <a:tc vMerge="1">
                  <a:txBody>
                    <a:bodyPr/>
                    <a:lstStyle/>
                    <a:p>
                      <a:endParaRPr lang="zh-CN" altLang="en-US" sz="1200" dirty="0"/>
                    </a:p>
                  </a:txBody>
                  <a:tcPr/>
                </a:tc>
                <a:tc>
                  <a:txBody>
                    <a:bodyPr/>
                    <a:lstStyle/>
                    <a:p>
                      <a:r>
                        <a:rPr lang="zh-CN" altLang="en-US" sz="1400" b="1" dirty="0" smtClean="0">
                          <a:latin typeface="华文楷体" pitchFamily="2" charset="-122"/>
                          <a:ea typeface="华文楷体" pitchFamily="2" charset="-122"/>
                        </a:rPr>
                        <a:t>经济周期风险</a:t>
                      </a:r>
                      <a:endParaRPr lang="zh-CN" altLang="en-US" sz="1400" b="1" dirty="0">
                        <a:latin typeface="华文楷体" pitchFamily="2" charset="-122"/>
                        <a:ea typeface="华文楷体" pitchFamily="2" charset="-122"/>
                      </a:endParaRPr>
                    </a:p>
                  </a:txBody>
                  <a:tcPr/>
                </a:tc>
                <a:tc>
                  <a:txBody>
                    <a:bodyPr/>
                    <a:lstStyle/>
                    <a:p>
                      <a:r>
                        <a:rPr lang="zh-CN" altLang="en-US" sz="1100" dirty="0" smtClean="0">
                          <a:latin typeface="华文楷体" pitchFamily="2" charset="-122"/>
                          <a:ea typeface="华文楷体" pitchFamily="2" charset="-122"/>
                        </a:rPr>
                        <a:t>近年来全球及我国宏观经济形势变动较大，如我国</a:t>
                      </a:r>
                      <a:r>
                        <a:rPr lang="en-US" altLang="zh-CN" sz="1100" dirty="0" smtClean="0">
                          <a:latin typeface="华文楷体" pitchFamily="2" charset="-122"/>
                          <a:ea typeface="华文楷体" pitchFamily="2" charset="-122"/>
                        </a:rPr>
                        <a:t>2010</a:t>
                      </a:r>
                      <a:r>
                        <a:rPr lang="zh-CN" altLang="en-US" sz="1100" dirty="0" smtClean="0">
                          <a:latin typeface="华文楷体" pitchFamily="2" charset="-122"/>
                          <a:ea typeface="华文楷体" pitchFamily="2" charset="-122"/>
                        </a:rPr>
                        <a:t>年经济增长较快，但最近几年经济增长速度有所放缓，未来全球及我国宏观经济的波动尚具有一些不确定性。目标公司旗下企业众多，其业绩表现同经济周期密切相关，面临一定的风险。</a:t>
                      </a:r>
                      <a:endParaRPr lang="zh-CN" altLang="en-US" sz="1100" dirty="0">
                        <a:latin typeface="华文楷体" pitchFamily="2" charset="-122"/>
                        <a:ea typeface="华文楷体" pitchFamily="2" charset="-122"/>
                      </a:endParaRPr>
                    </a:p>
                  </a:txBody>
                  <a:tcPr/>
                </a:tc>
              </a:tr>
              <a:tr h="558800">
                <a:tc vMerge="1">
                  <a:txBody>
                    <a:bodyPr/>
                    <a:lstStyle/>
                    <a:p>
                      <a:endParaRPr lang="zh-CN" altLang="en-US" sz="1200" dirty="0"/>
                    </a:p>
                  </a:txBody>
                  <a:tcPr/>
                </a:tc>
                <a:tc vMerge="1">
                  <a:txBody>
                    <a:bodyPr/>
                    <a:lstStyle/>
                    <a:p>
                      <a:endParaRPr lang="zh-CN" altLang="en-US" sz="1200" dirty="0"/>
                    </a:p>
                  </a:txBody>
                  <a:tcPr/>
                </a:tc>
                <a:tc>
                  <a:txBody>
                    <a:bodyPr/>
                    <a:lstStyle/>
                    <a:p>
                      <a:r>
                        <a:rPr lang="zh-CN" altLang="en-US" sz="1400" b="1" dirty="0" smtClean="0">
                          <a:latin typeface="华文楷体" pitchFamily="2" charset="-122"/>
                          <a:ea typeface="华文楷体" pitchFamily="2" charset="-122"/>
                        </a:rPr>
                        <a:t>管理风险</a:t>
                      </a:r>
                      <a:endParaRPr lang="zh-CN" altLang="en-US" sz="1400" b="1" dirty="0">
                        <a:latin typeface="华文楷体" pitchFamily="2" charset="-122"/>
                        <a:ea typeface="华文楷体" pitchFamily="2" charset="-122"/>
                      </a:endParaRPr>
                    </a:p>
                  </a:txBody>
                  <a:tcPr/>
                </a:tc>
                <a:tc>
                  <a:txBody>
                    <a:bodyPr/>
                    <a:lstStyle/>
                    <a:p>
                      <a:r>
                        <a:rPr lang="zh-CN" altLang="en-US" sz="1100" dirty="0" smtClean="0">
                          <a:latin typeface="华文楷体" pitchFamily="2" charset="-122"/>
                          <a:ea typeface="华文楷体" pitchFamily="2" charset="-122"/>
                        </a:rPr>
                        <a:t>目标公司是一家资产规模庞大、跨区域、跨行业经营的国有企业，拥有数量众多的控股和参股公司，公司管理难度较大。</a:t>
                      </a:r>
                      <a:endParaRPr lang="zh-CN" altLang="en-US" sz="1100" dirty="0">
                        <a:latin typeface="华文楷体" pitchFamily="2" charset="-122"/>
                        <a:ea typeface="华文楷体" pitchFamily="2" charset="-122"/>
                      </a:endParaRPr>
                    </a:p>
                  </a:txBody>
                  <a:tcPr/>
                </a:tc>
              </a:tr>
              <a:tr h="558800">
                <a:tc vMerge="1">
                  <a:txBody>
                    <a:bodyPr/>
                    <a:lstStyle/>
                    <a:p>
                      <a:endParaRPr lang="zh-CN" altLang="en-US"/>
                    </a:p>
                  </a:txBody>
                  <a:tcPr/>
                </a:tc>
                <a:tc vMerge="1">
                  <a:txBody>
                    <a:bodyPr/>
                    <a:lstStyle/>
                    <a:p>
                      <a:endParaRPr lang="zh-CN" altLang="en-US" sz="1800" b="1" dirty="0">
                        <a:latin typeface="华文楷体" pitchFamily="2" charset="-122"/>
                        <a:ea typeface="华文楷体" pitchFamily="2" charset="-122"/>
                      </a:endParaRPr>
                    </a:p>
                  </a:txBody>
                  <a:tcPr/>
                </a:tc>
                <a:tc>
                  <a:txBody>
                    <a:bodyPr/>
                    <a:lstStyle/>
                    <a:p>
                      <a:r>
                        <a:rPr lang="zh-CN" altLang="en-US" sz="1400" b="1" dirty="0" smtClean="0">
                          <a:latin typeface="华文楷体" pitchFamily="2" charset="-122"/>
                          <a:ea typeface="华文楷体" pitchFamily="2" charset="-122"/>
                        </a:rPr>
                        <a:t>再投资风险</a:t>
                      </a:r>
                      <a:endParaRPr lang="zh-CN" altLang="en-US" sz="1400" b="1" dirty="0">
                        <a:latin typeface="华文楷体" pitchFamily="2" charset="-122"/>
                        <a:ea typeface="华文楷体" pitchFamily="2"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100" kern="1200" dirty="0" smtClean="0">
                          <a:solidFill>
                            <a:schemeClr val="tx1"/>
                          </a:solidFill>
                          <a:effectLst/>
                          <a:latin typeface="华文楷体" pitchFamily="2" charset="-122"/>
                          <a:ea typeface="华文楷体" pitchFamily="2" charset="-122"/>
                          <a:cs typeface="+mn-cs"/>
                        </a:rPr>
                        <a:t>合同约定会计政策（或监管及相关规定明确要求）变更有提前触发产品到期的可能性，投资人将面临再投资风险。</a:t>
                      </a:r>
                      <a:endParaRPr lang="zh-CN" altLang="en-US" sz="1100" dirty="0">
                        <a:latin typeface="华文楷体" pitchFamily="2" charset="-122"/>
                        <a:ea typeface="华文楷体" pitchFamily="2" charset="-122"/>
                      </a:endParaRPr>
                    </a:p>
                  </a:txBody>
                  <a:tcPr/>
                </a:tc>
              </a:tr>
              <a:tr h="426720">
                <a:tc vMerge="1">
                  <a:txBody>
                    <a:bodyPr/>
                    <a:lstStyle/>
                    <a:p>
                      <a:endParaRPr lang="zh-CN" altLang="en-US" sz="1200" dirty="0"/>
                    </a:p>
                  </a:txBody>
                  <a:tcPr/>
                </a:tc>
                <a:tc rowSpan="5">
                  <a:txBody>
                    <a:bodyPr/>
                    <a:lstStyle/>
                    <a:p>
                      <a:r>
                        <a:rPr lang="zh-CN" altLang="en-US" sz="1800" b="1" dirty="0" smtClean="0">
                          <a:latin typeface="华文楷体" pitchFamily="2" charset="-122"/>
                          <a:ea typeface="华文楷体" pitchFamily="2" charset="-122"/>
                        </a:rPr>
                        <a:t>经营风险</a:t>
                      </a:r>
                      <a:endParaRPr lang="zh-CN" altLang="en-US" sz="1800" b="1" dirty="0">
                        <a:latin typeface="华文楷体" pitchFamily="2" charset="-122"/>
                        <a:ea typeface="华文楷体" pitchFamily="2" charset="-122"/>
                      </a:endParaRPr>
                    </a:p>
                  </a:txBody>
                  <a:tcPr/>
                </a:tc>
                <a:tc>
                  <a:txBody>
                    <a:bodyPr/>
                    <a:lstStyle/>
                    <a:p>
                      <a:r>
                        <a:rPr lang="zh-CN" altLang="en-US" sz="1400" b="1" dirty="0" smtClean="0">
                          <a:latin typeface="华文楷体" pitchFamily="2" charset="-122"/>
                          <a:ea typeface="华文楷体" pitchFamily="2" charset="-122"/>
                        </a:rPr>
                        <a:t>行业风险</a:t>
                      </a:r>
                      <a:endParaRPr lang="zh-CN" altLang="en-US" sz="1400" b="1" dirty="0">
                        <a:latin typeface="华文楷体" pitchFamily="2" charset="-122"/>
                        <a:ea typeface="华文楷体" pitchFamily="2" charset="-122"/>
                      </a:endParaRPr>
                    </a:p>
                  </a:txBody>
                  <a:tcPr/>
                </a:tc>
                <a:tc>
                  <a:txBody>
                    <a:bodyPr/>
                    <a:lstStyle/>
                    <a:p>
                      <a:r>
                        <a:rPr lang="zh-CN" altLang="en-US" sz="1100" dirty="0" smtClean="0">
                          <a:latin typeface="华文楷体" pitchFamily="2" charset="-122"/>
                          <a:ea typeface="华文楷体" pitchFamily="2" charset="-122"/>
                        </a:rPr>
                        <a:t>港口业增长放缓，航运业持续低迷将对目标公司发展和盈利产生影响。</a:t>
                      </a:r>
                      <a:endParaRPr lang="zh-CN" altLang="en-US" sz="1100" dirty="0">
                        <a:latin typeface="华文楷体" pitchFamily="2" charset="-122"/>
                        <a:ea typeface="华文楷体" pitchFamily="2" charset="-122"/>
                      </a:endParaRPr>
                    </a:p>
                  </a:txBody>
                  <a:tcPr/>
                </a:tc>
              </a:tr>
              <a:tr h="469900">
                <a:tc vMerge="1">
                  <a:txBody>
                    <a:bodyPr/>
                    <a:lstStyle/>
                    <a:p>
                      <a:endParaRPr lang="zh-CN" altLang="en-US" sz="1200" dirty="0"/>
                    </a:p>
                  </a:txBody>
                  <a:tcPr/>
                </a:tc>
                <a:tc vMerge="1">
                  <a:txBody>
                    <a:bodyPr/>
                    <a:lstStyle/>
                    <a:p>
                      <a:endParaRPr lang="zh-CN" altLang="en-US" sz="1200" dirty="0"/>
                    </a:p>
                  </a:txBody>
                  <a:tcPr/>
                </a:tc>
                <a:tc>
                  <a:txBody>
                    <a:bodyPr/>
                    <a:lstStyle/>
                    <a:p>
                      <a:r>
                        <a:rPr lang="zh-CN" altLang="en-US" sz="1400" b="1" dirty="0" smtClean="0">
                          <a:latin typeface="华文楷体" pitchFamily="2" charset="-122"/>
                          <a:ea typeface="华文楷体" pitchFamily="2" charset="-122"/>
                        </a:rPr>
                        <a:t>资产划转风险</a:t>
                      </a:r>
                      <a:endParaRPr lang="zh-CN" altLang="en-US" sz="1400" b="1" dirty="0">
                        <a:latin typeface="华文楷体" pitchFamily="2" charset="-122"/>
                        <a:ea typeface="华文楷体" pitchFamily="2" charset="-122"/>
                      </a:endParaRPr>
                    </a:p>
                  </a:txBody>
                  <a:tcPr/>
                </a:tc>
                <a:tc>
                  <a:txBody>
                    <a:bodyPr/>
                    <a:lstStyle/>
                    <a:p>
                      <a:r>
                        <a:rPr lang="zh-CN" altLang="en-US" sz="1100" dirty="0" smtClean="0">
                          <a:latin typeface="华文楷体" pitchFamily="2" charset="-122"/>
                          <a:ea typeface="华文楷体" pitchFamily="2" charset="-122"/>
                        </a:rPr>
                        <a:t>存在国务院国资委和招商局集团对外划转目标公司资产的风险，受托人通过对重大事项（</a:t>
                      </a:r>
                      <a:r>
                        <a:rPr lang="en-US" altLang="zh-CN" sz="1100" dirty="0" smtClean="0">
                          <a:latin typeface="华文楷体" pitchFamily="2" charset="-122"/>
                          <a:ea typeface="华文楷体" pitchFamily="2" charset="-122"/>
                        </a:rPr>
                        <a:t>10%</a:t>
                      </a:r>
                      <a:r>
                        <a:rPr lang="zh-CN" altLang="en-US" sz="1100" dirty="0" smtClean="0">
                          <a:latin typeface="华文楷体" pitchFamily="2" charset="-122"/>
                          <a:ea typeface="华文楷体" pitchFamily="2" charset="-122"/>
                        </a:rPr>
                        <a:t>资产划转）批准与否进行约束</a:t>
                      </a:r>
                      <a:endParaRPr lang="zh-CN" altLang="en-US" sz="1100" dirty="0">
                        <a:latin typeface="华文楷体" pitchFamily="2" charset="-122"/>
                        <a:ea typeface="华文楷体" pitchFamily="2" charset="-122"/>
                      </a:endParaRPr>
                    </a:p>
                  </a:txBody>
                  <a:tcPr/>
                </a:tc>
              </a:tr>
              <a:tr h="444500">
                <a:tc vMerge="1">
                  <a:txBody>
                    <a:bodyPr/>
                    <a:lstStyle/>
                    <a:p>
                      <a:endParaRPr lang="zh-CN" altLang="en-US" sz="1200" dirty="0"/>
                    </a:p>
                  </a:txBody>
                  <a:tcPr/>
                </a:tc>
                <a:tc vMerge="1">
                  <a:txBody>
                    <a:bodyPr/>
                    <a:lstStyle/>
                    <a:p>
                      <a:endParaRPr lang="zh-CN" altLang="en-US" sz="1200" dirty="0"/>
                    </a:p>
                  </a:txBody>
                  <a:tcPr/>
                </a:tc>
                <a:tc>
                  <a:txBody>
                    <a:bodyPr/>
                    <a:lstStyle/>
                    <a:p>
                      <a:r>
                        <a:rPr lang="zh-CN" altLang="en-US" sz="1400" b="1" dirty="0" smtClean="0">
                          <a:latin typeface="华文楷体" pitchFamily="2" charset="-122"/>
                          <a:ea typeface="华文楷体" pitchFamily="2" charset="-122"/>
                        </a:rPr>
                        <a:t>海外投资风险</a:t>
                      </a:r>
                      <a:endParaRPr lang="zh-CN" altLang="en-US" sz="1400" b="1" dirty="0">
                        <a:latin typeface="华文楷体" pitchFamily="2" charset="-122"/>
                        <a:ea typeface="华文楷体" pitchFamily="2" charset="-122"/>
                      </a:endParaRPr>
                    </a:p>
                  </a:txBody>
                  <a:tcPr/>
                </a:tc>
                <a:tc>
                  <a:txBody>
                    <a:bodyPr/>
                    <a:lstStyle/>
                    <a:p>
                      <a:r>
                        <a:rPr lang="zh-CN" altLang="en-US" sz="1100" dirty="0" smtClean="0">
                          <a:latin typeface="华文楷体" pitchFamily="2" charset="-122"/>
                          <a:ea typeface="华文楷体" pitchFamily="2" charset="-122"/>
                        </a:rPr>
                        <a:t>公司海外投资业务范围及规模逐步扩大，面临一定的海外投资风险。</a:t>
                      </a:r>
                      <a:endParaRPr lang="zh-CN" altLang="en-US" sz="1100" dirty="0">
                        <a:latin typeface="华文楷体" pitchFamily="2" charset="-122"/>
                        <a:ea typeface="华文楷体" pitchFamily="2" charset="-122"/>
                      </a:endParaRPr>
                    </a:p>
                  </a:txBody>
                  <a:tcPr/>
                </a:tc>
              </a:tr>
              <a:tr h="419100">
                <a:tc vMerge="1">
                  <a:txBody>
                    <a:bodyPr/>
                    <a:lstStyle/>
                    <a:p>
                      <a:endParaRPr lang="zh-CN" altLang="en-US" sz="1200" dirty="0"/>
                    </a:p>
                  </a:txBody>
                  <a:tcPr/>
                </a:tc>
                <a:tc vMerge="1">
                  <a:txBody>
                    <a:bodyPr/>
                    <a:lstStyle/>
                    <a:p>
                      <a:endParaRPr lang="zh-CN" altLang="en-US" sz="1200" dirty="0"/>
                    </a:p>
                  </a:txBody>
                  <a:tcPr/>
                </a:tc>
                <a:tc>
                  <a:txBody>
                    <a:bodyPr/>
                    <a:lstStyle/>
                    <a:p>
                      <a:r>
                        <a:rPr lang="zh-CN" altLang="en-US" sz="1400" b="1" dirty="0" smtClean="0">
                          <a:latin typeface="华文楷体" pitchFamily="2" charset="-122"/>
                          <a:ea typeface="华文楷体" pitchFamily="2" charset="-122"/>
                        </a:rPr>
                        <a:t>财务风险</a:t>
                      </a:r>
                      <a:endParaRPr lang="zh-CN" altLang="en-US" sz="1400" b="1" dirty="0">
                        <a:latin typeface="华文楷体" pitchFamily="2" charset="-122"/>
                        <a:ea typeface="华文楷体" pitchFamily="2" charset="-122"/>
                      </a:endParaRPr>
                    </a:p>
                  </a:txBody>
                  <a:tcPr/>
                </a:tc>
                <a:tc>
                  <a:txBody>
                    <a:bodyPr/>
                    <a:lstStyle/>
                    <a:p>
                      <a:r>
                        <a:rPr lang="zh-CN" altLang="en-US" sz="1100" dirty="0" smtClean="0">
                          <a:latin typeface="华文楷体" pitchFamily="2" charset="-122"/>
                          <a:ea typeface="华文楷体" pitchFamily="2" charset="-122"/>
                        </a:rPr>
                        <a:t>公司收入及利润增长目标较高，预计需通过大规模融资进行并购扩张以实现高利润增长，公司未来将面临一定融资及现金支付压力。</a:t>
                      </a:r>
                      <a:endParaRPr lang="zh-CN" altLang="en-US" sz="1100" dirty="0">
                        <a:latin typeface="华文楷体" pitchFamily="2" charset="-122"/>
                        <a:ea typeface="华文楷体" pitchFamily="2" charset="-122"/>
                      </a:endParaRPr>
                    </a:p>
                  </a:txBody>
                  <a:tcPr/>
                </a:tc>
              </a:tr>
              <a:tr h="500380">
                <a:tc vMerge="1">
                  <a:txBody>
                    <a:bodyPr/>
                    <a:lstStyle/>
                    <a:p>
                      <a:endParaRPr lang="zh-CN" altLang="en-US" sz="1200" dirty="0"/>
                    </a:p>
                  </a:txBody>
                  <a:tcPr/>
                </a:tc>
                <a:tc vMerge="1">
                  <a:txBody>
                    <a:bodyPr/>
                    <a:lstStyle/>
                    <a:p>
                      <a:endParaRPr lang="zh-CN" altLang="en-US" sz="1200" dirty="0"/>
                    </a:p>
                  </a:txBody>
                  <a:tcPr/>
                </a:tc>
                <a:tc>
                  <a:txBody>
                    <a:bodyPr/>
                    <a:lstStyle/>
                    <a:p>
                      <a:r>
                        <a:rPr lang="zh-CN" altLang="en-US" sz="1400" b="1" dirty="0" smtClean="0">
                          <a:latin typeface="华文楷体" pitchFamily="2" charset="-122"/>
                          <a:ea typeface="华文楷体" pitchFamily="2" charset="-122"/>
                        </a:rPr>
                        <a:t>资金运用风险</a:t>
                      </a:r>
                      <a:endParaRPr lang="zh-CN" altLang="en-US" sz="1400" b="1" dirty="0">
                        <a:latin typeface="华文楷体" pitchFamily="2" charset="-122"/>
                        <a:ea typeface="华文楷体" pitchFamily="2" charset="-122"/>
                      </a:endParaRPr>
                    </a:p>
                  </a:txBody>
                  <a:tcPr/>
                </a:tc>
                <a:tc>
                  <a:txBody>
                    <a:bodyPr/>
                    <a:lstStyle/>
                    <a:p>
                      <a:r>
                        <a:rPr lang="zh-CN" altLang="zh-CN" sz="1100" kern="1200" dirty="0" smtClean="0">
                          <a:solidFill>
                            <a:schemeClr val="tx1"/>
                          </a:solidFill>
                          <a:effectLst/>
                          <a:latin typeface="华文楷体" pitchFamily="2" charset="-122"/>
                          <a:ea typeface="华文楷体" pitchFamily="2" charset="-122"/>
                          <a:cs typeface="+mn-cs"/>
                        </a:rPr>
                        <a:t>本投资计划资金用于对招商局轮船股份有限公司进行增资，最终用于招商局轮船业务发展。资金挪用给投资计划带来的不确定性或在可控范围。</a:t>
                      </a:r>
                      <a:endParaRPr lang="zh-CN" altLang="en-US" sz="1100" dirty="0">
                        <a:latin typeface="华文楷体" pitchFamily="2" charset="-122"/>
                        <a:ea typeface="华文楷体" pitchFamily="2" charset="-122"/>
                      </a:endParaRPr>
                    </a:p>
                  </a:txBody>
                  <a:tcPr/>
                </a:tc>
              </a:tr>
            </a:tbl>
          </a:graphicData>
        </a:graphic>
      </p:graphicFrame>
    </p:spTree>
    <p:extLst>
      <p:ext uri="{BB962C8B-B14F-4D97-AF65-F5344CB8AC3E}">
        <p14:creationId xmlns:p14="http://schemas.microsoft.com/office/powerpoint/2010/main" val="3870087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42389" y="798289"/>
            <a:ext cx="3262432" cy="424732"/>
          </a:xfrm>
        </p:spPr>
        <p:txBody>
          <a:bodyPr vert="horz" lIns="91440" tIns="45720" rIns="91440" bIns="45720" rtlCol="0" anchor="ctr">
            <a:noAutofit/>
          </a:bodyPr>
          <a:lstStyle/>
          <a:p>
            <a:pPr algn="l">
              <a:spcBef>
                <a:spcPts val="1000"/>
              </a:spcBef>
            </a:pPr>
            <a:r>
              <a:rPr lang="zh-CN" altLang="en-US" sz="2400" b="1" dirty="0">
                <a:solidFill>
                  <a:srgbClr val="C00000"/>
                </a:solidFill>
                <a:latin typeface="华文楷体" pitchFamily="2" charset="-122"/>
                <a:ea typeface="华文楷体" pitchFamily="2" charset="-122"/>
                <a:cs typeface="+mn-cs"/>
              </a:rPr>
              <a:t>股权投资计划交易架构</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9" name="组合 8"/>
          <p:cNvGrpSpPr/>
          <p:nvPr/>
        </p:nvGrpSpPr>
        <p:grpSpPr>
          <a:xfrm>
            <a:off x="43542" y="1567543"/>
            <a:ext cx="8993409" cy="4158345"/>
            <a:chOff x="43542" y="1567543"/>
            <a:chExt cx="8993409" cy="4158345"/>
          </a:xfrm>
        </p:grpSpPr>
        <p:sp>
          <p:nvSpPr>
            <p:cNvPr id="2" name="圆角矩形 1"/>
            <p:cNvSpPr/>
            <p:nvPr/>
          </p:nvSpPr>
          <p:spPr>
            <a:xfrm>
              <a:off x="1008744" y="1661887"/>
              <a:ext cx="885371" cy="391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华文楷体" pitchFamily="2" charset="-122"/>
                  <a:ea typeface="华文楷体" pitchFamily="2" charset="-122"/>
                </a:rPr>
                <a:t>委托人</a:t>
              </a:r>
              <a:endParaRPr lang="en-US" altLang="zh-CN" sz="1200" b="1" dirty="0" smtClean="0">
                <a:solidFill>
                  <a:schemeClr val="tx1"/>
                </a:solidFill>
                <a:latin typeface="华文楷体" pitchFamily="2" charset="-122"/>
                <a:ea typeface="华文楷体" pitchFamily="2" charset="-122"/>
              </a:endParaRPr>
            </a:p>
            <a:p>
              <a:pPr algn="ctr"/>
              <a:r>
                <a:rPr lang="zh-CN" altLang="en-US" sz="1200" b="1" dirty="0" smtClean="0">
                  <a:solidFill>
                    <a:schemeClr val="tx1"/>
                  </a:solidFill>
                  <a:latin typeface="华文楷体" pitchFamily="2" charset="-122"/>
                  <a:ea typeface="华文楷体" pitchFamily="2" charset="-122"/>
                </a:rPr>
                <a:t>保险公司</a:t>
              </a:r>
              <a:endParaRPr lang="zh-CN" altLang="en-US" sz="1200" b="1" dirty="0">
                <a:solidFill>
                  <a:schemeClr val="tx1"/>
                </a:solidFill>
                <a:latin typeface="华文楷体" pitchFamily="2" charset="-122"/>
                <a:ea typeface="华文楷体" pitchFamily="2" charset="-122"/>
              </a:endParaRPr>
            </a:p>
          </p:txBody>
        </p:sp>
        <p:sp>
          <p:nvSpPr>
            <p:cNvPr id="6" name="圆角矩形 5"/>
            <p:cNvSpPr/>
            <p:nvPr/>
          </p:nvSpPr>
          <p:spPr>
            <a:xfrm>
              <a:off x="1866895" y="3606793"/>
              <a:ext cx="1473200" cy="60234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华文楷体" pitchFamily="2" charset="-122"/>
                  <a:ea typeface="华文楷体" pitchFamily="2" charset="-122"/>
                </a:rPr>
                <a:t>“中保投</a:t>
              </a:r>
              <a:r>
                <a:rPr lang="en-US" altLang="zh-CN" sz="1200" b="1" dirty="0" smtClean="0">
                  <a:solidFill>
                    <a:schemeClr val="bg1"/>
                  </a:solidFill>
                  <a:latin typeface="华文楷体" pitchFamily="2" charset="-122"/>
                  <a:ea typeface="华文楷体" pitchFamily="2" charset="-122"/>
                </a:rPr>
                <a:t>-</a:t>
              </a:r>
              <a:r>
                <a:rPr lang="zh-CN" altLang="en-US" sz="1200" b="1" dirty="0" smtClean="0">
                  <a:solidFill>
                    <a:schemeClr val="bg1"/>
                  </a:solidFill>
                  <a:latin typeface="华文楷体" pitchFamily="2" charset="-122"/>
                  <a:ea typeface="华文楷体" pitchFamily="2" charset="-122"/>
                </a:rPr>
                <a:t>招商局轮船股份股权投资计划”</a:t>
              </a:r>
              <a:endParaRPr lang="zh-CN" altLang="en-US" sz="1200" b="1" dirty="0">
                <a:solidFill>
                  <a:schemeClr val="bg1"/>
                </a:solidFill>
                <a:latin typeface="华文楷体" pitchFamily="2" charset="-122"/>
                <a:ea typeface="华文楷体" pitchFamily="2" charset="-122"/>
              </a:endParaRPr>
            </a:p>
          </p:txBody>
        </p:sp>
        <p:sp>
          <p:nvSpPr>
            <p:cNvPr id="7" name="圆角矩形 6"/>
            <p:cNvSpPr/>
            <p:nvPr/>
          </p:nvSpPr>
          <p:spPr>
            <a:xfrm>
              <a:off x="3673923" y="3606794"/>
              <a:ext cx="1480457" cy="6023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华文楷体" pitchFamily="2" charset="-122"/>
                  <a:ea typeface="华文楷体" pitchFamily="2" charset="-122"/>
                </a:rPr>
                <a:t>中保投</a:t>
              </a:r>
              <a:endParaRPr lang="en-US" altLang="zh-CN" sz="1200" b="1" dirty="0" smtClean="0">
                <a:solidFill>
                  <a:schemeClr val="tx1"/>
                </a:solidFill>
                <a:latin typeface="华文楷体" pitchFamily="2" charset="-122"/>
                <a:ea typeface="华文楷体" pitchFamily="2" charset="-122"/>
              </a:endParaRPr>
            </a:p>
            <a:p>
              <a:pPr algn="ctr"/>
              <a:r>
                <a:rPr lang="zh-CN" altLang="en-US" sz="1200" b="1" dirty="0" smtClean="0">
                  <a:solidFill>
                    <a:schemeClr val="tx1"/>
                  </a:solidFill>
                  <a:latin typeface="华文楷体" pitchFamily="2" charset="-122"/>
                  <a:ea typeface="华文楷体" pitchFamily="2" charset="-122"/>
                </a:rPr>
                <a:t>股东</a:t>
              </a:r>
              <a:r>
                <a:rPr lang="en-US" altLang="zh-CN" sz="1200" b="1" dirty="0" smtClean="0">
                  <a:solidFill>
                    <a:schemeClr val="tx1"/>
                  </a:solidFill>
                  <a:latin typeface="华文楷体" pitchFamily="2" charset="-122"/>
                  <a:ea typeface="华文楷体" pitchFamily="2" charset="-122"/>
                </a:rPr>
                <a:t>/</a:t>
              </a:r>
              <a:r>
                <a:rPr lang="zh-CN" altLang="en-US" sz="1200" b="1" dirty="0" smtClean="0">
                  <a:solidFill>
                    <a:schemeClr val="tx1"/>
                  </a:solidFill>
                  <a:latin typeface="华文楷体" pitchFamily="2" charset="-122"/>
                  <a:ea typeface="华文楷体" pitchFamily="2" charset="-122"/>
                </a:rPr>
                <a:t>受托管理人</a:t>
              </a:r>
              <a:endParaRPr lang="zh-CN" altLang="en-US" sz="1200" b="1" dirty="0">
                <a:solidFill>
                  <a:schemeClr val="tx1"/>
                </a:solidFill>
                <a:latin typeface="华文楷体" pitchFamily="2" charset="-122"/>
                <a:ea typeface="华文楷体" pitchFamily="2" charset="-122"/>
              </a:endParaRPr>
            </a:p>
          </p:txBody>
        </p:sp>
        <p:sp>
          <p:nvSpPr>
            <p:cNvPr id="8" name="圆角矩形 7"/>
            <p:cNvSpPr/>
            <p:nvPr/>
          </p:nvSpPr>
          <p:spPr>
            <a:xfrm>
              <a:off x="965202" y="2431144"/>
              <a:ext cx="3194949" cy="6023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华文楷体" pitchFamily="2" charset="-122"/>
                  <a:ea typeface="华文楷体" pitchFamily="2" charset="-122"/>
                </a:rPr>
                <a:t>受托管理人</a:t>
              </a:r>
              <a:endParaRPr lang="zh-CN" altLang="en-US" sz="1200" b="1" dirty="0">
                <a:solidFill>
                  <a:schemeClr val="tx1"/>
                </a:solidFill>
                <a:latin typeface="华文楷体" pitchFamily="2" charset="-122"/>
                <a:ea typeface="华文楷体" pitchFamily="2" charset="-122"/>
              </a:endParaRPr>
            </a:p>
            <a:p>
              <a:pPr algn="ctr"/>
              <a:r>
                <a:rPr lang="zh-CN" altLang="en-US" sz="1200" b="1" dirty="0" smtClean="0">
                  <a:solidFill>
                    <a:schemeClr val="tx1"/>
                  </a:solidFill>
                  <a:latin typeface="华文楷体" pitchFamily="2" charset="-122"/>
                  <a:ea typeface="华文楷体" pitchFamily="2" charset="-122"/>
                </a:rPr>
                <a:t>中保投</a:t>
              </a:r>
              <a:endParaRPr lang="en-US" altLang="zh-CN" sz="1200" b="1" dirty="0" smtClean="0">
                <a:solidFill>
                  <a:schemeClr val="tx1"/>
                </a:solidFill>
                <a:latin typeface="华文楷体" pitchFamily="2" charset="-122"/>
                <a:ea typeface="华文楷体" pitchFamily="2" charset="-122"/>
              </a:endParaRPr>
            </a:p>
          </p:txBody>
        </p:sp>
        <p:sp>
          <p:nvSpPr>
            <p:cNvPr id="12" name="圆角矩形 11"/>
            <p:cNvSpPr/>
            <p:nvPr/>
          </p:nvSpPr>
          <p:spPr>
            <a:xfrm>
              <a:off x="2128156" y="1661887"/>
              <a:ext cx="885371" cy="391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华文楷体" pitchFamily="2" charset="-122"/>
                  <a:ea typeface="华文楷体" pitchFamily="2" charset="-122"/>
                </a:rPr>
                <a:t>委托人</a:t>
              </a:r>
              <a:endParaRPr lang="en-US" altLang="zh-CN" sz="1200" b="1" dirty="0" smtClean="0">
                <a:solidFill>
                  <a:schemeClr val="tx1"/>
                </a:solidFill>
                <a:latin typeface="华文楷体" pitchFamily="2" charset="-122"/>
                <a:ea typeface="华文楷体" pitchFamily="2" charset="-122"/>
              </a:endParaRPr>
            </a:p>
            <a:p>
              <a:pPr algn="ctr"/>
              <a:r>
                <a:rPr lang="zh-CN" altLang="en-US" sz="1200" b="1" dirty="0" smtClean="0">
                  <a:solidFill>
                    <a:schemeClr val="tx1"/>
                  </a:solidFill>
                  <a:latin typeface="华文楷体" pitchFamily="2" charset="-122"/>
                  <a:ea typeface="华文楷体" pitchFamily="2" charset="-122"/>
                </a:rPr>
                <a:t>保险公司</a:t>
              </a:r>
              <a:endParaRPr lang="zh-CN" altLang="en-US" sz="1200" b="1" dirty="0">
                <a:solidFill>
                  <a:schemeClr val="tx1"/>
                </a:solidFill>
                <a:latin typeface="华文楷体" pitchFamily="2" charset="-122"/>
                <a:ea typeface="华文楷体" pitchFamily="2" charset="-122"/>
              </a:endParaRPr>
            </a:p>
          </p:txBody>
        </p:sp>
        <p:sp>
          <p:nvSpPr>
            <p:cNvPr id="13" name="圆角矩形 12"/>
            <p:cNvSpPr/>
            <p:nvPr/>
          </p:nvSpPr>
          <p:spPr>
            <a:xfrm>
              <a:off x="3274780" y="1661887"/>
              <a:ext cx="885371" cy="391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华文楷体" pitchFamily="2" charset="-122"/>
                  <a:ea typeface="华文楷体" pitchFamily="2" charset="-122"/>
                </a:rPr>
                <a:t>委托人</a:t>
              </a:r>
              <a:endParaRPr lang="en-US" altLang="zh-CN" sz="1200" b="1" dirty="0" smtClean="0">
                <a:solidFill>
                  <a:schemeClr val="tx1"/>
                </a:solidFill>
                <a:latin typeface="华文楷体" pitchFamily="2" charset="-122"/>
                <a:ea typeface="华文楷体" pitchFamily="2" charset="-122"/>
              </a:endParaRPr>
            </a:p>
            <a:p>
              <a:pPr algn="ctr"/>
              <a:r>
                <a:rPr lang="zh-CN" altLang="en-US" sz="1200" b="1" dirty="0" smtClean="0">
                  <a:solidFill>
                    <a:schemeClr val="tx1"/>
                  </a:solidFill>
                  <a:latin typeface="华文楷体" pitchFamily="2" charset="-122"/>
                  <a:ea typeface="华文楷体" pitchFamily="2" charset="-122"/>
                </a:rPr>
                <a:t>保险公司</a:t>
              </a:r>
              <a:endParaRPr lang="zh-CN" altLang="en-US" sz="1200" b="1" dirty="0">
                <a:solidFill>
                  <a:schemeClr val="tx1"/>
                </a:solidFill>
                <a:latin typeface="华文楷体" pitchFamily="2" charset="-122"/>
                <a:ea typeface="华文楷体" pitchFamily="2" charset="-122"/>
              </a:endParaRPr>
            </a:p>
          </p:txBody>
        </p:sp>
        <p:sp>
          <p:nvSpPr>
            <p:cNvPr id="3" name="矩形 2"/>
            <p:cNvSpPr/>
            <p:nvPr/>
          </p:nvSpPr>
          <p:spPr>
            <a:xfrm>
              <a:off x="921661" y="2358574"/>
              <a:ext cx="3374568" cy="725714"/>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21660" y="1567543"/>
              <a:ext cx="3374568" cy="558800"/>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669639" y="3606794"/>
              <a:ext cx="1480457" cy="6023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华文楷体" pitchFamily="2" charset="-122"/>
                  <a:ea typeface="华文楷体" pitchFamily="2" charset="-122"/>
                </a:rPr>
                <a:t>招商局轮船股份</a:t>
              </a:r>
              <a:endParaRPr lang="en-US" altLang="zh-CN" sz="1200" b="1" dirty="0" smtClean="0">
                <a:solidFill>
                  <a:schemeClr val="tx1"/>
                </a:solidFill>
                <a:latin typeface="华文楷体" pitchFamily="2" charset="-122"/>
                <a:ea typeface="华文楷体" pitchFamily="2" charset="-122"/>
              </a:endParaRPr>
            </a:p>
            <a:p>
              <a:pPr algn="ctr"/>
              <a:r>
                <a:rPr lang="zh-CN" altLang="en-US" sz="1200" b="1" dirty="0" smtClean="0">
                  <a:solidFill>
                    <a:schemeClr val="tx1"/>
                  </a:solidFill>
                  <a:latin typeface="华文楷体" pitchFamily="2" charset="-122"/>
                  <a:ea typeface="华文楷体" pitchFamily="2" charset="-122"/>
                </a:rPr>
                <a:t>目标公司</a:t>
              </a:r>
            </a:p>
          </p:txBody>
        </p:sp>
        <p:sp>
          <p:nvSpPr>
            <p:cNvPr id="16" name="圆角矩形 15"/>
            <p:cNvSpPr/>
            <p:nvPr/>
          </p:nvSpPr>
          <p:spPr>
            <a:xfrm>
              <a:off x="7556494" y="3606793"/>
              <a:ext cx="1480457" cy="6023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华文楷体" pitchFamily="2" charset="-122"/>
                  <a:ea typeface="华文楷体" pitchFamily="2" charset="-122"/>
                </a:rPr>
                <a:t>北京康达律所</a:t>
              </a:r>
              <a:endParaRPr lang="en-US" altLang="zh-CN" sz="1200" b="1" dirty="0" smtClean="0">
                <a:solidFill>
                  <a:schemeClr val="tx1"/>
                </a:solidFill>
                <a:latin typeface="华文楷体" pitchFamily="2" charset="-122"/>
                <a:ea typeface="华文楷体" pitchFamily="2" charset="-122"/>
              </a:endParaRPr>
            </a:p>
            <a:p>
              <a:pPr algn="ctr"/>
              <a:r>
                <a:rPr lang="zh-CN" altLang="en-US" sz="1200" b="1" dirty="0" smtClean="0">
                  <a:solidFill>
                    <a:schemeClr val="tx1"/>
                  </a:solidFill>
                  <a:latin typeface="华文楷体" pitchFamily="2" charset="-122"/>
                  <a:ea typeface="华文楷体" pitchFamily="2" charset="-122"/>
                </a:rPr>
                <a:t>独立监督人</a:t>
              </a:r>
            </a:p>
          </p:txBody>
        </p:sp>
        <p:sp>
          <p:nvSpPr>
            <p:cNvPr id="17" name="圆角矩形 16"/>
            <p:cNvSpPr/>
            <p:nvPr/>
          </p:nvSpPr>
          <p:spPr>
            <a:xfrm>
              <a:off x="1640111" y="4601021"/>
              <a:ext cx="1932208" cy="301171"/>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华文楷体" pitchFamily="2" charset="-122"/>
                  <a:ea typeface="华文楷体" pitchFamily="2" charset="-122"/>
                </a:rPr>
                <a:t>股权计划受益凭证</a:t>
              </a:r>
              <a:endParaRPr lang="zh-CN" altLang="en-US" sz="1200" b="1" dirty="0">
                <a:solidFill>
                  <a:schemeClr val="tx1"/>
                </a:solidFill>
                <a:latin typeface="华文楷体" pitchFamily="2" charset="-122"/>
                <a:ea typeface="华文楷体" pitchFamily="2" charset="-122"/>
              </a:endParaRPr>
            </a:p>
          </p:txBody>
        </p:sp>
        <p:sp>
          <p:nvSpPr>
            <p:cNvPr id="18" name="圆角矩形 17"/>
            <p:cNvSpPr/>
            <p:nvPr/>
          </p:nvSpPr>
          <p:spPr>
            <a:xfrm>
              <a:off x="1153885" y="5254172"/>
              <a:ext cx="885371" cy="391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华文楷体" pitchFamily="2" charset="-122"/>
                  <a:ea typeface="华文楷体" pitchFamily="2" charset="-122"/>
                </a:rPr>
                <a:t>受益人</a:t>
              </a:r>
              <a:endParaRPr lang="en-US" altLang="zh-CN" sz="1200" b="1" dirty="0" smtClean="0">
                <a:solidFill>
                  <a:schemeClr val="tx1"/>
                </a:solidFill>
                <a:latin typeface="华文楷体" pitchFamily="2" charset="-122"/>
                <a:ea typeface="华文楷体" pitchFamily="2" charset="-122"/>
              </a:endParaRPr>
            </a:p>
            <a:p>
              <a:pPr algn="ctr"/>
              <a:r>
                <a:rPr lang="zh-CN" altLang="en-US" sz="1200" b="1" dirty="0" smtClean="0">
                  <a:solidFill>
                    <a:schemeClr val="tx1"/>
                  </a:solidFill>
                  <a:latin typeface="华文楷体" pitchFamily="2" charset="-122"/>
                  <a:ea typeface="华文楷体" pitchFamily="2" charset="-122"/>
                </a:rPr>
                <a:t>保险公司</a:t>
              </a:r>
              <a:endParaRPr lang="zh-CN" altLang="en-US" sz="1200" b="1" dirty="0">
                <a:solidFill>
                  <a:schemeClr val="tx1"/>
                </a:solidFill>
                <a:latin typeface="华文楷体" pitchFamily="2" charset="-122"/>
                <a:ea typeface="华文楷体" pitchFamily="2" charset="-122"/>
              </a:endParaRPr>
            </a:p>
          </p:txBody>
        </p:sp>
        <p:sp>
          <p:nvSpPr>
            <p:cNvPr id="19" name="圆角矩形 18"/>
            <p:cNvSpPr/>
            <p:nvPr/>
          </p:nvSpPr>
          <p:spPr>
            <a:xfrm>
              <a:off x="2273297" y="5254172"/>
              <a:ext cx="885371" cy="391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latin typeface="华文楷体" pitchFamily="2" charset="-122"/>
                  <a:ea typeface="华文楷体" pitchFamily="2" charset="-122"/>
                </a:rPr>
                <a:t>受益</a:t>
              </a:r>
              <a:r>
                <a:rPr lang="zh-CN" altLang="en-US" sz="1200" b="1" dirty="0" smtClean="0">
                  <a:solidFill>
                    <a:schemeClr val="tx1"/>
                  </a:solidFill>
                  <a:latin typeface="华文楷体" pitchFamily="2" charset="-122"/>
                  <a:ea typeface="华文楷体" pitchFamily="2" charset="-122"/>
                </a:rPr>
                <a:t>人</a:t>
              </a:r>
              <a:endParaRPr lang="en-US" altLang="zh-CN" sz="1200" b="1" dirty="0" smtClean="0">
                <a:solidFill>
                  <a:schemeClr val="tx1"/>
                </a:solidFill>
                <a:latin typeface="华文楷体" pitchFamily="2" charset="-122"/>
                <a:ea typeface="华文楷体" pitchFamily="2" charset="-122"/>
              </a:endParaRPr>
            </a:p>
            <a:p>
              <a:pPr algn="ctr"/>
              <a:r>
                <a:rPr lang="zh-CN" altLang="en-US" sz="1200" b="1" dirty="0" smtClean="0">
                  <a:solidFill>
                    <a:schemeClr val="tx1"/>
                  </a:solidFill>
                  <a:latin typeface="华文楷体" pitchFamily="2" charset="-122"/>
                  <a:ea typeface="华文楷体" pitchFamily="2" charset="-122"/>
                </a:rPr>
                <a:t>保险公司</a:t>
              </a:r>
              <a:endParaRPr lang="zh-CN" altLang="en-US" sz="1200" b="1" dirty="0">
                <a:solidFill>
                  <a:schemeClr val="tx1"/>
                </a:solidFill>
                <a:latin typeface="华文楷体" pitchFamily="2" charset="-122"/>
                <a:ea typeface="华文楷体" pitchFamily="2" charset="-122"/>
              </a:endParaRPr>
            </a:p>
          </p:txBody>
        </p:sp>
        <p:sp>
          <p:nvSpPr>
            <p:cNvPr id="20" name="圆角矩形 19"/>
            <p:cNvSpPr/>
            <p:nvPr/>
          </p:nvSpPr>
          <p:spPr>
            <a:xfrm>
              <a:off x="3419921" y="5254172"/>
              <a:ext cx="885371" cy="391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latin typeface="华文楷体" pitchFamily="2" charset="-122"/>
                  <a:ea typeface="华文楷体" pitchFamily="2" charset="-122"/>
                </a:rPr>
                <a:t>受益</a:t>
              </a:r>
              <a:r>
                <a:rPr lang="zh-CN" altLang="en-US" sz="1200" b="1" dirty="0" smtClean="0">
                  <a:solidFill>
                    <a:schemeClr val="tx1"/>
                  </a:solidFill>
                  <a:latin typeface="华文楷体" pitchFamily="2" charset="-122"/>
                  <a:ea typeface="华文楷体" pitchFamily="2" charset="-122"/>
                </a:rPr>
                <a:t>人</a:t>
              </a:r>
              <a:endParaRPr lang="en-US" altLang="zh-CN" sz="1200" b="1" dirty="0" smtClean="0">
                <a:solidFill>
                  <a:schemeClr val="tx1"/>
                </a:solidFill>
                <a:latin typeface="华文楷体" pitchFamily="2" charset="-122"/>
                <a:ea typeface="华文楷体" pitchFamily="2" charset="-122"/>
              </a:endParaRPr>
            </a:p>
            <a:p>
              <a:pPr algn="ctr"/>
              <a:r>
                <a:rPr lang="zh-CN" altLang="en-US" sz="1200" b="1" dirty="0" smtClean="0">
                  <a:solidFill>
                    <a:schemeClr val="tx1"/>
                  </a:solidFill>
                  <a:latin typeface="华文楷体" pitchFamily="2" charset="-122"/>
                  <a:ea typeface="华文楷体" pitchFamily="2" charset="-122"/>
                </a:rPr>
                <a:t>保险公司</a:t>
              </a:r>
              <a:endParaRPr lang="zh-CN" altLang="en-US" sz="1200" b="1" dirty="0">
                <a:solidFill>
                  <a:schemeClr val="tx1"/>
                </a:solidFill>
                <a:latin typeface="华文楷体" pitchFamily="2" charset="-122"/>
                <a:ea typeface="华文楷体" pitchFamily="2" charset="-122"/>
              </a:endParaRPr>
            </a:p>
          </p:txBody>
        </p:sp>
        <p:sp>
          <p:nvSpPr>
            <p:cNvPr id="21" name="矩形 20"/>
            <p:cNvSpPr/>
            <p:nvPr/>
          </p:nvSpPr>
          <p:spPr>
            <a:xfrm>
              <a:off x="1008744" y="5167088"/>
              <a:ext cx="3405407" cy="558800"/>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3542" y="3613143"/>
              <a:ext cx="1480457" cy="6023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latin typeface="华文楷体" pitchFamily="2" charset="-122"/>
                  <a:ea typeface="华文楷体" pitchFamily="2" charset="-122"/>
                </a:rPr>
                <a:t>托管人</a:t>
              </a:r>
            </a:p>
            <a:p>
              <a:pPr algn="ctr"/>
              <a:r>
                <a:rPr lang="zh-CN" altLang="en-US" sz="1200" b="1" dirty="0" smtClean="0">
                  <a:solidFill>
                    <a:schemeClr val="tx1"/>
                  </a:solidFill>
                  <a:latin typeface="华文楷体" pitchFamily="2" charset="-122"/>
                  <a:ea typeface="华文楷体" pitchFamily="2" charset="-122"/>
                </a:rPr>
                <a:t>招商银行</a:t>
              </a:r>
              <a:endParaRPr lang="en-US" altLang="zh-CN" sz="1200" b="1" dirty="0" smtClean="0">
                <a:solidFill>
                  <a:schemeClr val="tx1"/>
                </a:solidFill>
                <a:latin typeface="华文楷体" pitchFamily="2" charset="-122"/>
                <a:ea typeface="华文楷体" pitchFamily="2" charset="-122"/>
              </a:endParaRPr>
            </a:p>
          </p:txBody>
        </p:sp>
        <p:cxnSp>
          <p:nvCxnSpPr>
            <p:cNvPr id="24" name="直接箭头连接符 23"/>
            <p:cNvCxnSpPr/>
            <p:nvPr/>
          </p:nvCxnSpPr>
          <p:spPr>
            <a:xfrm>
              <a:off x="1451429" y="2126343"/>
              <a:ext cx="1" cy="232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4" idx="2"/>
              <a:endCxn id="3" idx="0"/>
            </p:cNvCxnSpPr>
            <p:nvPr/>
          </p:nvCxnSpPr>
          <p:spPr>
            <a:xfrm>
              <a:off x="2608944" y="2126343"/>
              <a:ext cx="1" cy="232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3717465" y="2126343"/>
              <a:ext cx="1" cy="232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3" idx="2"/>
              <a:endCxn id="6" idx="0"/>
            </p:cNvCxnSpPr>
            <p:nvPr/>
          </p:nvCxnSpPr>
          <p:spPr>
            <a:xfrm flipH="1">
              <a:off x="2603495" y="3084288"/>
              <a:ext cx="0" cy="5225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6" idx="3"/>
              <a:endCxn id="7" idx="1"/>
            </p:cNvCxnSpPr>
            <p:nvPr/>
          </p:nvCxnSpPr>
          <p:spPr>
            <a:xfrm>
              <a:off x="3340095" y="3907965"/>
              <a:ext cx="3338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7" idx="3"/>
              <a:endCxn id="15" idx="1"/>
            </p:cNvCxnSpPr>
            <p:nvPr/>
          </p:nvCxnSpPr>
          <p:spPr>
            <a:xfrm>
              <a:off x="5154380" y="3907965"/>
              <a:ext cx="5152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6" idx="2"/>
              <a:endCxn id="17" idx="0"/>
            </p:cNvCxnSpPr>
            <p:nvPr/>
          </p:nvCxnSpPr>
          <p:spPr>
            <a:xfrm>
              <a:off x="2603495" y="4209136"/>
              <a:ext cx="2720" cy="391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H="1">
              <a:off x="2614383" y="4902192"/>
              <a:ext cx="0" cy="264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16200000" flipV="1">
              <a:off x="5646048" y="738408"/>
              <a:ext cx="12700" cy="5736770"/>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16" idx="1"/>
              <a:endCxn id="15" idx="3"/>
            </p:cNvCxnSpPr>
            <p:nvPr/>
          </p:nvCxnSpPr>
          <p:spPr>
            <a:xfrm flipH="1">
              <a:off x="7150096" y="3907964"/>
              <a:ext cx="40639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圆角矩形 58"/>
            <p:cNvSpPr/>
            <p:nvPr/>
          </p:nvSpPr>
          <p:spPr>
            <a:xfrm>
              <a:off x="5652398" y="2420260"/>
              <a:ext cx="1480457" cy="6023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华文楷体" pitchFamily="2" charset="-122"/>
                  <a:ea typeface="华文楷体" pitchFamily="2" charset="-122"/>
                </a:rPr>
                <a:t>回购主体</a:t>
              </a:r>
              <a:endParaRPr lang="en-US" altLang="zh-CN" sz="1200" b="1" dirty="0">
                <a:solidFill>
                  <a:schemeClr val="tx1"/>
                </a:solidFill>
                <a:latin typeface="华文楷体" pitchFamily="2" charset="-122"/>
                <a:ea typeface="华文楷体" pitchFamily="2" charset="-122"/>
              </a:endParaRPr>
            </a:p>
          </p:txBody>
        </p:sp>
        <p:cxnSp>
          <p:nvCxnSpPr>
            <p:cNvPr id="61" name="肘形连接符 60"/>
            <p:cNvCxnSpPr>
              <a:stCxn id="59" idx="1"/>
              <a:endCxn id="7" idx="0"/>
            </p:cNvCxnSpPr>
            <p:nvPr/>
          </p:nvCxnSpPr>
          <p:spPr>
            <a:xfrm rot="10800000" flipV="1">
              <a:off x="4414152" y="2721430"/>
              <a:ext cx="1238246" cy="88536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21" idx="1"/>
              <a:endCxn id="22" idx="2"/>
            </p:cNvCxnSpPr>
            <p:nvPr/>
          </p:nvCxnSpPr>
          <p:spPr>
            <a:xfrm rot="10800000">
              <a:off x="783772" y="4215486"/>
              <a:ext cx="224973" cy="123100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肘形连接符 66"/>
            <p:cNvCxnSpPr/>
            <p:nvPr/>
          </p:nvCxnSpPr>
          <p:spPr>
            <a:xfrm rot="5400000">
              <a:off x="4791067" y="492119"/>
              <a:ext cx="6350" cy="7440382"/>
            </a:xfrm>
            <a:prstGeom prst="bentConnector3">
              <a:avLst>
                <a:gd name="adj1" fmla="val 37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stCxn id="59" idx="2"/>
              <a:endCxn id="15" idx="0"/>
            </p:cNvCxnSpPr>
            <p:nvPr/>
          </p:nvCxnSpPr>
          <p:spPr>
            <a:xfrm>
              <a:off x="6392627" y="3022602"/>
              <a:ext cx="0" cy="58419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7089313" y="3600187"/>
              <a:ext cx="543739" cy="307777"/>
            </a:xfrm>
            <a:prstGeom prst="rect">
              <a:avLst/>
            </a:prstGeom>
          </p:spPr>
          <p:txBody>
            <a:bodyPr wrap="none">
              <a:spAutoFit/>
            </a:bodyPr>
            <a:lstStyle/>
            <a:p>
              <a:r>
                <a:rPr lang="zh-CN" altLang="en-US" sz="1400" b="1" dirty="0" smtClean="0">
                  <a:solidFill>
                    <a:srgbClr val="C00000"/>
                  </a:solidFill>
                  <a:latin typeface="华文楷体" pitchFamily="2" charset="-122"/>
                  <a:ea typeface="华文楷体" pitchFamily="2" charset="-122"/>
                </a:rPr>
                <a:t>监督</a:t>
              </a:r>
              <a:endParaRPr lang="zh-CN" altLang="en-US" sz="1400" b="1" dirty="0">
                <a:solidFill>
                  <a:srgbClr val="C00000"/>
                </a:solidFill>
                <a:latin typeface="华文楷体" pitchFamily="2" charset="-122"/>
                <a:ea typeface="华文楷体" pitchFamily="2" charset="-122"/>
              </a:endParaRPr>
            </a:p>
          </p:txBody>
        </p:sp>
        <p:sp>
          <p:nvSpPr>
            <p:cNvPr id="72" name="矩形 71"/>
            <p:cNvSpPr/>
            <p:nvPr/>
          </p:nvSpPr>
          <p:spPr>
            <a:xfrm>
              <a:off x="7975353" y="4463134"/>
              <a:ext cx="543739" cy="307777"/>
            </a:xfrm>
            <a:prstGeom prst="rect">
              <a:avLst/>
            </a:prstGeom>
          </p:spPr>
          <p:txBody>
            <a:bodyPr wrap="none">
              <a:spAutoFit/>
            </a:bodyPr>
            <a:lstStyle/>
            <a:p>
              <a:r>
                <a:rPr lang="zh-CN" altLang="en-US" sz="1400" b="1" dirty="0" smtClean="0">
                  <a:solidFill>
                    <a:srgbClr val="C00000"/>
                  </a:solidFill>
                  <a:latin typeface="华文楷体" pitchFamily="2" charset="-122"/>
                  <a:ea typeface="华文楷体" pitchFamily="2" charset="-122"/>
                </a:rPr>
                <a:t>监督</a:t>
              </a:r>
              <a:endParaRPr lang="zh-CN" altLang="en-US" sz="1400" b="1" dirty="0">
                <a:solidFill>
                  <a:srgbClr val="C00000"/>
                </a:solidFill>
                <a:latin typeface="华文楷体" pitchFamily="2" charset="-122"/>
                <a:ea typeface="华文楷体" pitchFamily="2" charset="-122"/>
              </a:endParaRPr>
            </a:p>
          </p:txBody>
        </p:sp>
        <p:sp>
          <p:nvSpPr>
            <p:cNvPr id="73" name="矩形 72"/>
            <p:cNvSpPr/>
            <p:nvPr/>
          </p:nvSpPr>
          <p:spPr>
            <a:xfrm>
              <a:off x="1992935" y="2088569"/>
              <a:ext cx="1261884" cy="307777"/>
            </a:xfrm>
            <a:prstGeom prst="rect">
              <a:avLst/>
            </a:prstGeom>
          </p:spPr>
          <p:txBody>
            <a:bodyPr wrap="none">
              <a:spAutoFit/>
            </a:bodyPr>
            <a:lstStyle/>
            <a:p>
              <a:r>
                <a:rPr lang="en-US" altLang="zh-CN" sz="1400" b="1" dirty="0" smtClean="0">
                  <a:solidFill>
                    <a:srgbClr val="C00000"/>
                  </a:solidFill>
                  <a:latin typeface="华文楷体" pitchFamily="2" charset="-122"/>
                  <a:ea typeface="华文楷体" pitchFamily="2" charset="-122"/>
                </a:rPr>
                <a:t>《</a:t>
              </a:r>
              <a:r>
                <a:rPr lang="zh-CN" altLang="en-US" sz="1400" b="1" dirty="0" smtClean="0">
                  <a:solidFill>
                    <a:srgbClr val="C00000"/>
                  </a:solidFill>
                  <a:latin typeface="华文楷体" pitchFamily="2" charset="-122"/>
                  <a:ea typeface="华文楷体" pitchFamily="2" charset="-122"/>
                </a:rPr>
                <a:t>受托协议</a:t>
              </a:r>
              <a:r>
                <a:rPr lang="en-US" altLang="zh-CN" sz="1400" b="1" dirty="0" smtClean="0">
                  <a:solidFill>
                    <a:srgbClr val="C00000"/>
                  </a:solidFill>
                  <a:latin typeface="华文楷体" pitchFamily="2" charset="-122"/>
                  <a:ea typeface="华文楷体" pitchFamily="2" charset="-122"/>
                </a:rPr>
                <a:t>》</a:t>
              </a:r>
              <a:endParaRPr lang="zh-CN" altLang="en-US" sz="1400" b="1" dirty="0">
                <a:solidFill>
                  <a:srgbClr val="C00000"/>
                </a:solidFill>
                <a:latin typeface="华文楷体" pitchFamily="2" charset="-122"/>
                <a:ea typeface="华文楷体" pitchFamily="2" charset="-122"/>
              </a:endParaRPr>
            </a:p>
          </p:txBody>
        </p:sp>
        <p:sp>
          <p:nvSpPr>
            <p:cNvPr id="74" name="矩形 73"/>
            <p:cNvSpPr/>
            <p:nvPr/>
          </p:nvSpPr>
          <p:spPr>
            <a:xfrm>
              <a:off x="301867" y="4677097"/>
              <a:ext cx="902811" cy="307777"/>
            </a:xfrm>
            <a:prstGeom prst="rect">
              <a:avLst/>
            </a:prstGeom>
          </p:spPr>
          <p:txBody>
            <a:bodyPr wrap="none">
              <a:spAutoFit/>
            </a:bodyPr>
            <a:lstStyle/>
            <a:p>
              <a:r>
                <a:rPr lang="zh-CN" altLang="en-US" sz="1400" b="1" dirty="0" smtClean="0">
                  <a:solidFill>
                    <a:srgbClr val="C00000"/>
                  </a:solidFill>
                  <a:latin typeface="华文楷体" pitchFamily="2" charset="-122"/>
                  <a:ea typeface="华文楷体" pitchFamily="2" charset="-122"/>
                </a:rPr>
                <a:t>资金托管</a:t>
              </a:r>
              <a:endParaRPr lang="zh-CN" altLang="en-US" sz="1400" b="1" dirty="0">
                <a:solidFill>
                  <a:srgbClr val="C00000"/>
                </a:solidFill>
                <a:latin typeface="华文楷体" pitchFamily="2" charset="-122"/>
                <a:ea typeface="华文楷体" pitchFamily="2" charset="-122"/>
              </a:endParaRPr>
            </a:p>
          </p:txBody>
        </p:sp>
        <p:cxnSp>
          <p:nvCxnSpPr>
            <p:cNvPr id="76" name="直接箭头连接符 75"/>
            <p:cNvCxnSpPr>
              <a:stCxn id="6" idx="1"/>
              <a:endCxn id="22" idx="3"/>
            </p:cNvCxnSpPr>
            <p:nvPr/>
          </p:nvCxnSpPr>
          <p:spPr>
            <a:xfrm flipH="1">
              <a:off x="1523999" y="3907965"/>
              <a:ext cx="3428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941103" y="3356295"/>
              <a:ext cx="1261884" cy="307777"/>
            </a:xfrm>
            <a:prstGeom prst="rect">
              <a:avLst/>
            </a:prstGeom>
          </p:spPr>
          <p:txBody>
            <a:bodyPr wrap="none">
              <a:spAutoFit/>
            </a:bodyPr>
            <a:lstStyle/>
            <a:p>
              <a:r>
                <a:rPr lang="en-US" altLang="zh-CN" sz="1400" b="1" dirty="0" smtClean="0">
                  <a:solidFill>
                    <a:srgbClr val="C00000"/>
                  </a:solidFill>
                  <a:latin typeface="华文楷体" pitchFamily="2" charset="-122"/>
                  <a:ea typeface="华文楷体" pitchFamily="2" charset="-122"/>
                </a:rPr>
                <a:t>《</a:t>
              </a:r>
              <a:r>
                <a:rPr lang="zh-CN" altLang="en-US" sz="1400" b="1" dirty="0" smtClean="0">
                  <a:solidFill>
                    <a:srgbClr val="C00000"/>
                  </a:solidFill>
                  <a:latin typeface="华文楷体" pitchFamily="2" charset="-122"/>
                  <a:ea typeface="华文楷体" pitchFamily="2" charset="-122"/>
                </a:rPr>
                <a:t>托管协议</a:t>
              </a:r>
              <a:r>
                <a:rPr lang="en-US" altLang="zh-CN" sz="1400" b="1" dirty="0" smtClean="0">
                  <a:solidFill>
                    <a:srgbClr val="C00000"/>
                  </a:solidFill>
                  <a:latin typeface="华文楷体" pitchFamily="2" charset="-122"/>
                  <a:ea typeface="华文楷体" pitchFamily="2" charset="-122"/>
                </a:rPr>
                <a:t>》</a:t>
              </a:r>
              <a:endParaRPr lang="zh-CN" altLang="en-US" sz="1400" b="1" dirty="0">
                <a:solidFill>
                  <a:srgbClr val="C00000"/>
                </a:solidFill>
                <a:latin typeface="华文楷体" pitchFamily="2" charset="-122"/>
                <a:ea typeface="华文楷体" pitchFamily="2" charset="-122"/>
              </a:endParaRPr>
            </a:p>
          </p:txBody>
        </p:sp>
        <p:sp>
          <p:nvSpPr>
            <p:cNvPr id="78" name="矩形 77"/>
            <p:cNvSpPr/>
            <p:nvPr/>
          </p:nvSpPr>
          <p:spPr>
            <a:xfrm>
              <a:off x="3086524" y="3118302"/>
              <a:ext cx="1261884" cy="307777"/>
            </a:xfrm>
            <a:prstGeom prst="rect">
              <a:avLst/>
            </a:prstGeom>
          </p:spPr>
          <p:txBody>
            <a:bodyPr wrap="none">
              <a:spAutoFit/>
            </a:bodyPr>
            <a:lstStyle/>
            <a:p>
              <a:r>
                <a:rPr lang="en-US" altLang="zh-CN" sz="1400" b="1" dirty="0" smtClean="0">
                  <a:solidFill>
                    <a:srgbClr val="C00000"/>
                  </a:solidFill>
                  <a:latin typeface="华文楷体" pitchFamily="2" charset="-122"/>
                  <a:ea typeface="华文楷体" pitchFamily="2" charset="-122"/>
                </a:rPr>
                <a:t>《</a:t>
              </a:r>
              <a:r>
                <a:rPr lang="zh-CN" altLang="en-US" sz="1400" b="1" dirty="0" smtClean="0">
                  <a:solidFill>
                    <a:srgbClr val="C00000"/>
                  </a:solidFill>
                  <a:latin typeface="华文楷体" pitchFamily="2" charset="-122"/>
                  <a:ea typeface="华文楷体" pitchFamily="2" charset="-122"/>
                </a:rPr>
                <a:t>监督协议</a:t>
              </a:r>
              <a:r>
                <a:rPr lang="en-US" altLang="zh-CN" sz="1400" b="1" dirty="0" smtClean="0">
                  <a:solidFill>
                    <a:srgbClr val="C00000"/>
                  </a:solidFill>
                  <a:latin typeface="华文楷体" pitchFamily="2" charset="-122"/>
                  <a:ea typeface="华文楷体" pitchFamily="2" charset="-122"/>
                </a:rPr>
                <a:t>》</a:t>
              </a:r>
              <a:endParaRPr lang="zh-CN" altLang="en-US" sz="1400" b="1" dirty="0">
                <a:solidFill>
                  <a:srgbClr val="C00000"/>
                </a:solidFill>
                <a:latin typeface="华文楷体" pitchFamily="2" charset="-122"/>
                <a:ea typeface="华文楷体" pitchFamily="2" charset="-122"/>
              </a:endParaRPr>
            </a:p>
          </p:txBody>
        </p:sp>
        <p:sp>
          <p:nvSpPr>
            <p:cNvPr id="79" name="矩形 78"/>
            <p:cNvSpPr/>
            <p:nvPr/>
          </p:nvSpPr>
          <p:spPr>
            <a:xfrm>
              <a:off x="7975353" y="3080972"/>
              <a:ext cx="543739" cy="307777"/>
            </a:xfrm>
            <a:prstGeom prst="rect">
              <a:avLst/>
            </a:prstGeom>
          </p:spPr>
          <p:txBody>
            <a:bodyPr wrap="none">
              <a:spAutoFit/>
            </a:bodyPr>
            <a:lstStyle/>
            <a:p>
              <a:r>
                <a:rPr lang="zh-CN" altLang="en-US" sz="1400" b="1" dirty="0" smtClean="0">
                  <a:solidFill>
                    <a:srgbClr val="C00000"/>
                  </a:solidFill>
                  <a:latin typeface="华文楷体" pitchFamily="2" charset="-122"/>
                  <a:ea typeface="华文楷体" pitchFamily="2" charset="-122"/>
                </a:rPr>
                <a:t>监督</a:t>
              </a:r>
              <a:endParaRPr lang="zh-CN" altLang="en-US" sz="1400" b="1" dirty="0">
                <a:solidFill>
                  <a:srgbClr val="C00000"/>
                </a:solidFill>
                <a:latin typeface="华文楷体" pitchFamily="2" charset="-122"/>
                <a:ea typeface="华文楷体" pitchFamily="2" charset="-122"/>
              </a:endParaRPr>
            </a:p>
          </p:txBody>
        </p:sp>
        <p:sp>
          <p:nvSpPr>
            <p:cNvPr id="80" name="矩形 79"/>
            <p:cNvSpPr/>
            <p:nvPr/>
          </p:nvSpPr>
          <p:spPr>
            <a:xfrm>
              <a:off x="4783356" y="3365043"/>
              <a:ext cx="1261884" cy="307777"/>
            </a:xfrm>
            <a:prstGeom prst="rect">
              <a:avLst/>
            </a:prstGeom>
          </p:spPr>
          <p:txBody>
            <a:bodyPr wrap="none">
              <a:spAutoFit/>
            </a:bodyPr>
            <a:lstStyle/>
            <a:p>
              <a:r>
                <a:rPr lang="en-US" altLang="zh-CN" sz="1400" b="1" dirty="0" smtClean="0">
                  <a:solidFill>
                    <a:srgbClr val="C00000"/>
                  </a:solidFill>
                  <a:latin typeface="华文楷体" pitchFamily="2" charset="-122"/>
                  <a:ea typeface="华文楷体" pitchFamily="2" charset="-122"/>
                </a:rPr>
                <a:t>《</a:t>
              </a:r>
              <a:r>
                <a:rPr lang="zh-CN" altLang="en-US" sz="1400" b="1" dirty="0" smtClean="0">
                  <a:solidFill>
                    <a:srgbClr val="C00000"/>
                  </a:solidFill>
                  <a:latin typeface="华文楷体" pitchFamily="2" charset="-122"/>
                  <a:ea typeface="华文楷体" pitchFamily="2" charset="-122"/>
                </a:rPr>
                <a:t>投资合同</a:t>
              </a:r>
              <a:r>
                <a:rPr lang="en-US" altLang="zh-CN" sz="1400" b="1" dirty="0" smtClean="0">
                  <a:solidFill>
                    <a:srgbClr val="C00000"/>
                  </a:solidFill>
                  <a:latin typeface="华文楷体" pitchFamily="2" charset="-122"/>
                  <a:ea typeface="华文楷体" pitchFamily="2" charset="-122"/>
                </a:rPr>
                <a:t>》</a:t>
              </a:r>
              <a:endParaRPr lang="zh-CN" altLang="en-US" sz="1400" b="1" dirty="0">
                <a:solidFill>
                  <a:srgbClr val="C00000"/>
                </a:solidFill>
                <a:latin typeface="华文楷体" pitchFamily="2" charset="-122"/>
                <a:ea typeface="华文楷体" pitchFamily="2" charset="-122"/>
              </a:endParaRPr>
            </a:p>
          </p:txBody>
        </p:sp>
        <p:sp>
          <p:nvSpPr>
            <p:cNvPr id="81" name="矩形 80"/>
            <p:cNvSpPr/>
            <p:nvPr/>
          </p:nvSpPr>
          <p:spPr>
            <a:xfrm>
              <a:off x="4408697" y="2396346"/>
              <a:ext cx="1261884" cy="307777"/>
            </a:xfrm>
            <a:prstGeom prst="rect">
              <a:avLst/>
            </a:prstGeom>
          </p:spPr>
          <p:txBody>
            <a:bodyPr wrap="none">
              <a:spAutoFit/>
            </a:bodyPr>
            <a:lstStyle/>
            <a:p>
              <a:r>
                <a:rPr lang="en-US" altLang="zh-CN" sz="1400" b="1" dirty="0" smtClean="0">
                  <a:solidFill>
                    <a:srgbClr val="C00000"/>
                  </a:solidFill>
                  <a:latin typeface="华文楷体" pitchFamily="2" charset="-122"/>
                  <a:ea typeface="华文楷体" pitchFamily="2" charset="-122"/>
                </a:rPr>
                <a:t>《</a:t>
              </a:r>
              <a:r>
                <a:rPr lang="zh-CN" altLang="en-US" sz="1400" b="1" dirty="0" smtClean="0">
                  <a:solidFill>
                    <a:srgbClr val="C00000"/>
                  </a:solidFill>
                  <a:latin typeface="华文楷体" pitchFamily="2" charset="-122"/>
                  <a:ea typeface="华文楷体" pitchFamily="2" charset="-122"/>
                </a:rPr>
                <a:t>投资合同</a:t>
              </a:r>
              <a:r>
                <a:rPr lang="en-US" altLang="zh-CN" sz="1400" b="1" dirty="0" smtClean="0">
                  <a:solidFill>
                    <a:srgbClr val="C00000"/>
                  </a:solidFill>
                  <a:latin typeface="华文楷体" pitchFamily="2" charset="-122"/>
                  <a:ea typeface="华文楷体" pitchFamily="2" charset="-122"/>
                </a:rPr>
                <a:t>》</a:t>
              </a:r>
              <a:endParaRPr lang="zh-CN" altLang="en-US" sz="1400" b="1" dirty="0">
                <a:solidFill>
                  <a:srgbClr val="C00000"/>
                </a:solidFill>
                <a:latin typeface="华文楷体" pitchFamily="2" charset="-122"/>
                <a:ea typeface="华文楷体" pitchFamily="2" charset="-122"/>
              </a:endParaRPr>
            </a:p>
          </p:txBody>
        </p:sp>
        <p:sp>
          <p:nvSpPr>
            <p:cNvPr id="83" name="矩形 82"/>
            <p:cNvSpPr/>
            <p:nvPr/>
          </p:nvSpPr>
          <p:spPr>
            <a:xfrm>
              <a:off x="4944740" y="4088105"/>
              <a:ext cx="800219"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特定股息</a:t>
              </a:r>
              <a:endParaRPr lang="zh-CN" altLang="en-US" sz="1200" b="1" u="sng" dirty="0">
                <a:latin typeface="华文楷体" pitchFamily="2" charset="-122"/>
                <a:ea typeface="华文楷体" pitchFamily="2" charset="-122"/>
              </a:endParaRPr>
            </a:p>
          </p:txBody>
        </p:sp>
        <p:sp>
          <p:nvSpPr>
            <p:cNvPr id="48" name="矩形 47"/>
            <p:cNvSpPr/>
            <p:nvPr/>
          </p:nvSpPr>
          <p:spPr>
            <a:xfrm>
              <a:off x="4572000" y="2355258"/>
              <a:ext cx="2984494" cy="879602"/>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4622795" y="5184878"/>
            <a:ext cx="4305300" cy="523220"/>
          </a:xfrm>
          <a:prstGeom prst="rect">
            <a:avLst/>
          </a:prstGeom>
        </p:spPr>
        <p:txBody>
          <a:bodyPr wrap="square">
            <a:spAutoFit/>
          </a:bodyPr>
          <a:lstStyle/>
          <a:p>
            <a:r>
              <a:rPr lang="zh-CN" altLang="en-US" sz="1400" b="1" dirty="0" smtClean="0">
                <a:latin typeface="华文楷体" pitchFamily="2" charset="-122"/>
                <a:ea typeface="华文楷体" pitchFamily="2" charset="-122"/>
              </a:rPr>
              <a:t>回</a:t>
            </a:r>
            <a:r>
              <a:rPr lang="zh-CN" altLang="en-US" sz="1400" b="1" dirty="0">
                <a:latin typeface="华文楷体" pitchFamily="2" charset="-122"/>
                <a:ea typeface="华文楷体" pitchFamily="2" charset="-122"/>
              </a:rPr>
              <a:t>购主体：指在符合中国法律规定的前提下</a:t>
            </a:r>
            <a:r>
              <a:rPr lang="zh-CN" altLang="en-US" sz="1400" b="1" dirty="0" smtClean="0">
                <a:latin typeface="华文楷体" pitchFamily="2" charset="-122"/>
                <a:ea typeface="华文楷体" pitchFamily="2" charset="-122"/>
              </a:rPr>
              <a:t>，招商局轮船股份、招商局集团或招商局集团指定</a:t>
            </a:r>
            <a:r>
              <a:rPr lang="zh-CN" altLang="en-US" sz="1400" b="1" dirty="0">
                <a:latin typeface="华文楷体" pitchFamily="2" charset="-122"/>
                <a:ea typeface="华文楷体" pitchFamily="2" charset="-122"/>
              </a:rPr>
              <a:t>的其他</a:t>
            </a:r>
            <a:r>
              <a:rPr lang="zh-CN" altLang="en-US" sz="1400" b="1" dirty="0" smtClean="0">
                <a:latin typeface="华文楷体" pitchFamily="2" charset="-122"/>
                <a:ea typeface="华文楷体" pitchFamily="2" charset="-122"/>
              </a:rPr>
              <a:t>主体。</a:t>
            </a:r>
            <a:endParaRPr lang="zh-CN" altLang="en-US" sz="1400" b="1" dirty="0">
              <a:latin typeface="华文楷体" pitchFamily="2" charset="-122"/>
              <a:ea typeface="华文楷体" pitchFamily="2" charset="-122"/>
            </a:endParaRPr>
          </a:p>
        </p:txBody>
      </p:sp>
    </p:spTree>
    <p:extLst>
      <p:ext uri="{BB962C8B-B14F-4D97-AF65-F5344CB8AC3E}">
        <p14:creationId xmlns:p14="http://schemas.microsoft.com/office/powerpoint/2010/main" val="29460723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962401776"/>
              </p:ext>
            </p:extLst>
          </p:nvPr>
        </p:nvGraphicFramePr>
        <p:xfrm>
          <a:off x="457200" y="1816100"/>
          <a:ext cx="8051801" cy="4033520"/>
        </p:xfrm>
        <a:graphic>
          <a:graphicData uri="http://schemas.openxmlformats.org/drawingml/2006/table">
            <a:tbl>
              <a:tblPr firstRow="1" bandRow="1">
                <a:tableStyleId>{5940675A-B579-460E-94D1-54222C63F5DA}</a:tableStyleId>
              </a:tblPr>
              <a:tblGrid>
                <a:gridCol w="622300"/>
                <a:gridCol w="3314700"/>
                <a:gridCol w="4114801"/>
              </a:tblGrid>
              <a:tr h="952500">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1" dirty="0" smtClean="0">
                          <a:latin typeface="华文楷体" pitchFamily="2" charset="-122"/>
                          <a:ea typeface="华文楷体" pitchFamily="2" charset="-122"/>
                        </a:rPr>
                        <a:t>二</a:t>
                      </a:r>
                    </a:p>
                    <a:p>
                      <a:endParaRPr lang="zh-CN" altLang="en-US" sz="1200" b="0" dirty="0">
                        <a:latin typeface="华文楷体" pitchFamily="2" charset="-122"/>
                        <a:ea typeface="华文楷体" pitchFamily="2"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1" dirty="0" smtClean="0">
                          <a:latin typeface="华文楷体" pitchFamily="2" charset="-122"/>
                          <a:ea typeface="华文楷体" pitchFamily="2" charset="-122"/>
                        </a:rPr>
                        <a:t>交易结构风险</a:t>
                      </a:r>
                    </a:p>
                    <a:p>
                      <a:endParaRPr lang="zh-CN" altLang="en-US" sz="1600" b="1" dirty="0">
                        <a:latin typeface="华文楷体" pitchFamily="2" charset="-122"/>
                        <a:ea typeface="华文楷体" pitchFamily="2"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dirty="0" smtClean="0">
                          <a:latin typeface="华文楷体" pitchFamily="2" charset="-122"/>
                          <a:ea typeface="华文楷体" pitchFamily="2" charset="-122"/>
                        </a:rPr>
                        <a:t>鉴于项目特殊安排，项目在出资时无法办理工商登记且增资价格未知；项目退出路径、退出价格及退出时间不确定；项目股息是否可足额按期分配也存在不确定性；可能面临一定税务风险。</a:t>
                      </a:r>
                    </a:p>
                    <a:p>
                      <a:endParaRPr lang="zh-CN" altLang="en-US" sz="1200" b="0" dirty="0">
                        <a:latin typeface="华文楷体" pitchFamily="2" charset="-122"/>
                        <a:ea typeface="华文楷体" pitchFamily="2" charset="-122"/>
                      </a:endParaRPr>
                    </a:p>
                  </a:txBody>
                  <a:tcPr/>
                </a:tc>
              </a:tr>
              <a:tr h="558800">
                <a:tc vMerge="1">
                  <a:txBody>
                    <a:bodyPr/>
                    <a:lstStyle/>
                    <a:p>
                      <a:endParaRPr lang="zh-CN" altLang="en-US" sz="1200" b="0" kern="1200" dirty="0">
                        <a:solidFill>
                          <a:schemeClr val="tx1"/>
                        </a:solidFill>
                        <a:latin typeface="+mn-ea"/>
                        <a:ea typeface="+mn-ea"/>
                        <a:cs typeface="+mn-cs"/>
                      </a:endParaRPr>
                    </a:p>
                  </a:txBody>
                  <a:tcPr/>
                </a:tc>
                <a:tc>
                  <a:txBody>
                    <a:bodyPr/>
                    <a:lstStyle/>
                    <a:p>
                      <a:r>
                        <a:rPr lang="en-US" altLang="zh-CN" sz="1600" b="1" kern="1200" dirty="0" smtClean="0">
                          <a:solidFill>
                            <a:schemeClr val="tx1"/>
                          </a:solidFill>
                          <a:latin typeface="华文楷体" pitchFamily="2" charset="-122"/>
                          <a:ea typeface="华文楷体" pitchFamily="2" charset="-122"/>
                          <a:cs typeface="+mn-cs"/>
                        </a:rPr>
                        <a:t>A</a:t>
                      </a:r>
                      <a:r>
                        <a:rPr lang="zh-CN" altLang="zh-CN" sz="1600" b="1" kern="1200" dirty="0" smtClean="0">
                          <a:solidFill>
                            <a:schemeClr val="tx1"/>
                          </a:solidFill>
                          <a:latin typeface="华文楷体" pitchFamily="2" charset="-122"/>
                          <a:ea typeface="华文楷体" pitchFamily="2" charset="-122"/>
                          <a:cs typeface="+mn-cs"/>
                        </a:rPr>
                        <a:t>、股权工商登记及持股比例问题。</a:t>
                      </a:r>
                      <a:endParaRPr lang="zh-CN" altLang="en-US" sz="1600" b="1" kern="1200" dirty="0">
                        <a:solidFill>
                          <a:schemeClr val="tx1"/>
                        </a:solidFill>
                        <a:latin typeface="华文楷体" pitchFamily="2" charset="-122"/>
                        <a:ea typeface="华文楷体" pitchFamily="2" charset="-122"/>
                        <a:cs typeface="+mn-cs"/>
                      </a:endParaRPr>
                    </a:p>
                  </a:txBody>
                  <a:tcPr/>
                </a:tc>
                <a:tc>
                  <a:txBody>
                    <a:bodyPr/>
                    <a:lstStyle/>
                    <a:p>
                      <a:r>
                        <a:rPr lang="zh-CN" altLang="en-US" sz="1200" b="0" dirty="0" smtClean="0">
                          <a:latin typeface="华文楷体" pitchFamily="2" charset="-122"/>
                          <a:ea typeface="华文楷体" pitchFamily="2" charset="-122"/>
                        </a:rPr>
                        <a:t>鉴于目标公司目前还未进行资产评估，本股权计划在出资以后暂时无法获得持股比例信息，同时无法办理工商登记。该事宜使得股权计划面临一定的操作风险，同时资产评估值及增资价格是否适合也暂时无法判断。</a:t>
                      </a:r>
                      <a:endParaRPr lang="zh-CN" altLang="en-US" sz="1200" b="0" dirty="0">
                        <a:latin typeface="华文楷体" pitchFamily="2" charset="-122"/>
                        <a:ea typeface="华文楷体" pitchFamily="2" charset="-122"/>
                      </a:endParaRPr>
                    </a:p>
                  </a:txBody>
                  <a:tcPr/>
                </a:tc>
              </a:tr>
              <a:tr h="558800">
                <a:tc vMerge="1">
                  <a:txBody>
                    <a:bodyPr/>
                    <a:lstStyle/>
                    <a:p>
                      <a:endParaRPr lang="zh-CN" altLang="en-US" sz="1200" b="0" dirty="0">
                        <a:latin typeface="+mn-ea"/>
                        <a:ea typeface="+mn-ea"/>
                      </a:endParaRPr>
                    </a:p>
                  </a:txBody>
                  <a:tcPr/>
                </a:tc>
                <a:tc>
                  <a:txBody>
                    <a:bodyPr/>
                    <a:lstStyle/>
                    <a:p>
                      <a:r>
                        <a:rPr lang="en-US" altLang="zh-CN" sz="1600" b="1" dirty="0" smtClean="0">
                          <a:latin typeface="华文楷体" pitchFamily="2" charset="-122"/>
                          <a:ea typeface="华文楷体" pitchFamily="2" charset="-122"/>
                        </a:rPr>
                        <a:t>B</a:t>
                      </a:r>
                      <a:r>
                        <a:rPr lang="zh-CN" altLang="en-US" sz="1600" b="1" dirty="0" smtClean="0">
                          <a:latin typeface="华文楷体" pitchFamily="2" charset="-122"/>
                          <a:ea typeface="华文楷体" pitchFamily="2" charset="-122"/>
                        </a:rPr>
                        <a:t>、退出风险。</a:t>
                      </a:r>
                      <a:endParaRPr lang="zh-CN" altLang="en-US" sz="1600" b="1" dirty="0">
                        <a:latin typeface="华文楷体" pitchFamily="2" charset="-122"/>
                        <a:ea typeface="华文楷体" pitchFamily="2" charset="-122"/>
                      </a:endParaRPr>
                    </a:p>
                  </a:txBody>
                  <a:tcPr/>
                </a:tc>
                <a:tc>
                  <a:txBody>
                    <a:bodyPr/>
                    <a:lstStyle/>
                    <a:p>
                      <a:r>
                        <a:rPr lang="zh-CN" altLang="en-US" sz="1200" b="0" dirty="0" smtClean="0">
                          <a:latin typeface="华文楷体" pitchFamily="2" charset="-122"/>
                          <a:ea typeface="华文楷体" pitchFamily="2" charset="-122"/>
                        </a:rPr>
                        <a:t>若到期时回购主体不进行回购，则本股权计划对年化特定股息率进行调升并继续持有，或者本股权计划持有目标公司股权转为一般分配的股权并自行转让变现退出。因此项目退出路径、退出价格及退出时间具有较大不确定性。</a:t>
                      </a:r>
                      <a:endParaRPr lang="zh-CN" altLang="en-US" sz="1200" b="0" dirty="0">
                        <a:latin typeface="华文楷体" pitchFamily="2" charset="-122"/>
                        <a:ea typeface="华文楷体" pitchFamily="2" charset="-122"/>
                      </a:endParaRPr>
                    </a:p>
                  </a:txBody>
                  <a:tcPr/>
                </a:tc>
              </a:tr>
              <a:tr h="558800">
                <a:tc vMerge="1">
                  <a:txBody>
                    <a:bodyPr/>
                    <a:lstStyle/>
                    <a:p>
                      <a:endParaRPr lang="zh-CN" altLang="en-US" sz="1200" b="0" dirty="0">
                        <a:latin typeface="+mn-ea"/>
                        <a:ea typeface="+mn-ea"/>
                      </a:endParaRPr>
                    </a:p>
                  </a:txBody>
                  <a:tcPr/>
                </a:tc>
                <a:tc>
                  <a:txBody>
                    <a:bodyPr/>
                    <a:lstStyle/>
                    <a:p>
                      <a:r>
                        <a:rPr lang="en-US" altLang="zh-CN" sz="1600" b="1" dirty="0" smtClean="0">
                          <a:latin typeface="华文楷体" pitchFamily="2" charset="-122"/>
                          <a:ea typeface="华文楷体" pitchFamily="2" charset="-122"/>
                        </a:rPr>
                        <a:t>C</a:t>
                      </a:r>
                      <a:r>
                        <a:rPr lang="zh-CN" altLang="en-US" sz="1600" b="1" dirty="0" smtClean="0">
                          <a:latin typeface="华文楷体" pitchFamily="2" charset="-122"/>
                          <a:ea typeface="华文楷体" pitchFamily="2" charset="-122"/>
                        </a:rPr>
                        <a:t>、股息分配风险。</a:t>
                      </a:r>
                      <a:endParaRPr lang="zh-CN" altLang="en-US" sz="1600" b="1" dirty="0">
                        <a:latin typeface="华文楷体" pitchFamily="2" charset="-122"/>
                        <a:ea typeface="华文楷体" pitchFamily="2" charset="-122"/>
                      </a:endParaRPr>
                    </a:p>
                  </a:txBody>
                  <a:tcPr/>
                </a:tc>
                <a:tc>
                  <a:txBody>
                    <a:bodyPr/>
                    <a:lstStyle/>
                    <a:p>
                      <a:r>
                        <a:rPr lang="zh-CN" altLang="en-US" sz="1200" b="0" dirty="0" smtClean="0">
                          <a:latin typeface="华文楷体" pitchFamily="2" charset="-122"/>
                          <a:ea typeface="华文楷体" pitchFamily="2" charset="-122"/>
                        </a:rPr>
                        <a:t>虽然本项目通过设置多个条件以达到强制分配目的，但其中多数条件的主动权均掌握在目标公司一方，因此目标公司可通过操作强制分配事件未实现来操作分红事宜。即股权计划仍面临无法获取足额股息的风险。</a:t>
                      </a:r>
                      <a:endParaRPr lang="zh-CN" altLang="en-US" sz="1200" b="0" dirty="0">
                        <a:latin typeface="华文楷体" pitchFamily="2" charset="-122"/>
                        <a:ea typeface="华文楷体" pitchFamily="2" charset="-122"/>
                      </a:endParaRPr>
                    </a:p>
                  </a:txBody>
                  <a:tcPr/>
                </a:tc>
              </a:tr>
              <a:tr h="558800">
                <a:tc vMerge="1">
                  <a:txBody>
                    <a:bodyPr/>
                    <a:lstStyle/>
                    <a:p>
                      <a:endParaRPr lang="zh-CN" altLang="en-US" sz="1200" b="0" dirty="0">
                        <a:latin typeface="+mn-ea"/>
                        <a:ea typeface="+mn-ea"/>
                      </a:endParaRPr>
                    </a:p>
                  </a:txBody>
                  <a:tcPr/>
                </a:tc>
                <a:tc>
                  <a:txBody>
                    <a:bodyPr/>
                    <a:lstStyle/>
                    <a:p>
                      <a:r>
                        <a:rPr lang="en-US" altLang="zh-CN" sz="1600" b="1" kern="1200" dirty="0" smtClean="0">
                          <a:solidFill>
                            <a:schemeClr val="tx1"/>
                          </a:solidFill>
                          <a:effectLst/>
                          <a:latin typeface="华文楷体" pitchFamily="2" charset="-122"/>
                          <a:ea typeface="华文楷体" pitchFamily="2" charset="-122"/>
                          <a:cs typeface="+mn-cs"/>
                        </a:rPr>
                        <a:t>D</a:t>
                      </a:r>
                      <a:r>
                        <a:rPr lang="zh-CN" altLang="zh-CN" sz="1600" b="1" kern="1200" dirty="0" smtClean="0">
                          <a:solidFill>
                            <a:schemeClr val="tx1"/>
                          </a:solidFill>
                          <a:effectLst/>
                          <a:latin typeface="华文楷体" pitchFamily="2" charset="-122"/>
                          <a:ea typeface="华文楷体" pitchFamily="2" charset="-122"/>
                          <a:cs typeface="+mn-cs"/>
                        </a:rPr>
                        <a:t>、税务风险。</a:t>
                      </a:r>
                      <a:endParaRPr lang="zh-CN" altLang="en-US" sz="1600" b="1" dirty="0">
                        <a:latin typeface="华文楷体" pitchFamily="2" charset="-122"/>
                        <a:ea typeface="华文楷体" pitchFamily="2" charset="-122"/>
                      </a:endParaRPr>
                    </a:p>
                  </a:txBody>
                  <a:tcPr/>
                </a:tc>
                <a:tc>
                  <a:txBody>
                    <a:bodyPr/>
                    <a:lstStyle/>
                    <a:p>
                      <a:r>
                        <a:rPr lang="zh-CN" altLang="zh-CN" sz="1200" b="0" kern="1200" dirty="0" smtClean="0">
                          <a:solidFill>
                            <a:schemeClr val="tx1"/>
                          </a:solidFill>
                          <a:effectLst/>
                          <a:latin typeface="华文楷体" pitchFamily="2" charset="-122"/>
                          <a:ea typeface="华文楷体" pitchFamily="2" charset="-122"/>
                          <a:cs typeface="+mn-cs"/>
                        </a:rPr>
                        <a:t>当前交易结构可能存在一定税务风险，未来可能会面临缴纳营业税或所得税等问题。</a:t>
                      </a:r>
                      <a:endParaRPr lang="zh-CN" altLang="en-US" sz="1200" b="0" dirty="0">
                        <a:latin typeface="华文楷体" pitchFamily="2" charset="-122"/>
                        <a:ea typeface="华文楷体" pitchFamily="2" charset="-122"/>
                      </a:endParaRPr>
                    </a:p>
                  </a:txBody>
                  <a:tcPr/>
                </a:tc>
              </a:tr>
            </a:tbl>
          </a:graphicData>
        </a:graphic>
      </p:graphicFrame>
      <p:sp>
        <p:nvSpPr>
          <p:cNvPr id="5" name="标题 1"/>
          <p:cNvSpPr txBox="1">
            <a:spLocks/>
          </p:cNvSpPr>
          <p:nvPr/>
        </p:nvSpPr>
        <p:spPr>
          <a:xfrm>
            <a:off x="440789" y="732844"/>
            <a:ext cx="3877985"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风险提示</a:t>
            </a:r>
            <a:r>
              <a:rPr lang="en-US" altLang="zh-CN" dirty="0"/>
              <a:t>——</a:t>
            </a:r>
            <a:r>
              <a:rPr lang="zh-CN" altLang="en-US" dirty="0"/>
              <a:t>交易结构风险</a:t>
            </a:r>
          </a:p>
        </p:txBody>
      </p:sp>
    </p:spTree>
    <p:extLst>
      <p:ext uri="{BB962C8B-B14F-4D97-AF65-F5344CB8AC3E}">
        <p14:creationId xmlns:p14="http://schemas.microsoft.com/office/powerpoint/2010/main" val="3855744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24051974"/>
              </p:ext>
            </p:extLst>
          </p:nvPr>
        </p:nvGraphicFramePr>
        <p:xfrm>
          <a:off x="440790" y="1444625"/>
          <a:ext cx="8487310" cy="4229616"/>
        </p:xfrm>
        <a:graphic>
          <a:graphicData uri="http://schemas.openxmlformats.org/drawingml/2006/table">
            <a:tbl>
              <a:tblPr firstRow="1" bandRow="1">
                <a:tableStyleId>{5940675A-B579-460E-94D1-54222C63F5DA}</a:tableStyleId>
              </a:tblPr>
              <a:tblGrid>
                <a:gridCol w="677623"/>
                <a:gridCol w="1237668"/>
                <a:gridCol w="1522332"/>
                <a:gridCol w="5049687"/>
              </a:tblGrid>
              <a:tr h="870382">
                <a:tc rowSpan="6">
                  <a:txBody>
                    <a:bodyPr/>
                    <a:lstStyle/>
                    <a:p>
                      <a:r>
                        <a:rPr lang="zh-CN" altLang="en-US" sz="1800" b="1" dirty="0" smtClean="0">
                          <a:latin typeface="华文楷体" pitchFamily="2" charset="-122"/>
                          <a:ea typeface="华文楷体" pitchFamily="2" charset="-122"/>
                        </a:rPr>
                        <a:t>三</a:t>
                      </a:r>
                      <a:endParaRPr lang="zh-CN" altLang="en-US" sz="1800" b="1" dirty="0">
                        <a:latin typeface="华文楷体" pitchFamily="2" charset="-122"/>
                        <a:ea typeface="华文楷体" pitchFamily="2" charset="-122"/>
                      </a:endParaRPr>
                    </a:p>
                  </a:txBody>
                  <a:tcPr/>
                </a:tc>
                <a:tc rowSpan="6">
                  <a:txBody>
                    <a:bodyPr/>
                    <a:lstStyle/>
                    <a:p>
                      <a:r>
                        <a:rPr lang="zh-CN" altLang="en-US" sz="1800" b="1" dirty="0" smtClean="0">
                          <a:latin typeface="华文楷体" pitchFamily="2" charset="-122"/>
                          <a:ea typeface="华文楷体" pitchFamily="2" charset="-122"/>
                        </a:rPr>
                        <a:t>融资风险和管理风险</a:t>
                      </a:r>
                      <a:endParaRPr lang="zh-CN" altLang="en-US" sz="1800" b="1" dirty="0">
                        <a:latin typeface="华文楷体" pitchFamily="2" charset="-122"/>
                        <a:ea typeface="华文楷体" pitchFamily="2" charset="-122"/>
                      </a:endParaRPr>
                    </a:p>
                  </a:txBody>
                  <a:tcPr/>
                </a:tc>
                <a:tc>
                  <a:txBody>
                    <a:bodyPr/>
                    <a:lstStyle/>
                    <a:p>
                      <a:r>
                        <a:rPr lang="zh-CN" altLang="en-US" sz="1600" b="1" dirty="0" smtClean="0">
                          <a:latin typeface="华文楷体" pitchFamily="2" charset="-122"/>
                          <a:ea typeface="华文楷体" pitchFamily="2" charset="-122"/>
                        </a:rPr>
                        <a:t>利率风险</a:t>
                      </a:r>
                      <a:endParaRPr lang="zh-CN" altLang="en-US" sz="1600" b="1" dirty="0">
                        <a:latin typeface="华文楷体" pitchFamily="2" charset="-122"/>
                        <a:ea typeface="华文楷体" pitchFamily="2" charset="-122"/>
                      </a:endParaRPr>
                    </a:p>
                  </a:txBody>
                  <a:tcPr/>
                </a:tc>
                <a:tc>
                  <a:txBody>
                    <a:bodyPr/>
                    <a:lstStyle/>
                    <a:p>
                      <a:r>
                        <a:rPr lang="zh-CN" altLang="en-US" sz="1200" dirty="0" smtClean="0">
                          <a:latin typeface="华文楷体" pitchFamily="2" charset="-122"/>
                          <a:ea typeface="华文楷体" pitchFamily="2" charset="-122"/>
                        </a:rPr>
                        <a:t>受国民经济总体运行状况、国际经济环境变化、国家财政、货币等宏观经济政策的影响，使市场利率产生超预期不利波动，给本投资计划的投资价值带来不确定性。</a:t>
                      </a:r>
                      <a:endParaRPr lang="zh-CN" altLang="en-US" sz="1200" dirty="0">
                        <a:latin typeface="华文楷体" pitchFamily="2" charset="-122"/>
                        <a:ea typeface="华文楷体" pitchFamily="2" charset="-122"/>
                      </a:endParaRPr>
                    </a:p>
                  </a:txBody>
                  <a:tcPr/>
                </a:tc>
              </a:tr>
              <a:tr h="673844">
                <a:tc vMerge="1">
                  <a:txBody>
                    <a:bodyPr/>
                    <a:lstStyle/>
                    <a:p>
                      <a:endParaRPr lang="zh-CN" altLang="en-US" sz="1400" dirty="0"/>
                    </a:p>
                  </a:txBody>
                  <a:tcPr/>
                </a:tc>
                <a:tc vMerge="1">
                  <a:txBody>
                    <a:bodyPr/>
                    <a:lstStyle/>
                    <a:p>
                      <a:endParaRPr lang="zh-CN" altLang="en-US" sz="1400" dirty="0"/>
                    </a:p>
                  </a:txBody>
                  <a:tcPr/>
                </a:tc>
                <a:tc>
                  <a:txBody>
                    <a:bodyPr/>
                    <a:lstStyle/>
                    <a:p>
                      <a:r>
                        <a:rPr lang="zh-CN" altLang="en-US" sz="1600" b="1" dirty="0" smtClean="0">
                          <a:latin typeface="华文楷体" pitchFamily="2" charset="-122"/>
                          <a:ea typeface="华文楷体" pitchFamily="2" charset="-122"/>
                        </a:rPr>
                        <a:t>信用风险</a:t>
                      </a:r>
                      <a:endParaRPr lang="zh-CN" altLang="en-US" sz="1600" b="1" dirty="0">
                        <a:latin typeface="华文楷体" pitchFamily="2" charset="-122"/>
                        <a:ea typeface="华文楷体" pitchFamily="2" charset="-122"/>
                      </a:endParaRPr>
                    </a:p>
                  </a:txBody>
                  <a:tcPr/>
                </a:tc>
                <a:tc>
                  <a:txBody>
                    <a:bodyPr/>
                    <a:lstStyle/>
                    <a:p>
                      <a:r>
                        <a:rPr lang="zh-CN" altLang="en-US" sz="1200" dirty="0" smtClean="0">
                          <a:latin typeface="华文楷体" pitchFamily="2" charset="-122"/>
                          <a:ea typeface="华文楷体" pitchFamily="2" charset="-122"/>
                        </a:rPr>
                        <a:t>由于市场和经营情况的变化，导致目标主体无法从预期经营中获得足够资金，从而影响本投资计划不能按期支付投资收益与回收投资资金本金。</a:t>
                      </a:r>
                      <a:endParaRPr lang="zh-CN" altLang="en-US" sz="1200" dirty="0">
                        <a:latin typeface="华文楷体" pitchFamily="2" charset="-122"/>
                        <a:ea typeface="华文楷体" pitchFamily="2" charset="-122"/>
                      </a:endParaRPr>
                    </a:p>
                  </a:txBody>
                  <a:tcPr/>
                </a:tc>
              </a:tr>
              <a:tr h="673844">
                <a:tc vMerge="1">
                  <a:txBody>
                    <a:bodyPr/>
                    <a:lstStyle/>
                    <a:p>
                      <a:endParaRPr lang="zh-CN" altLang="en-US" sz="1400" dirty="0"/>
                    </a:p>
                  </a:txBody>
                  <a:tcPr/>
                </a:tc>
                <a:tc vMerge="1">
                  <a:txBody>
                    <a:bodyPr/>
                    <a:lstStyle/>
                    <a:p>
                      <a:endParaRPr lang="zh-CN" altLang="en-US" sz="1400" dirty="0"/>
                    </a:p>
                  </a:txBody>
                  <a:tcPr/>
                </a:tc>
                <a:tc>
                  <a:txBody>
                    <a:bodyPr/>
                    <a:lstStyle/>
                    <a:p>
                      <a:r>
                        <a:rPr lang="zh-CN" altLang="en-US" sz="1600" b="1" dirty="0" smtClean="0">
                          <a:latin typeface="华文楷体" pitchFamily="2" charset="-122"/>
                          <a:ea typeface="华文楷体" pitchFamily="2" charset="-122"/>
                        </a:rPr>
                        <a:t>法律合规风险</a:t>
                      </a:r>
                      <a:endParaRPr lang="zh-CN" altLang="en-US" sz="1600" b="1" dirty="0">
                        <a:latin typeface="华文楷体" pitchFamily="2" charset="-122"/>
                        <a:ea typeface="华文楷体" pitchFamily="2" charset="-122"/>
                      </a:endParaRPr>
                    </a:p>
                  </a:txBody>
                  <a:tcPr/>
                </a:tc>
                <a:tc>
                  <a:txBody>
                    <a:bodyPr/>
                    <a:lstStyle/>
                    <a:p>
                      <a:r>
                        <a:rPr lang="zh-CN" altLang="en-US" sz="1200" dirty="0" smtClean="0">
                          <a:latin typeface="华文楷体" pitchFamily="2" charset="-122"/>
                          <a:ea typeface="华文楷体" pitchFamily="2" charset="-122"/>
                        </a:rPr>
                        <a:t>由于不符合相关法律法规或公司内部管理制度的有关规定，无法有效保证投资计划在合法合规的范围内进行，从而对投资计划产生重大影响或带来潜在损失。</a:t>
                      </a:r>
                      <a:endParaRPr lang="zh-CN" altLang="en-US" sz="1200" dirty="0">
                        <a:latin typeface="华文楷体" pitchFamily="2" charset="-122"/>
                        <a:ea typeface="华文楷体" pitchFamily="2" charset="-122"/>
                      </a:endParaRPr>
                    </a:p>
                  </a:txBody>
                  <a:tcPr/>
                </a:tc>
              </a:tr>
              <a:tr h="807705">
                <a:tc vMerge="1">
                  <a:txBody>
                    <a:bodyPr/>
                    <a:lstStyle/>
                    <a:p>
                      <a:endParaRPr lang="zh-CN" altLang="en-US" sz="1400" dirty="0"/>
                    </a:p>
                  </a:txBody>
                  <a:tcPr/>
                </a:tc>
                <a:tc vMerge="1">
                  <a:txBody>
                    <a:bodyPr/>
                    <a:lstStyle/>
                    <a:p>
                      <a:endParaRPr lang="zh-CN" altLang="en-US" sz="1400" dirty="0"/>
                    </a:p>
                  </a:txBody>
                  <a:tcPr/>
                </a:tc>
                <a:tc>
                  <a:txBody>
                    <a:bodyPr/>
                    <a:lstStyle/>
                    <a:p>
                      <a:r>
                        <a:rPr lang="zh-CN" altLang="en-US" sz="1600" b="1" dirty="0" smtClean="0">
                          <a:latin typeface="华文楷体" pitchFamily="2" charset="-122"/>
                          <a:ea typeface="华文楷体" pitchFamily="2" charset="-122"/>
                        </a:rPr>
                        <a:t>道德风险</a:t>
                      </a:r>
                      <a:endParaRPr lang="zh-CN" altLang="en-US" sz="1600" b="1" dirty="0">
                        <a:latin typeface="华文楷体" pitchFamily="2" charset="-122"/>
                        <a:ea typeface="华文楷体" pitchFamily="2" charset="-122"/>
                      </a:endParaRPr>
                    </a:p>
                  </a:txBody>
                  <a:tcPr/>
                </a:tc>
                <a:tc>
                  <a:txBody>
                    <a:bodyPr/>
                    <a:lstStyle/>
                    <a:p>
                      <a:r>
                        <a:rPr lang="zh-CN" altLang="en-US" sz="1200" dirty="0" smtClean="0">
                          <a:latin typeface="华文楷体" pitchFamily="2" charset="-122"/>
                          <a:ea typeface="华文楷体" pitchFamily="2" charset="-122"/>
                        </a:rPr>
                        <a:t>由于投资计划参与机构未勤勉、尽职的履行义务而造成投资损失，或相关计划参与人因重大违法、违规行为被监管机构取消相关业务资格，从而不能继续担任本投资计划的相关职责，可能对本投资计划产生重大影响。</a:t>
                      </a:r>
                      <a:endParaRPr lang="zh-CN" altLang="en-US" sz="1200" dirty="0">
                        <a:latin typeface="华文楷体" pitchFamily="2" charset="-122"/>
                        <a:ea typeface="华文楷体" pitchFamily="2" charset="-122"/>
                      </a:endParaRPr>
                    </a:p>
                  </a:txBody>
                  <a:tcPr/>
                </a:tc>
              </a:tr>
              <a:tr h="514742">
                <a:tc vMerge="1">
                  <a:txBody>
                    <a:bodyPr/>
                    <a:lstStyle/>
                    <a:p>
                      <a:endParaRPr lang="zh-CN" altLang="en-US" sz="1400" dirty="0"/>
                    </a:p>
                  </a:txBody>
                  <a:tcPr/>
                </a:tc>
                <a:tc vMerge="1">
                  <a:txBody>
                    <a:bodyPr/>
                    <a:lstStyle/>
                    <a:p>
                      <a:endParaRPr lang="zh-CN" altLang="en-US" sz="1400" dirty="0"/>
                    </a:p>
                  </a:txBody>
                  <a:tcPr/>
                </a:tc>
                <a:tc>
                  <a:txBody>
                    <a:bodyPr/>
                    <a:lstStyle/>
                    <a:p>
                      <a:r>
                        <a:rPr lang="zh-CN" altLang="en-US" sz="1600" b="1" dirty="0" smtClean="0">
                          <a:latin typeface="华文楷体" pitchFamily="2" charset="-122"/>
                          <a:ea typeface="华文楷体" pitchFamily="2" charset="-122"/>
                        </a:rPr>
                        <a:t>流动性风险</a:t>
                      </a:r>
                      <a:endParaRPr lang="zh-CN" altLang="en-US" sz="1600" b="1" dirty="0">
                        <a:latin typeface="华文楷体" pitchFamily="2" charset="-122"/>
                        <a:ea typeface="华文楷体" pitchFamily="2" charset="-122"/>
                      </a:endParaRPr>
                    </a:p>
                  </a:txBody>
                  <a:tcPr/>
                </a:tc>
                <a:tc>
                  <a:txBody>
                    <a:bodyPr/>
                    <a:lstStyle/>
                    <a:p>
                      <a:r>
                        <a:rPr lang="zh-CN" altLang="en-US" sz="1200" dirty="0" smtClean="0">
                          <a:latin typeface="华文楷体" pitchFamily="2" charset="-122"/>
                          <a:ea typeface="华文楷体" pitchFamily="2" charset="-122"/>
                        </a:rPr>
                        <a:t>由于投资计划的流动性不足而使投资计划持有人遭受经济损失的风险。</a:t>
                      </a:r>
                      <a:endParaRPr lang="zh-CN" altLang="en-US" sz="1200" dirty="0">
                        <a:latin typeface="华文楷体" pitchFamily="2" charset="-122"/>
                        <a:ea typeface="华文楷体" pitchFamily="2" charset="-122"/>
                      </a:endParaRPr>
                    </a:p>
                  </a:txBody>
                  <a:tcPr/>
                </a:tc>
              </a:tr>
              <a:tr h="673844">
                <a:tc vMerge="1">
                  <a:txBody>
                    <a:bodyPr/>
                    <a:lstStyle/>
                    <a:p>
                      <a:endParaRPr lang="zh-CN" altLang="en-US" sz="1400" dirty="0"/>
                    </a:p>
                  </a:txBody>
                  <a:tcPr/>
                </a:tc>
                <a:tc vMerge="1">
                  <a:txBody>
                    <a:bodyPr/>
                    <a:lstStyle/>
                    <a:p>
                      <a:endParaRPr lang="zh-CN" altLang="en-US" sz="1400" dirty="0"/>
                    </a:p>
                  </a:txBody>
                  <a:tcPr/>
                </a:tc>
                <a:tc>
                  <a:txBody>
                    <a:bodyPr/>
                    <a:lstStyle/>
                    <a:p>
                      <a:r>
                        <a:rPr lang="zh-CN" altLang="en-US" sz="1600" b="1" dirty="0" smtClean="0">
                          <a:latin typeface="华文楷体" pitchFamily="2" charset="-122"/>
                          <a:ea typeface="华文楷体" pitchFamily="2" charset="-122"/>
                        </a:rPr>
                        <a:t>操作风险</a:t>
                      </a:r>
                      <a:endParaRPr lang="zh-CN" altLang="en-US" sz="1600" b="1" dirty="0">
                        <a:latin typeface="华文楷体" pitchFamily="2" charset="-122"/>
                        <a:ea typeface="华文楷体" pitchFamily="2" charset="-122"/>
                      </a:endParaRPr>
                    </a:p>
                  </a:txBody>
                  <a:tcPr/>
                </a:tc>
                <a:tc>
                  <a:txBody>
                    <a:bodyPr/>
                    <a:lstStyle/>
                    <a:p>
                      <a:r>
                        <a:rPr lang="zh-CN" altLang="en-US" sz="1200" dirty="0" smtClean="0">
                          <a:latin typeface="华文楷体" pitchFamily="2" charset="-122"/>
                          <a:ea typeface="华文楷体" pitchFamily="2" charset="-122"/>
                        </a:rPr>
                        <a:t>由于公司治理结构不健全、内控制度建设不完备、风险管理方法落后、信息技术的运用严重滞后等原因导致日常业务操作失误所产生的直接或间接损失的风险。</a:t>
                      </a:r>
                      <a:endParaRPr lang="zh-CN" altLang="en-US" sz="1200" dirty="0">
                        <a:latin typeface="华文楷体" pitchFamily="2" charset="-122"/>
                        <a:ea typeface="华文楷体" pitchFamily="2" charset="-122"/>
                      </a:endParaRPr>
                    </a:p>
                  </a:txBody>
                  <a:tcPr/>
                </a:tc>
              </a:tr>
            </a:tbl>
          </a:graphicData>
        </a:graphic>
      </p:graphicFrame>
      <p:sp>
        <p:nvSpPr>
          <p:cNvPr id="5" name="标题 1"/>
          <p:cNvSpPr txBox="1">
            <a:spLocks/>
          </p:cNvSpPr>
          <p:nvPr/>
        </p:nvSpPr>
        <p:spPr>
          <a:xfrm>
            <a:off x="440789" y="732844"/>
            <a:ext cx="4185761"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风险提示</a:t>
            </a:r>
            <a:r>
              <a:rPr lang="en-US" altLang="zh-CN" dirty="0"/>
              <a:t>——</a:t>
            </a:r>
            <a:r>
              <a:rPr lang="zh-CN" altLang="en-US" dirty="0"/>
              <a:t>融资及管理风险</a:t>
            </a:r>
          </a:p>
        </p:txBody>
      </p:sp>
    </p:spTree>
    <p:extLst>
      <p:ext uri="{BB962C8B-B14F-4D97-AF65-F5344CB8AC3E}">
        <p14:creationId xmlns:p14="http://schemas.microsoft.com/office/powerpoint/2010/main" val="997290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2389" y="770590"/>
            <a:ext cx="902811" cy="480131"/>
          </a:xfrm>
        </p:spPr>
        <p:txBody>
          <a:bodyPr vert="horz" lIns="91440" tIns="45720" rIns="91440" bIns="45720" rtlCol="0" anchor="ctr">
            <a:noAutofit/>
          </a:bodyPr>
          <a:lstStyle/>
          <a:p>
            <a:pPr algn="l">
              <a:spcBef>
                <a:spcPts val="1000"/>
              </a:spcBef>
            </a:pPr>
            <a:r>
              <a:rPr lang="zh-CN" altLang="en-US" sz="2400" b="1" dirty="0">
                <a:solidFill>
                  <a:srgbClr val="C00000"/>
                </a:solidFill>
                <a:latin typeface="华文楷体" pitchFamily="2" charset="-122"/>
                <a:ea typeface="华文楷体" pitchFamily="2" charset="-122"/>
                <a:cs typeface="+mn-cs"/>
              </a:rPr>
              <a:t>目录</a:t>
            </a:r>
          </a:p>
        </p:txBody>
      </p:sp>
      <p:sp>
        <p:nvSpPr>
          <p:cNvPr id="33" name="TextBox 32"/>
          <p:cNvSpPr txBox="1">
            <a:spLocks noChangeArrowheads="1"/>
          </p:cNvSpPr>
          <p:nvPr/>
        </p:nvSpPr>
        <p:spPr bwMode="auto">
          <a:xfrm>
            <a:off x="1111976" y="2537954"/>
            <a:ext cx="568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dirty="0" smtClean="0">
                <a:solidFill>
                  <a:srgbClr val="000000"/>
                </a:solidFill>
                <a:latin typeface="华文楷体" pitchFamily="2" charset="-122"/>
                <a:ea typeface="华文楷体" pitchFamily="2" charset="-122"/>
              </a:rPr>
              <a:t>第二章    交易亮点</a:t>
            </a:r>
            <a:endParaRPr lang="zh-CN" altLang="en-US" sz="2000" dirty="0">
              <a:solidFill>
                <a:srgbClr val="000000"/>
              </a:solidFill>
              <a:latin typeface="华文楷体" pitchFamily="2" charset="-122"/>
              <a:ea typeface="华文楷体" pitchFamily="2" charset="-122"/>
            </a:endParaRPr>
          </a:p>
        </p:txBody>
      </p:sp>
      <p:sp>
        <p:nvSpPr>
          <p:cNvPr id="44" name="TextBox 13"/>
          <p:cNvSpPr txBox="1">
            <a:spLocks noChangeArrowheads="1"/>
          </p:cNvSpPr>
          <p:nvPr/>
        </p:nvSpPr>
        <p:spPr bwMode="auto">
          <a:xfrm>
            <a:off x="1111976" y="3263442"/>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第三章    目标公司</a:t>
            </a:r>
            <a:endParaRPr lang="zh-CN" altLang="en-US" sz="2000" dirty="0">
              <a:solidFill>
                <a:srgbClr val="000000"/>
              </a:solidFill>
              <a:latin typeface="华文楷体" pitchFamily="2" charset="-122"/>
              <a:ea typeface="华文楷体" pitchFamily="2" charset="-122"/>
            </a:endParaRPr>
          </a:p>
        </p:txBody>
      </p:sp>
      <p:grpSp>
        <p:nvGrpSpPr>
          <p:cNvPr id="3" name="组合 2"/>
          <p:cNvGrpSpPr/>
          <p:nvPr/>
        </p:nvGrpSpPr>
        <p:grpSpPr>
          <a:xfrm>
            <a:off x="1111976" y="2266492"/>
            <a:ext cx="4679950" cy="0"/>
            <a:chOff x="1111976" y="2266492"/>
            <a:chExt cx="4679950" cy="0"/>
          </a:xfrm>
        </p:grpSpPr>
        <p:cxnSp>
          <p:nvCxnSpPr>
            <p:cNvPr id="47" name="直接连接符 46"/>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9" name="TextBox 19"/>
          <p:cNvSpPr txBox="1">
            <a:spLocks noChangeArrowheads="1"/>
          </p:cNvSpPr>
          <p:nvPr/>
        </p:nvSpPr>
        <p:spPr bwMode="auto">
          <a:xfrm>
            <a:off x="1111976" y="1834692"/>
            <a:ext cx="4679950" cy="400110"/>
          </a:xfrm>
          <a:prstGeom prst="rect">
            <a:avLst/>
          </a:prstGeom>
          <a:noFill/>
          <a:ln w="9525">
            <a:noFill/>
            <a:miter lim="800000"/>
            <a:headEnd/>
            <a:tailEnd/>
          </a:ln>
          <a:extLst/>
        </p:spPr>
        <p:txBody>
          <a:bodyPr wrap="squar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a:solidFill>
                  <a:srgbClr val="000000"/>
                </a:solidFill>
                <a:latin typeface="华文楷体" pitchFamily="2" charset="-122"/>
                <a:ea typeface="华文楷体" pitchFamily="2" charset="-122"/>
              </a:rPr>
              <a:t>第一</a:t>
            </a:r>
            <a:r>
              <a:rPr lang="zh-CN" altLang="en-US" sz="2000" b="0" dirty="0" smtClean="0">
                <a:solidFill>
                  <a:srgbClr val="000000"/>
                </a:solidFill>
                <a:latin typeface="华文楷体" pitchFamily="2" charset="-122"/>
                <a:ea typeface="华文楷体" pitchFamily="2" charset="-122"/>
              </a:rPr>
              <a:t>章    交易结构</a:t>
            </a:r>
            <a:endParaRPr lang="zh-CN" altLang="en-US" sz="2000" b="0" dirty="0">
              <a:solidFill>
                <a:srgbClr val="000000"/>
              </a:solidFill>
              <a:latin typeface="华文楷体" pitchFamily="2" charset="-122"/>
              <a:ea typeface="华文楷体" pitchFamily="2" charset="-122"/>
            </a:endParaRPr>
          </a:p>
        </p:txBody>
      </p:sp>
      <p:grpSp>
        <p:nvGrpSpPr>
          <p:cNvPr id="52" name="组合 51"/>
          <p:cNvGrpSpPr/>
          <p:nvPr/>
        </p:nvGrpSpPr>
        <p:grpSpPr>
          <a:xfrm>
            <a:off x="1111976" y="2943956"/>
            <a:ext cx="4679950" cy="0"/>
            <a:chOff x="1111976" y="2266492"/>
            <a:chExt cx="4679950" cy="0"/>
          </a:xfrm>
        </p:grpSpPr>
        <p:cxnSp>
          <p:nvCxnSpPr>
            <p:cNvPr id="53" name="直接连接符 52"/>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1111976" y="3739692"/>
            <a:ext cx="4679950" cy="0"/>
            <a:chOff x="1111976" y="2266492"/>
            <a:chExt cx="4679950" cy="0"/>
          </a:xfrm>
        </p:grpSpPr>
        <p:cxnSp>
          <p:nvCxnSpPr>
            <p:cNvPr id="56" name="直接连接符 55"/>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TextBox 13"/>
          <p:cNvSpPr txBox="1">
            <a:spLocks noChangeArrowheads="1"/>
          </p:cNvSpPr>
          <p:nvPr/>
        </p:nvSpPr>
        <p:spPr bwMode="auto">
          <a:xfrm>
            <a:off x="1126264" y="4050842"/>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第四章    交易对手</a:t>
            </a:r>
            <a:endParaRPr lang="zh-CN" altLang="en-US" sz="2000" dirty="0">
              <a:solidFill>
                <a:srgbClr val="000000"/>
              </a:solidFill>
              <a:latin typeface="华文楷体" pitchFamily="2" charset="-122"/>
              <a:ea typeface="华文楷体" pitchFamily="2" charset="-122"/>
            </a:endParaRPr>
          </a:p>
        </p:txBody>
      </p:sp>
      <p:grpSp>
        <p:nvGrpSpPr>
          <p:cNvPr id="16" name="组合 15"/>
          <p:cNvGrpSpPr/>
          <p:nvPr/>
        </p:nvGrpSpPr>
        <p:grpSpPr>
          <a:xfrm>
            <a:off x="1126264" y="4527092"/>
            <a:ext cx="4679950" cy="0"/>
            <a:chOff x="1111976" y="2266492"/>
            <a:chExt cx="4679950" cy="0"/>
          </a:xfrm>
        </p:grpSpPr>
        <p:cxnSp>
          <p:nvCxnSpPr>
            <p:cNvPr id="17" name="直接连接符 16"/>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9" name="TextBox 13"/>
          <p:cNvSpPr txBox="1">
            <a:spLocks noChangeArrowheads="1"/>
          </p:cNvSpPr>
          <p:nvPr/>
        </p:nvSpPr>
        <p:spPr bwMode="auto">
          <a:xfrm>
            <a:off x="1151664" y="4742534"/>
            <a:ext cx="568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000" b="0" dirty="0" smtClean="0">
                <a:solidFill>
                  <a:srgbClr val="000000"/>
                </a:solidFill>
                <a:latin typeface="华文楷体" pitchFamily="2" charset="-122"/>
                <a:ea typeface="华文楷体" pitchFamily="2" charset="-122"/>
              </a:rPr>
              <a:t>第五章    交易要点</a:t>
            </a:r>
            <a:endParaRPr lang="zh-CN" altLang="en-US" sz="2000" dirty="0">
              <a:solidFill>
                <a:srgbClr val="000000"/>
              </a:solidFill>
              <a:latin typeface="华文楷体" pitchFamily="2" charset="-122"/>
              <a:ea typeface="华文楷体" pitchFamily="2" charset="-122"/>
            </a:endParaRPr>
          </a:p>
        </p:txBody>
      </p:sp>
      <p:grpSp>
        <p:nvGrpSpPr>
          <p:cNvPr id="20" name="组合 19"/>
          <p:cNvGrpSpPr/>
          <p:nvPr/>
        </p:nvGrpSpPr>
        <p:grpSpPr>
          <a:xfrm>
            <a:off x="1151664" y="5218784"/>
            <a:ext cx="4679950" cy="0"/>
            <a:chOff x="1111976" y="2266492"/>
            <a:chExt cx="4679950" cy="0"/>
          </a:xfrm>
        </p:grpSpPr>
        <p:cxnSp>
          <p:nvCxnSpPr>
            <p:cNvPr id="21" name="直接连接符 20"/>
            <p:cNvCxnSpPr/>
            <p:nvPr/>
          </p:nvCxnSpPr>
          <p:spPr>
            <a:xfrm>
              <a:off x="1111976" y="2266492"/>
              <a:ext cx="467995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11976" y="2266492"/>
              <a:ext cx="100965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8777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368220" y="769261"/>
            <a:ext cx="6729269"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保险资金积极响应并践行国家“一带一路”战略</a:t>
            </a:r>
          </a:p>
        </p:txBody>
      </p:sp>
      <p:pic>
        <p:nvPicPr>
          <p:cNvPr id="3" name="Picture 2" descr="D:\资本运营部\一带一路\一带一路-北线.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77371" y="1419783"/>
            <a:ext cx="8447314" cy="532210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537856" y="5172226"/>
            <a:ext cx="5314275" cy="1569660"/>
          </a:xfrm>
          <a:prstGeom prst="rect">
            <a:avLst/>
          </a:prstGeom>
          <a:solidFill>
            <a:schemeClr val="bg1">
              <a:alpha val="50000"/>
            </a:schemeClr>
          </a:solidFill>
        </p:spPr>
        <p:txBody>
          <a:bodyPr wrap="none">
            <a:spAutoFit/>
          </a:bodyPr>
          <a:lstStyle/>
          <a:p>
            <a:pPr>
              <a:lnSpc>
                <a:spcPct val="150000"/>
              </a:lnSpc>
            </a:pPr>
            <a:r>
              <a:rPr lang="zh-CN" altLang="en-US" sz="1600" b="1" dirty="0" smtClean="0">
                <a:solidFill>
                  <a:srgbClr val="C00000"/>
                </a:solidFill>
                <a:latin typeface="华文楷体" pitchFamily="2" charset="-122"/>
                <a:ea typeface="华文楷体" pitchFamily="2" charset="-122"/>
              </a:rPr>
              <a:t>轮船股份是国家“一带一路”战略的先行者；</a:t>
            </a:r>
            <a:endParaRPr lang="en-US" altLang="zh-CN" sz="1600" b="1" dirty="0" smtClean="0">
              <a:solidFill>
                <a:srgbClr val="C00000"/>
              </a:solidFill>
              <a:latin typeface="华文楷体" pitchFamily="2" charset="-122"/>
              <a:ea typeface="华文楷体" pitchFamily="2" charset="-122"/>
            </a:endParaRPr>
          </a:p>
          <a:p>
            <a:pPr>
              <a:lnSpc>
                <a:spcPct val="150000"/>
              </a:lnSpc>
            </a:pPr>
            <a:r>
              <a:rPr lang="zh-CN" altLang="en-US" sz="1600" b="1" dirty="0" smtClean="0">
                <a:solidFill>
                  <a:srgbClr val="C00000"/>
                </a:solidFill>
                <a:latin typeface="华文楷体" pitchFamily="2" charset="-122"/>
                <a:ea typeface="华文楷体" pitchFamily="2" charset="-122"/>
              </a:rPr>
              <a:t>轮船股份是产业转型升级展露的探索者；</a:t>
            </a:r>
            <a:endParaRPr lang="en-US" altLang="zh-CN" sz="1600" b="1" dirty="0" smtClean="0">
              <a:solidFill>
                <a:srgbClr val="C00000"/>
              </a:solidFill>
              <a:latin typeface="华文楷体" pitchFamily="2" charset="-122"/>
              <a:ea typeface="华文楷体" pitchFamily="2" charset="-122"/>
            </a:endParaRPr>
          </a:p>
          <a:p>
            <a:pPr>
              <a:lnSpc>
                <a:spcPct val="150000"/>
              </a:lnSpc>
            </a:pPr>
            <a:r>
              <a:rPr lang="zh-CN" altLang="en-US" sz="1600" b="1" dirty="0" smtClean="0">
                <a:solidFill>
                  <a:srgbClr val="C00000"/>
                </a:solidFill>
                <a:latin typeface="华文楷体" pitchFamily="2" charset="-122"/>
                <a:ea typeface="华文楷体" pitchFamily="2" charset="-122"/>
              </a:rPr>
              <a:t>轮船股份是国家能源运输安全的贡献者；</a:t>
            </a:r>
            <a:endParaRPr lang="en-US" altLang="zh-CN" sz="1600" b="1" dirty="0" smtClean="0">
              <a:solidFill>
                <a:srgbClr val="C00000"/>
              </a:solidFill>
              <a:latin typeface="华文楷体" pitchFamily="2" charset="-122"/>
              <a:ea typeface="华文楷体" pitchFamily="2" charset="-122"/>
            </a:endParaRPr>
          </a:p>
          <a:p>
            <a:pPr>
              <a:lnSpc>
                <a:spcPct val="150000"/>
              </a:lnSpc>
            </a:pPr>
            <a:r>
              <a:rPr lang="zh-CN" altLang="en-US" sz="1600" b="1" dirty="0" smtClean="0">
                <a:solidFill>
                  <a:srgbClr val="C00000"/>
                </a:solidFill>
                <a:latin typeface="华文楷体" pitchFamily="2" charset="-122"/>
                <a:ea typeface="华文楷体" pitchFamily="2" charset="-122"/>
              </a:rPr>
              <a:t>轮船股份是多产业协同，实业与金融均衡发展的实践者；</a:t>
            </a:r>
            <a:endParaRPr lang="en-US" altLang="zh-CN" sz="1600" b="1" dirty="0" smtClean="0">
              <a:solidFill>
                <a:srgbClr val="C00000"/>
              </a:solidFill>
              <a:latin typeface="华文楷体" pitchFamily="2" charset="-122"/>
              <a:ea typeface="华文楷体" pitchFamily="2" charset="-122"/>
            </a:endParaRPr>
          </a:p>
        </p:txBody>
      </p:sp>
      <p:sp>
        <p:nvSpPr>
          <p:cNvPr id="4" name="矩形 3"/>
          <p:cNvSpPr/>
          <p:nvPr/>
        </p:nvSpPr>
        <p:spPr>
          <a:xfrm>
            <a:off x="377371" y="1431931"/>
            <a:ext cx="5722258" cy="2308324"/>
          </a:xfrm>
          <a:prstGeom prst="rect">
            <a:avLst/>
          </a:prstGeom>
          <a:solidFill>
            <a:schemeClr val="bg1">
              <a:alpha val="50000"/>
            </a:schemeClr>
          </a:solidFill>
        </p:spPr>
        <p:txBody>
          <a:bodyPr wrap="square">
            <a:spAutoFit/>
          </a:bodyPr>
          <a:lstStyle/>
          <a:p>
            <a:pPr>
              <a:lnSpc>
                <a:spcPct val="150000"/>
              </a:lnSpc>
            </a:pPr>
            <a:r>
              <a:rPr lang="zh-CN" altLang="en-US" sz="1600" b="1" dirty="0" smtClean="0">
                <a:latin typeface="华文楷体" pitchFamily="2" charset="-122"/>
                <a:ea typeface="华文楷体" pitchFamily="2" charset="-122"/>
              </a:rPr>
              <a:t>中国保险投资基金的两大定位：</a:t>
            </a:r>
            <a:endParaRPr lang="en-US" altLang="zh-CN" sz="1600" b="1" dirty="0" smtClean="0">
              <a:latin typeface="华文楷体" pitchFamily="2" charset="-122"/>
              <a:ea typeface="华文楷体" pitchFamily="2" charset="-122"/>
            </a:endParaRPr>
          </a:p>
          <a:p>
            <a:pPr>
              <a:lnSpc>
                <a:spcPct val="150000"/>
              </a:lnSpc>
            </a:pPr>
            <a:r>
              <a:rPr lang="zh-CN" altLang="en-US" sz="1600" b="1" dirty="0" smtClean="0">
                <a:latin typeface="华文楷体" pitchFamily="2" charset="-122"/>
                <a:ea typeface="华文楷体" pitchFamily="2" charset="-122"/>
              </a:rPr>
              <a:t>一</a:t>
            </a:r>
            <a:r>
              <a:rPr lang="zh-CN" altLang="en-US" sz="1600" b="1" dirty="0">
                <a:latin typeface="华文楷体" pitchFamily="2" charset="-122"/>
                <a:ea typeface="华文楷体" pitchFamily="2" charset="-122"/>
              </a:rPr>
              <a:t>是作为直接投资基金，</a:t>
            </a:r>
            <a:r>
              <a:rPr lang="zh-CN" altLang="en-US" sz="1600" b="1" u="sng" dirty="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对接国家经济战略、混合所有制改革</a:t>
            </a:r>
            <a:r>
              <a:rPr lang="zh-CN" altLang="en-US" sz="1600" b="1" dirty="0">
                <a:latin typeface="华文楷体" pitchFamily="2" charset="-122"/>
                <a:ea typeface="华文楷体" pitchFamily="2" charset="-122"/>
              </a:rPr>
              <a:t>等产生的市场需求</a:t>
            </a:r>
            <a:r>
              <a:rPr lang="zh-CN" altLang="en-US" sz="1600" b="1" dirty="0" smtClean="0">
                <a:latin typeface="华文楷体" pitchFamily="2" charset="-122"/>
                <a:ea typeface="华文楷体" pitchFamily="2" charset="-122"/>
              </a:rPr>
              <a:t>；</a:t>
            </a:r>
            <a:endParaRPr lang="en-US" altLang="zh-CN" sz="1600" b="1" dirty="0" smtClean="0">
              <a:latin typeface="华文楷体" pitchFamily="2" charset="-122"/>
              <a:ea typeface="华文楷体" pitchFamily="2" charset="-122"/>
            </a:endParaRPr>
          </a:p>
          <a:p>
            <a:pPr>
              <a:lnSpc>
                <a:spcPct val="150000"/>
              </a:lnSpc>
            </a:pPr>
            <a:r>
              <a:rPr lang="zh-CN" altLang="en-US" sz="1600" b="1" dirty="0" smtClean="0">
                <a:latin typeface="华文楷体" pitchFamily="2" charset="-122"/>
                <a:ea typeface="华文楷体" pitchFamily="2" charset="-122"/>
              </a:rPr>
              <a:t>二</a:t>
            </a:r>
            <a:r>
              <a:rPr lang="zh-CN" altLang="en-US" sz="1600" b="1" dirty="0">
                <a:latin typeface="华文楷体" pitchFamily="2" charset="-122"/>
                <a:ea typeface="华文楷体" pitchFamily="2" charset="-122"/>
              </a:rPr>
              <a:t>是作为母基金，对接国内外各类投资</a:t>
            </a:r>
            <a:r>
              <a:rPr lang="zh-CN" altLang="en-US" sz="1600" b="1" dirty="0" smtClean="0">
                <a:latin typeface="华文楷体" pitchFamily="2" charset="-122"/>
                <a:ea typeface="华文楷体" pitchFamily="2" charset="-122"/>
              </a:rPr>
              <a:t>基金</a:t>
            </a:r>
            <a:r>
              <a:rPr lang="zh-CN" altLang="en-US" sz="1600" b="1" dirty="0">
                <a:latin typeface="华文楷体" pitchFamily="2" charset="-122"/>
                <a:ea typeface="华文楷体" pitchFamily="2" charset="-122"/>
              </a:rPr>
              <a:t>，</a:t>
            </a:r>
            <a:r>
              <a:rPr lang="zh-CN" altLang="en-US" sz="1600" b="1" dirty="0" smtClean="0">
                <a:latin typeface="华文楷体" pitchFamily="2" charset="-122"/>
                <a:ea typeface="华文楷体" pitchFamily="2" charset="-122"/>
              </a:rPr>
              <a:t>主要</a:t>
            </a:r>
            <a:r>
              <a:rPr lang="zh-CN" altLang="en-US" sz="1600" b="1" dirty="0">
                <a:latin typeface="华文楷体" pitchFamily="2" charset="-122"/>
                <a:ea typeface="华文楷体" pitchFamily="2" charset="-122"/>
              </a:rPr>
              <a:t>投向棚户区改造、城市基础设施、重大水利工程、中西部交通设施等建设，以及</a:t>
            </a:r>
            <a:r>
              <a:rPr lang="zh-CN" altLang="en-US" sz="1600" b="1" u="sng" dirty="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“一带一路”建设和国际产能合作</a:t>
            </a:r>
            <a:r>
              <a:rPr lang="zh-CN" altLang="en-US" sz="1600" b="1" dirty="0">
                <a:latin typeface="华文楷体" pitchFamily="2" charset="-122"/>
                <a:ea typeface="华文楷体" pitchFamily="2" charset="-122"/>
              </a:rPr>
              <a:t>重大项目等。</a:t>
            </a:r>
          </a:p>
        </p:txBody>
      </p:sp>
    </p:spTree>
    <p:extLst>
      <p:ext uri="{BB962C8B-B14F-4D97-AF65-F5344CB8AC3E}">
        <p14:creationId xmlns:p14="http://schemas.microsoft.com/office/powerpoint/2010/main" val="1786790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82734" y="769261"/>
            <a:ext cx="6983266" cy="461665"/>
          </a:xfrm>
          <a:prstGeom prst="rect">
            <a:avLst/>
          </a:prstGeom>
        </p:spPr>
        <p:txBody>
          <a:bodyPr vert="horz" lIns="91440" tIns="45720" rIns="91440" bIns="45720" rtlCol="0" anchor="ctr">
            <a:noAutofit/>
          </a:bodyPr>
          <a:lstStyle>
            <a:lvl1pPr algn="ctr">
              <a:spcBef>
                <a:spcPts val="1000"/>
              </a:spcBef>
              <a:buNone/>
              <a:defRPr sz="2400" b="1">
                <a:solidFill>
                  <a:srgbClr val="C00000"/>
                </a:solidFill>
                <a:latin typeface="华文楷体" pitchFamily="2" charset="-122"/>
                <a:ea typeface="华文楷体" pitchFamily="2" charset="-122"/>
              </a:defRPr>
            </a:lvl1pPr>
          </a:lstStyle>
          <a:p>
            <a:r>
              <a:rPr lang="zh-CN" altLang="en-US" dirty="0"/>
              <a:t>中保投第一单，交易灵活，保险资金保值增值可期</a:t>
            </a:r>
          </a:p>
        </p:txBody>
      </p:sp>
      <p:sp>
        <p:nvSpPr>
          <p:cNvPr id="5" name="Rectangle 2"/>
          <p:cNvSpPr>
            <a:spLocks noChangeArrowheads="1"/>
          </p:cNvSpPr>
          <p:nvPr/>
        </p:nvSpPr>
        <p:spPr bwMode="auto">
          <a:xfrm>
            <a:off x="604838" y="2055813"/>
            <a:ext cx="1276350" cy="1701800"/>
          </a:xfrm>
          <a:prstGeom prst="rect">
            <a:avLst/>
          </a:prstGeom>
          <a:solidFill>
            <a:srgbClr val="EAEAEA"/>
          </a:solidFill>
          <a:ln w="6350">
            <a:solidFill>
              <a:srgbClr val="808080"/>
            </a:solidFill>
            <a:miter lim="800000"/>
            <a:headEnd/>
            <a:tailEnd/>
          </a:ln>
          <a:effectLst>
            <a:outerShdw dist="63500" dir="2212194" algn="ctr" rotWithShape="0">
              <a:srgbClr val="172F37"/>
            </a:outerShdw>
          </a:effectLst>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 name="Rectangle 3"/>
          <p:cNvSpPr>
            <a:spLocks noChangeArrowheads="1"/>
          </p:cNvSpPr>
          <p:nvPr/>
        </p:nvSpPr>
        <p:spPr bwMode="auto">
          <a:xfrm>
            <a:off x="604838" y="3987800"/>
            <a:ext cx="1276350" cy="1701800"/>
          </a:xfrm>
          <a:prstGeom prst="rect">
            <a:avLst/>
          </a:prstGeom>
          <a:solidFill>
            <a:srgbClr val="EAEAEA"/>
          </a:solidFill>
          <a:ln w="6350" algn="ctr">
            <a:solidFill>
              <a:srgbClr val="808080"/>
            </a:solidFill>
            <a:miter lim="800000"/>
            <a:headEnd/>
            <a:tailEnd/>
          </a:ln>
          <a:effectLst>
            <a:outerShdw dist="63500" dir="2212194" algn="ctr" rotWithShape="0">
              <a:srgbClr val="172F37"/>
            </a:outerShdw>
          </a:effectLst>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 name="Rectangle 4"/>
          <p:cNvSpPr>
            <a:spLocks noChangeArrowheads="1"/>
          </p:cNvSpPr>
          <p:nvPr/>
        </p:nvSpPr>
        <p:spPr bwMode="auto">
          <a:xfrm>
            <a:off x="1997075" y="2055813"/>
            <a:ext cx="6665913" cy="1701800"/>
          </a:xfrm>
          <a:prstGeom prst="rect">
            <a:avLst/>
          </a:prstGeom>
          <a:solidFill>
            <a:srgbClr val="FFFFFF"/>
          </a:solidFill>
          <a:ln w="6350">
            <a:solidFill>
              <a:srgbClr val="4D4D4D"/>
            </a:solidFill>
            <a:miter lim="800000"/>
            <a:headEnd/>
            <a:tailEnd/>
          </a:ln>
          <a:effectLst>
            <a:outerShdw dist="63500" dir="2212194" algn="ctr" rotWithShape="0">
              <a:srgbClr val="172F37"/>
            </a:outerShdw>
          </a:effectLst>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 name="Rectangle 6"/>
          <p:cNvSpPr>
            <a:spLocks noChangeArrowheads="1"/>
          </p:cNvSpPr>
          <p:nvPr/>
        </p:nvSpPr>
        <p:spPr bwMode="auto">
          <a:xfrm>
            <a:off x="2092325" y="2108083"/>
            <a:ext cx="6477000" cy="160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190500" lvl="1" indent="-188913" defTabSz="330200">
              <a:lnSpc>
                <a:spcPct val="130000"/>
              </a:lnSpc>
              <a:spcBef>
                <a:spcPct val="20000"/>
              </a:spcBef>
              <a:buFont typeface="Wingdings" pitchFamily="2" charset="2"/>
              <a:buChar char="Ø"/>
              <a:tabLst>
                <a:tab pos="8521700" algn="r"/>
              </a:tabLst>
            </a:pPr>
            <a:r>
              <a:rPr lang="zh-CN" altLang="en-US" sz="1600" dirty="0" smtClean="0">
                <a:latin typeface="华文楷体" pitchFamily="2" charset="-122"/>
                <a:ea typeface="华文楷体" pitchFamily="2" charset="-122"/>
              </a:rPr>
              <a:t>未来</a:t>
            </a:r>
            <a:r>
              <a:rPr lang="en-US" altLang="zh-CN" sz="1600" dirty="0" smtClean="0">
                <a:latin typeface="华文楷体" pitchFamily="2" charset="-122"/>
                <a:ea typeface="华文楷体" pitchFamily="2" charset="-122"/>
              </a:rPr>
              <a:t>5</a:t>
            </a:r>
            <a:r>
              <a:rPr lang="zh-CN" altLang="en-US" sz="1600" dirty="0" smtClean="0">
                <a:latin typeface="华文楷体" pitchFamily="2" charset="-122"/>
                <a:ea typeface="华文楷体" pitchFamily="2" charset="-122"/>
              </a:rPr>
              <a:t>年规划期内，目标公司预计将继续保持稳健增长。其中，</a:t>
            </a:r>
            <a:r>
              <a:rPr lang="en-US" altLang="zh-CN" sz="1600" dirty="0">
                <a:latin typeface="华文楷体" pitchFamily="2" charset="-122"/>
                <a:ea typeface="华文楷体" pitchFamily="2" charset="-122"/>
              </a:rPr>
              <a:t>2015</a:t>
            </a:r>
            <a:r>
              <a:rPr lang="zh-CN" altLang="en-US" sz="1600" dirty="0" smtClean="0">
                <a:latin typeface="华文楷体" pitchFamily="2" charset="-122"/>
                <a:ea typeface="华文楷体" pitchFamily="2" charset="-122"/>
              </a:rPr>
              <a:t>年营业收入</a:t>
            </a:r>
            <a:r>
              <a:rPr lang="en-US" altLang="zh-CN" sz="1600" dirty="0" smtClean="0">
                <a:latin typeface="华文楷体" pitchFamily="2" charset="-122"/>
                <a:ea typeface="华文楷体" pitchFamily="2" charset="-122"/>
              </a:rPr>
              <a:t>606</a:t>
            </a:r>
            <a:r>
              <a:rPr lang="zh-CN" altLang="en-US" sz="1600" dirty="0">
                <a:latin typeface="华文楷体" pitchFamily="2" charset="-122"/>
                <a:ea typeface="华文楷体" pitchFamily="2" charset="-122"/>
              </a:rPr>
              <a:t>亿</a:t>
            </a:r>
            <a:r>
              <a:rPr lang="zh-CN" altLang="en-US" sz="1600" dirty="0" smtClean="0">
                <a:latin typeface="华文楷体" pitchFamily="2" charset="-122"/>
                <a:ea typeface="华文楷体" pitchFamily="2" charset="-122"/>
              </a:rPr>
              <a:t>元</a:t>
            </a:r>
            <a:r>
              <a:rPr lang="zh-CN" altLang="en-US" sz="1600" dirty="0">
                <a:latin typeface="华文楷体" pitchFamily="2" charset="-122"/>
                <a:ea typeface="华文楷体" pitchFamily="2" charset="-122"/>
              </a:rPr>
              <a:t>，</a:t>
            </a:r>
            <a:r>
              <a:rPr lang="zh-CN" altLang="en-US" sz="1600" dirty="0" smtClean="0">
                <a:latin typeface="华文楷体" pitchFamily="2" charset="-122"/>
                <a:ea typeface="华文楷体" pitchFamily="2" charset="-122"/>
              </a:rPr>
              <a:t>预计到</a:t>
            </a:r>
            <a:r>
              <a:rPr lang="en-US" altLang="zh-CN" sz="1600" dirty="0" smtClean="0">
                <a:latin typeface="华文楷体" pitchFamily="2" charset="-122"/>
                <a:ea typeface="华文楷体" pitchFamily="2" charset="-122"/>
              </a:rPr>
              <a:t>2020</a:t>
            </a:r>
            <a:r>
              <a:rPr lang="zh-CN" altLang="en-US" sz="1600" dirty="0" smtClean="0">
                <a:latin typeface="华文楷体" pitchFamily="2" charset="-122"/>
                <a:ea typeface="华文楷体" pitchFamily="2" charset="-122"/>
              </a:rPr>
              <a:t>年将在今年的基础上实现翻番，达到</a:t>
            </a:r>
            <a:r>
              <a:rPr lang="en-US" altLang="zh-CN" sz="1600" dirty="0" smtClean="0">
                <a:latin typeface="华文楷体" pitchFamily="2" charset="-122"/>
                <a:ea typeface="华文楷体" pitchFamily="2" charset="-122"/>
              </a:rPr>
              <a:t>1290</a:t>
            </a:r>
            <a:r>
              <a:rPr lang="zh-CN" altLang="en-US" sz="1600" dirty="0" smtClean="0">
                <a:latin typeface="华文楷体" pitchFamily="2" charset="-122"/>
                <a:ea typeface="华文楷体" pitchFamily="2" charset="-122"/>
              </a:rPr>
              <a:t>亿元，</a:t>
            </a:r>
            <a:r>
              <a:rPr lang="en-US" altLang="zh-CN" sz="1600" dirty="0" smtClean="0">
                <a:latin typeface="华文楷体" pitchFamily="2" charset="-122"/>
                <a:ea typeface="华文楷体" pitchFamily="2" charset="-122"/>
              </a:rPr>
              <a:t>5</a:t>
            </a:r>
            <a:r>
              <a:rPr lang="zh-CN" altLang="en-US" sz="1600" dirty="0" smtClean="0">
                <a:latin typeface="华文楷体" pitchFamily="2" charset="-122"/>
                <a:ea typeface="华文楷体" pitchFamily="2" charset="-122"/>
              </a:rPr>
              <a:t>年复合增长率</a:t>
            </a:r>
            <a:r>
              <a:rPr lang="en-US" altLang="zh-CN" sz="1600" dirty="0" smtClean="0">
                <a:latin typeface="华文楷体" pitchFamily="2" charset="-122"/>
                <a:ea typeface="华文楷体" pitchFamily="2" charset="-122"/>
              </a:rPr>
              <a:t>16%</a:t>
            </a:r>
            <a:r>
              <a:rPr lang="zh-CN" altLang="en-US" sz="1600" dirty="0" smtClean="0">
                <a:latin typeface="华文楷体" pitchFamily="2" charset="-122"/>
                <a:ea typeface="华文楷体" pitchFamily="2" charset="-122"/>
              </a:rPr>
              <a:t>。主要得益于招商国际港口化项目效益逐步体现、招商轮船船对规模扩大油运业务增长、金融创新背景下效益稳步增长等。</a:t>
            </a:r>
            <a:endParaRPr lang="zh-CN" altLang="de-DE" sz="1600" dirty="0">
              <a:latin typeface="华文楷体" pitchFamily="2" charset="-122"/>
              <a:ea typeface="华文楷体" pitchFamily="2" charset="-122"/>
            </a:endParaRPr>
          </a:p>
        </p:txBody>
      </p:sp>
      <p:sp>
        <p:nvSpPr>
          <p:cNvPr id="10" name="Rectangle 7"/>
          <p:cNvSpPr>
            <a:spLocks noChangeArrowheads="1"/>
          </p:cNvSpPr>
          <p:nvPr/>
        </p:nvSpPr>
        <p:spPr bwMode="auto">
          <a:xfrm>
            <a:off x="1997075" y="3987800"/>
            <a:ext cx="6665913" cy="1701800"/>
          </a:xfrm>
          <a:prstGeom prst="rect">
            <a:avLst/>
          </a:prstGeom>
          <a:solidFill>
            <a:srgbClr val="FFFFFF"/>
          </a:solidFill>
          <a:ln w="6350">
            <a:solidFill>
              <a:srgbClr val="4D4D4D"/>
            </a:solidFill>
            <a:miter lim="800000"/>
            <a:headEnd/>
            <a:tailEnd/>
          </a:ln>
          <a:effectLst>
            <a:outerShdw dist="63500" dir="2212194" algn="ctr" rotWithShape="0">
              <a:srgbClr val="172F37"/>
            </a:outerShdw>
          </a:effectLst>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 name="Rectangle 9"/>
          <p:cNvSpPr>
            <a:spLocks noChangeArrowheads="1"/>
          </p:cNvSpPr>
          <p:nvPr/>
        </p:nvSpPr>
        <p:spPr bwMode="auto">
          <a:xfrm>
            <a:off x="2092324" y="4083158"/>
            <a:ext cx="6570664" cy="151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190500" lvl="1" indent="-188913" defTabSz="330200">
              <a:lnSpc>
                <a:spcPct val="130000"/>
              </a:lnSpc>
              <a:spcBef>
                <a:spcPct val="20000"/>
              </a:spcBef>
              <a:buFont typeface="Wingdings" pitchFamily="2" charset="2"/>
              <a:buChar char="Ø"/>
              <a:tabLst>
                <a:tab pos="8521700" algn="r"/>
              </a:tabLst>
            </a:pPr>
            <a:r>
              <a:rPr lang="zh-CN" altLang="en-US" sz="1200" dirty="0" smtClean="0">
                <a:latin typeface="华文楷体" pitchFamily="2" charset="-122"/>
                <a:ea typeface="华文楷体" pitchFamily="2" charset="-122"/>
              </a:rPr>
              <a:t>强制付息安排：通过强制付息及利率调升机制的安排，保障了收益的稳定性；</a:t>
            </a:r>
            <a:endParaRPr lang="en-US" altLang="zh-CN" sz="1200" dirty="0" smtClean="0">
              <a:latin typeface="华文楷体" pitchFamily="2" charset="-122"/>
              <a:ea typeface="华文楷体" pitchFamily="2" charset="-122"/>
            </a:endParaRPr>
          </a:p>
          <a:p>
            <a:pPr marL="190500" lvl="1" indent="-188913" defTabSz="330200">
              <a:lnSpc>
                <a:spcPct val="130000"/>
              </a:lnSpc>
              <a:spcBef>
                <a:spcPct val="20000"/>
              </a:spcBef>
              <a:buFont typeface="Wingdings" pitchFamily="2" charset="2"/>
              <a:buChar char="Ø"/>
              <a:tabLst>
                <a:tab pos="8521700" algn="r"/>
              </a:tabLst>
            </a:pPr>
            <a:r>
              <a:rPr lang="zh-CN" altLang="en-US" sz="1200" dirty="0" smtClean="0">
                <a:latin typeface="华文楷体" pitchFamily="2" charset="-122"/>
                <a:ea typeface="华文楷体" pitchFamily="2" charset="-122"/>
              </a:rPr>
              <a:t>退出方式多样：股权投资计划在第</a:t>
            </a:r>
            <a:r>
              <a:rPr lang="en-US" altLang="zh-CN" sz="1200" dirty="0" smtClean="0">
                <a:latin typeface="华文楷体" pitchFamily="2" charset="-122"/>
                <a:ea typeface="华文楷体" pitchFamily="2" charset="-122"/>
              </a:rPr>
              <a:t>5</a:t>
            </a:r>
            <a:r>
              <a:rPr lang="zh-CN" altLang="en-US" sz="1200" dirty="0" smtClean="0">
                <a:latin typeface="华文楷体" pitchFamily="2" charset="-122"/>
                <a:ea typeface="华文楷体" pitchFamily="2" charset="-122"/>
              </a:rPr>
              <a:t>年拥有转为普通的机会，分享目标公司利润，未转股部分仍有机会享有特定股息，并于</a:t>
            </a:r>
            <a:r>
              <a:rPr lang="en-US" altLang="zh-CN" sz="1200" dirty="0" smtClean="0">
                <a:latin typeface="华文楷体" pitchFamily="2" charset="-122"/>
                <a:ea typeface="华文楷体" pitchFamily="2" charset="-122"/>
              </a:rPr>
              <a:t>5</a:t>
            </a:r>
            <a:r>
              <a:rPr lang="zh-CN" altLang="en-US" sz="1200" dirty="0" smtClean="0">
                <a:latin typeface="华文楷体" pitchFamily="2" charset="-122"/>
                <a:ea typeface="华文楷体" pitchFamily="2" charset="-122"/>
              </a:rPr>
              <a:t>年末，</a:t>
            </a:r>
            <a:r>
              <a:rPr lang="en-US" altLang="zh-CN" sz="1200" dirty="0" smtClean="0">
                <a:latin typeface="华文楷体" pitchFamily="2" charset="-122"/>
                <a:ea typeface="华文楷体" pitchFamily="2" charset="-122"/>
              </a:rPr>
              <a:t>6</a:t>
            </a:r>
            <a:r>
              <a:rPr lang="zh-CN" altLang="en-US" sz="1200" dirty="0" smtClean="0">
                <a:latin typeface="华文楷体" pitchFamily="2" charset="-122"/>
                <a:ea typeface="华文楷体" pitchFamily="2" charset="-122"/>
              </a:rPr>
              <a:t>年末将股权转让给回购主体，</a:t>
            </a:r>
            <a:r>
              <a:rPr lang="en-US" altLang="zh-CN" sz="1200" dirty="0" smtClean="0">
                <a:latin typeface="华文楷体" pitchFamily="2" charset="-122"/>
                <a:ea typeface="华文楷体" pitchFamily="2" charset="-122"/>
              </a:rPr>
              <a:t>7</a:t>
            </a:r>
            <a:r>
              <a:rPr lang="zh-CN" altLang="en-US" sz="1200" dirty="0" smtClean="0">
                <a:latin typeface="华文楷体" pitchFamily="2" charset="-122"/>
                <a:ea typeface="华文楷体" pitchFamily="2" charset="-122"/>
              </a:rPr>
              <a:t>年末特定股权全部退出。</a:t>
            </a:r>
            <a:endParaRPr lang="en-US" altLang="zh-CN" sz="1200" dirty="0" smtClean="0">
              <a:latin typeface="华文楷体" pitchFamily="2" charset="-122"/>
              <a:ea typeface="华文楷体" pitchFamily="2" charset="-122"/>
            </a:endParaRPr>
          </a:p>
          <a:p>
            <a:pPr marL="190500" lvl="1" indent="-188913" defTabSz="330200">
              <a:lnSpc>
                <a:spcPct val="130000"/>
              </a:lnSpc>
              <a:spcBef>
                <a:spcPct val="20000"/>
              </a:spcBef>
              <a:buFont typeface="Wingdings" pitchFamily="2" charset="2"/>
              <a:buChar char="Ø"/>
              <a:tabLst>
                <a:tab pos="8521700" algn="r"/>
              </a:tabLst>
            </a:pPr>
            <a:r>
              <a:rPr lang="zh-CN" altLang="en-US" sz="1200" dirty="0" smtClean="0">
                <a:latin typeface="华文楷体" pitchFamily="2" charset="-122"/>
                <a:ea typeface="华文楷体" pitchFamily="2" charset="-122"/>
              </a:rPr>
              <a:t>招商局集团目前为目标公司</a:t>
            </a:r>
            <a:r>
              <a:rPr lang="en-US" altLang="zh-CN" sz="1200" dirty="0" smtClean="0">
                <a:latin typeface="华文楷体" pitchFamily="2" charset="-122"/>
                <a:ea typeface="华文楷体" pitchFamily="2" charset="-122"/>
              </a:rPr>
              <a:t>100%</a:t>
            </a:r>
            <a:r>
              <a:rPr lang="zh-CN" altLang="en-US" sz="1200" dirty="0" smtClean="0">
                <a:latin typeface="华文楷体" pitchFamily="2" charset="-122"/>
                <a:ea typeface="华文楷体" pitchFamily="2" charset="-122"/>
              </a:rPr>
              <a:t>控股的母公司，未来仍为目标公司的控股股东，股权投资计划的退出渠道主要由招商局集团或其其指定的第三方回购股份，招商局集团为国资委直管的央企公司，拥有</a:t>
            </a:r>
            <a:r>
              <a:rPr lang="en-US" altLang="zh-CN" sz="1200" dirty="0" smtClean="0">
                <a:latin typeface="华文楷体" pitchFamily="2" charset="-122"/>
                <a:ea typeface="华文楷体" pitchFamily="2" charset="-122"/>
              </a:rPr>
              <a:t>AAA</a:t>
            </a:r>
            <a:r>
              <a:rPr lang="zh-CN" altLang="en-US" sz="1200" dirty="0" smtClean="0">
                <a:latin typeface="华文楷体" pitchFamily="2" charset="-122"/>
                <a:ea typeface="华文楷体" pitchFamily="2" charset="-122"/>
              </a:rPr>
              <a:t>信用级别，提高了对保险资金的保障。</a:t>
            </a:r>
            <a:endParaRPr lang="zh-CN" altLang="en-US" sz="1200" dirty="0">
              <a:latin typeface="华文楷体" pitchFamily="2" charset="-122"/>
              <a:ea typeface="华文楷体" pitchFamily="2" charset="-122"/>
            </a:endParaRPr>
          </a:p>
        </p:txBody>
      </p:sp>
      <p:sp>
        <p:nvSpPr>
          <p:cNvPr id="3" name="标题 1"/>
          <p:cNvSpPr txBox="1">
            <a:spLocks/>
          </p:cNvSpPr>
          <p:nvPr/>
        </p:nvSpPr>
        <p:spPr>
          <a:xfrm>
            <a:off x="706436" y="2296888"/>
            <a:ext cx="1057049" cy="106182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1300" kern="1200" dirty="0" smtClean="0">
                <a:solidFill>
                  <a:srgbClr val="C7161E"/>
                </a:solidFill>
                <a:latin typeface="+mn-lt"/>
                <a:ea typeface="方正黑体简体" pitchFamily="65"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1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alt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1.</a:t>
            </a:r>
            <a:r>
              <a:rPr lang="zh-CN" altLang="en-US" sz="14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目标公司潜力巨大，资产具有良好增值前景</a:t>
            </a:r>
            <a:endParaRPr lang="zh-CN" altLang="en-US" sz="1400" b="1" dirty="0">
              <a:solidFill>
                <a:srgbClr val="C00000"/>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4" name="标题 1"/>
          <p:cNvSpPr txBox="1">
            <a:spLocks/>
          </p:cNvSpPr>
          <p:nvPr/>
        </p:nvSpPr>
        <p:spPr>
          <a:xfrm>
            <a:off x="681033" y="4123646"/>
            <a:ext cx="1174753" cy="1449628"/>
          </a:xfrm>
          <a:prstGeom prst="rect">
            <a:avLst/>
          </a:prstGeom>
          <a:noFill/>
        </p:spPr>
        <p:txBody>
          <a:bodyPr vert="horz" wrap="square" lIns="91440" tIns="45720" rIns="91440" bIns="45720" rtlCol="0">
            <a:spAutoFit/>
          </a:bodyPr>
          <a:lstStyle>
            <a:defPPr>
              <a:defRPr lang="zh-CN"/>
            </a:defPPr>
            <a:lvl1pPr indent="0">
              <a:lnSpc>
                <a:spcPct val="90000"/>
              </a:lnSpc>
              <a:spcBef>
                <a:spcPts val="1000"/>
              </a:spcBef>
              <a:buFont typeface="Arial" panose="020B0604020202020204" pitchFamily="34" charset="0"/>
              <a:buNone/>
              <a:defRPr sz="1400" b="1">
                <a:latin typeface="华文楷体" pitchFamily="2" charset="-122"/>
                <a:ea typeface="华文楷体" pitchFamily="2" charset="-122"/>
              </a:defRPr>
            </a:lvl1pPr>
            <a:lvl2pPr marL="685800" indent="-228600">
              <a:lnSpc>
                <a:spcPct val="90000"/>
              </a:lnSpc>
              <a:spcBef>
                <a:spcPts val="500"/>
              </a:spcBef>
              <a:buFont typeface="Arial" panose="020B0604020202020204" pitchFamily="34" charset="0"/>
              <a:buChar char="•"/>
            </a:lvl2pPr>
            <a:lvl3pPr marL="1143000" indent="-228600">
              <a:lnSpc>
                <a:spcPct val="90000"/>
              </a:lnSpc>
              <a:spcBef>
                <a:spcPts val="500"/>
              </a:spcBef>
              <a:buFont typeface="Arial" panose="020B0604020202020204" pitchFamily="34" charset="0"/>
              <a:buChar cha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smtClean="0">
                <a:solidFill>
                  <a:srgbClr val="C00000"/>
                </a:solidFill>
                <a:effectLst>
                  <a:outerShdw blurRad="38100" dist="38100" dir="2700000" algn="tl">
                    <a:srgbClr val="000000">
                      <a:alpha val="43137"/>
                    </a:srgbClr>
                  </a:outerShdw>
                </a:effectLst>
              </a:rPr>
              <a:t>2.</a:t>
            </a:r>
            <a:r>
              <a:rPr lang="zh-CN" altLang="en-US" dirty="0" smtClean="0">
                <a:solidFill>
                  <a:srgbClr val="C00000"/>
                </a:solidFill>
                <a:effectLst>
                  <a:outerShdw blurRad="38100" dist="38100" dir="2700000" algn="tl">
                    <a:srgbClr val="000000">
                      <a:alpha val="43137"/>
                    </a:srgbClr>
                  </a:outerShdw>
                </a:effectLst>
              </a:rPr>
              <a:t>强制付息安排，退出方式多样，招商局集团的参与提高了对保险资金的保障</a:t>
            </a:r>
            <a:endParaRPr lang="zh-CN" altLang="en-US" dirty="0">
              <a:solidFill>
                <a:srgbClr val="C00000"/>
              </a:solidFill>
              <a:effectLst>
                <a:outerShdw blurRad="38100" dist="38100" dir="2700000" algn="tl">
                  <a:srgbClr val="000000">
                    <a:alpha val="43137"/>
                  </a:srgbClr>
                </a:outerShdw>
              </a:effectLst>
            </a:endParaRPr>
          </a:p>
        </p:txBody>
      </p:sp>
      <p:sp>
        <p:nvSpPr>
          <p:cNvPr id="8" name="矩形 7"/>
          <p:cNvSpPr/>
          <p:nvPr/>
        </p:nvSpPr>
        <p:spPr>
          <a:xfrm>
            <a:off x="177801" y="1488303"/>
            <a:ext cx="8801100" cy="307777"/>
          </a:xfrm>
          <a:prstGeom prst="rect">
            <a:avLst/>
          </a:prstGeom>
        </p:spPr>
        <p:txBody>
          <a:bodyPr wrap="square">
            <a:spAutoFit/>
          </a:bodyPr>
          <a:lstStyle/>
          <a:p>
            <a:r>
              <a:rPr lang="zh-CN" altLang="en-US" sz="1400" b="1" dirty="0" smtClean="0">
                <a:latin typeface="华文楷体" pitchFamily="2" charset="-122"/>
                <a:ea typeface="华文楷体" pitchFamily="2" charset="-122"/>
              </a:rPr>
              <a:t>本计划为中保投成立后发行的首单投资计划，交易对手拥有外部</a:t>
            </a:r>
            <a:r>
              <a:rPr lang="en-US" altLang="zh-CN" sz="1400" b="1" dirty="0" smtClean="0">
                <a:latin typeface="华文楷体" pitchFamily="2" charset="-122"/>
                <a:ea typeface="华文楷体" pitchFamily="2" charset="-122"/>
              </a:rPr>
              <a:t>AAA</a:t>
            </a:r>
            <a:r>
              <a:rPr lang="zh-CN" altLang="en-US" sz="1400" b="1" dirty="0" smtClean="0">
                <a:latin typeface="华文楷体" pitchFamily="2" charset="-122"/>
                <a:ea typeface="华文楷体" pitchFamily="2" charset="-122"/>
              </a:rPr>
              <a:t>信用评级，保障度高</a:t>
            </a:r>
            <a:endParaRPr lang="zh-CN" altLang="en-US" sz="1400" b="1" dirty="0">
              <a:latin typeface="华文楷体" pitchFamily="2" charset="-122"/>
              <a:ea typeface="华文楷体" pitchFamily="2" charset="-122"/>
            </a:endParaRPr>
          </a:p>
        </p:txBody>
      </p:sp>
    </p:spTree>
    <p:extLst>
      <p:ext uri="{BB962C8B-B14F-4D97-AF65-F5344CB8AC3E}">
        <p14:creationId xmlns:p14="http://schemas.microsoft.com/office/powerpoint/2010/main" val="3344333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82734" y="769261"/>
            <a:ext cx="6729269"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拟投资“一带一路”储备项目列表（上）</a:t>
            </a:r>
          </a:p>
        </p:txBody>
      </p:sp>
      <p:graphicFrame>
        <p:nvGraphicFramePr>
          <p:cNvPr id="3" name="表格 2"/>
          <p:cNvGraphicFramePr>
            <a:graphicFrameLocks noGrp="1"/>
          </p:cNvGraphicFramePr>
          <p:nvPr>
            <p:extLst>
              <p:ext uri="{D42A27DB-BD31-4B8C-83A1-F6EECF244321}">
                <p14:modId xmlns:p14="http://schemas.microsoft.com/office/powerpoint/2010/main" val="669670028"/>
              </p:ext>
            </p:extLst>
          </p:nvPr>
        </p:nvGraphicFramePr>
        <p:xfrm>
          <a:off x="142876" y="1401766"/>
          <a:ext cx="8520746" cy="4619524"/>
        </p:xfrm>
        <a:graphic>
          <a:graphicData uri="http://schemas.openxmlformats.org/drawingml/2006/table">
            <a:tbl>
              <a:tblPr/>
              <a:tblGrid>
                <a:gridCol w="629290"/>
                <a:gridCol w="1911984"/>
                <a:gridCol w="5979472"/>
              </a:tblGrid>
              <a:tr h="456905">
                <a:tc>
                  <a:txBody>
                    <a:bodyPr/>
                    <a:lstStyle/>
                    <a:p>
                      <a:pPr algn="ctr" fontAlgn="ctr"/>
                      <a:r>
                        <a:rPr lang="zh-CN" altLang="en-US" sz="1400" b="1" i="0" u="none" strike="noStrike" dirty="0">
                          <a:effectLst/>
                          <a:latin typeface="华文楷体" pitchFamily="2" charset="-122"/>
                          <a:ea typeface="华文楷体" pitchFamily="2" charset="-122"/>
                        </a:rPr>
                        <a:t>编号</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zh-CN" altLang="en-US" sz="1400" b="1" i="0" u="none" strike="noStrike" dirty="0">
                          <a:effectLst/>
                          <a:latin typeface="华文楷体" pitchFamily="2" charset="-122"/>
                          <a:ea typeface="华文楷体" pitchFamily="2" charset="-122"/>
                        </a:rPr>
                        <a:t>项目名称</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zh-CN" altLang="en-US" sz="1400" b="1" i="0" u="none" strike="noStrike" dirty="0">
                          <a:effectLst/>
                          <a:latin typeface="华文楷体" pitchFamily="2" charset="-122"/>
                          <a:ea typeface="华文楷体" pitchFamily="2" charset="-122"/>
                        </a:rPr>
                        <a:t>项目</a:t>
                      </a:r>
                      <a:r>
                        <a:rPr lang="zh-CN" altLang="en-US" sz="1400" b="1" i="0" u="none" strike="noStrike" dirty="0" smtClean="0">
                          <a:effectLst/>
                          <a:latin typeface="华文楷体" pitchFamily="2" charset="-122"/>
                          <a:ea typeface="华文楷体" pitchFamily="2" charset="-122"/>
                        </a:rPr>
                        <a:t>内容及意义</a:t>
                      </a:r>
                      <a:endParaRPr lang="zh-CN" altLang="en-US" sz="1400" b="1" i="0" u="none" strike="noStrike" dirty="0">
                        <a:effectLst/>
                        <a:latin typeface="华文楷体" pitchFamily="2" charset="-122"/>
                        <a:ea typeface="华文楷体" pitchFamily="2" charset="-122"/>
                      </a:endParaRP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6537">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1</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solidFill>
                            <a:srgbClr val="000000"/>
                          </a:solidFill>
                          <a:effectLst/>
                          <a:latin typeface="华文楷体" pitchFamily="2" charset="-122"/>
                          <a:ea typeface="华文楷体" pitchFamily="2" charset="-122"/>
                        </a:rPr>
                        <a:t>环渤海项目 </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在中国北方沿海及</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一带一路</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起点布局重要港口</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9249">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2</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dirty="0">
                          <a:solidFill>
                            <a:srgbClr val="000000"/>
                          </a:solidFill>
                          <a:effectLst/>
                          <a:latin typeface="华文楷体" pitchFamily="2" charset="-122"/>
                          <a:ea typeface="华文楷体" pitchFamily="2" charset="-122"/>
                        </a:rPr>
                        <a:t>长三角项目 </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利用地方国企改革机遇</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收购重要港口股权</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6905">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3</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dirty="0">
                          <a:solidFill>
                            <a:srgbClr val="000000"/>
                          </a:solidFill>
                          <a:effectLst/>
                          <a:latin typeface="华文楷体" pitchFamily="2" charset="-122"/>
                          <a:ea typeface="华文楷体" pitchFamily="2" charset="-122"/>
                        </a:rPr>
                        <a:t>珠三角项目 </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在中国华南沿海沿江</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投资港口</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巩固港口业务的份额</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分享</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一带一路</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的战略发展机会</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6905">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4</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solidFill>
                            <a:srgbClr val="000000"/>
                          </a:solidFill>
                          <a:effectLst/>
                          <a:latin typeface="华文楷体" pitchFamily="2" charset="-122"/>
                          <a:ea typeface="华文楷体" pitchFamily="2" charset="-122"/>
                        </a:rPr>
                        <a:t>收购</a:t>
                      </a:r>
                      <a:r>
                        <a:rPr lang="en-US" altLang="zh-CN" sz="1400" b="0" i="0" u="none" strike="noStrike">
                          <a:solidFill>
                            <a:srgbClr val="000000"/>
                          </a:solidFill>
                          <a:effectLst/>
                          <a:latin typeface="华文楷体" pitchFamily="2" charset="-122"/>
                          <a:ea typeface="华文楷体" pitchFamily="2" charset="-122"/>
                        </a:rPr>
                        <a:t>MTL</a:t>
                      </a:r>
                      <a:r>
                        <a:rPr lang="zh-CN" altLang="en-US" sz="1400" b="0" i="0" u="none" strike="noStrike">
                          <a:solidFill>
                            <a:srgbClr val="000000"/>
                          </a:solidFill>
                          <a:effectLst/>
                          <a:latin typeface="华文楷体" pitchFamily="2" charset="-122"/>
                          <a:ea typeface="华文楷体" pitchFamily="2" charset="-122"/>
                        </a:rPr>
                        <a:t>深西港口资产</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dirty="0">
                          <a:effectLst/>
                          <a:latin typeface="华文楷体" pitchFamily="2" charset="-122"/>
                          <a:ea typeface="华文楷体" pitchFamily="2" charset="-122"/>
                        </a:rPr>
                        <a:t>进一步建设深圳母港</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分享</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一带一路</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的战略发展机会</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6905">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5</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solidFill>
                            <a:srgbClr val="000000"/>
                          </a:solidFill>
                          <a:effectLst/>
                          <a:latin typeface="华文楷体" pitchFamily="2" charset="-122"/>
                          <a:ea typeface="华文楷体" pitchFamily="2" charset="-122"/>
                        </a:rPr>
                        <a:t>妈湾智慧港</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dirty="0">
                          <a:effectLst/>
                          <a:latin typeface="华文楷体" pitchFamily="2" charset="-122"/>
                          <a:ea typeface="华文楷体" pitchFamily="2" charset="-122"/>
                        </a:rPr>
                        <a:t>进一步建设深圳母港</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确立港口核心竞争力</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扩大业务收益</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分享</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一带一路</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的战略发展机会</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6905">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6</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solidFill>
                            <a:srgbClr val="000000"/>
                          </a:solidFill>
                          <a:effectLst/>
                          <a:latin typeface="华文楷体" pitchFamily="2" charset="-122"/>
                          <a:ea typeface="华文楷体" pitchFamily="2" charset="-122"/>
                        </a:rPr>
                        <a:t>土耳其项目 </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dirty="0">
                          <a:effectLst/>
                          <a:latin typeface="华文楷体" pitchFamily="2" charset="-122"/>
                          <a:ea typeface="华文楷体" pitchFamily="2" charset="-122"/>
                        </a:rPr>
                        <a:t>收购</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一带一路</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沿线新兴经济体港口</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分享</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一带一路</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的战略发展机会</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9249">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7</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solidFill>
                            <a:srgbClr val="000000"/>
                          </a:solidFill>
                          <a:effectLst/>
                          <a:latin typeface="华文楷体" pitchFamily="2" charset="-122"/>
                          <a:ea typeface="华文楷体" pitchFamily="2" charset="-122"/>
                        </a:rPr>
                        <a:t>欧洲项目 </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收购欧洲成熟港口</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打通</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一带一路</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经济带</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6905">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8</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dirty="0" smtClean="0">
                          <a:solidFill>
                            <a:srgbClr val="000000"/>
                          </a:solidFill>
                          <a:effectLst/>
                          <a:latin typeface="华文楷体" pitchFamily="2" charset="-122"/>
                          <a:ea typeface="华文楷体" pitchFamily="2" charset="-122"/>
                        </a:rPr>
                        <a:t>收购深圳某大厦</a:t>
                      </a:r>
                      <a:endParaRPr lang="zh-CN" altLang="en-US" sz="1400" b="0" i="0" u="none" strike="noStrike" dirty="0">
                        <a:solidFill>
                          <a:srgbClr val="000000"/>
                        </a:solidFill>
                        <a:effectLst/>
                        <a:latin typeface="华文楷体" pitchFamily="2" charset="-122"/>
                        <a:ea typeface="华文楷体" pitchFamily="2" charset="-122"/>
                      </a:endParaRP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zh-CN" altLang="en-US" sz="1400" b="0" i="0" u="none" strike="noStrike" dirty="0">
                          <a:solidFill>
                            <a:srgbClr val="000000"/>
                          </a:solidFill>
                          <a:effectLst/>
                          <a:latin typeface="华文楷体" pitchFamily="2" charset="-122"/>
                          <a:ea typeface="华文楷体" pitchFamily="2" charset="-122"/>
                        </a:rPr>
                        <a:t>集中完善港口管理各项功能</a:t>
                      </a:r>
                      <a:r>
                        <a:rPr lang="en-US" altLang="zh-CN" sz="1400" b="0" i="0" u="none" strike="noStrike" dirty="0">
                          <a:solidFill>
                            <a:srgbClr val="000000"/>
                          </a:solidFill>
                          <a:effectLst/>
                          <a:latin typeface="华文楷体" pitchFamily="2" charset="-122"/>
                          <a:ea typeface="华文楷体" pitchFamily="2" charset="-122"/>
                        </a:rPr>
                        <a:t>,</a:t>
                      </a:r>
                      <a:r>
                        <a:rPr lang="zh-CN" altLang="en-US" sz="1400" b="0" i="0" u="none" strike="noStrike" dirty="0">
                          <a:solidFill>
                            <a:srgbClr val="000000"/>
                          </a:solidFill>
                          <a:effectLst/>
                          <a:latin typeface="华文楷体" pitchFamily="2" charset="-122"/>
                          <a:ea typeface="华文楷体" pitchFamily="2" charset="-122"/>
                        </a:rPr>
                        <a:t>进一步打造深圳母港</a:t>
                      </a:r>
                      <a:r>
                        <a:rPr lang="en-US" altLang="zh-CN" sz="1400" b="0" i="0" u="none" strike="noStrike" dirty="0">
                          <a:solidFill>
                            <a:srgbClr val="000000"/>
                          </a:solidFill>
                          <a:effectLst/>
                          <a:latin typeface="华文楷体" pitchFamily="2" charset="-122"/>
                          <a:ea typeface="华文楷体" pitchFamily="2" charset="-122"/>
                        </a:rPr>
                        <a:t>,</a:t>
                      </a:r>
                      <a:r>
                        <a:rPr lang="zh-CN" altLang="en-US" sz="1400" b="0" i="0" u="none" strike="noStrike" dirty="0">
                          <a:solidFill>
                            <a:srgbClr val="000000"/>
                          </a:solidFill>
                          <a:effectLst/>
                          <a:latin typeface="华文楷体" pitchFamily="2" charset="-122"/>
                          <a:ea typeface="华文楷体" pitchFamily="2" charset="-122"/>
                        </a:rPr>
                        <a:t>提供对其他港口支持</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9249">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9</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收购前海湾置</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zh-CN" altLang="en-US" sz="1400" b="0" i="0" u="none" strike="noStrike" dirty="0">
                          <a:effectLst/>
                          <a:latin typeface="华文楷体" pitchFamily="2" charset="-122"/>
                          <a:ea typeface="华文楷体" pitchFamily="2" charset="-122"/>
                        </a:rPr>
                        <a:t>借助自贸区</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一带一路</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发展综合物流业务</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6905">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10</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油港等回报稳定的项目</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dirty="0">
                          <a:effectLst/>
                          <a:latin typeface="华文楷体" pitchFamily="2" charset="-122"/>
                          <a:ea typeface="华文楷体" pitchFamily="2" charset="-122"/>
                        </a:rPr>
                        <a:t>延伸能源运输产业链</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掌握</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一带一路</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能源运输战略资源</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获得相关多种收益</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6905">
                <a:tc>
                  <a:txBody>
                    <a:bodyPr/>
                    <a:lstStyle/>
                    <a:p>
                      <a:pPr algn="ctr" fontAlgn="ctr"/>
                      <a:r>
                        <a:rPr lang="en-US" altLang="zh-CN" sz="1400" b="0" i="0" u="none" strike="noStrike" dirty="0">
                          <a:solidFill>
                            <a:srgbClr val="000000"/>
                          </a:solidFill>
                          <a:effectLst/>
                          <a:latin typeface="华文楷体" pitchFamily="2" charset="-122"/>
                          <a:ea typeface="华文楷体" pitchFamily="2" charset="-122"/>
                        </a:rPr>
                        <a:t>11</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altLang="zh-CN" sz="1400" b="0" i="0" u="none" strike="noStrike">
                          <a:solidFill>
                            <a:srgbClr val="000000"/>
                          </a:solidFill>
                          <a:effectLst/>
                          <a:latin typeface="华文楷体" pitchFamily="2" charset="-122"/>
                          <a:ea typeface="华文楷体" pitchFamily="2" charset="-122"/>
                        </a:rPr>
                        <a:t>VLCC</a:t>
                      </a:r>
                      <a:r>
                        <a:rPr lang="zh-CN" altLang="en-US" sz="1400" b="0" i="0" u="none" strike="noStrike">
                          <a:solidFill>
                            <a:srgbClr val="000000"/>
                          </a:solidFill>
                          <a:effectLst/>
                          <a:latin typeface="华文楷体" pitchFamily="2" charset="-122"/>
                          <a:ea typeface="华文楷体" pitchFamily="2" charset="-122"/>
                        </a:rPr>
                        <a:t>油轮船队扩建项目</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dirty="0">
                          <a:solidFill>
                            <a:srgbClr val="000000"/>
                          </a:solidFill>
                          <a:effectLst/>
                          <a:latin typeface="华文楷体" pitchFamily="2" charset="-122"/>
                          <a:ea typeface="华文楷体" pitchFamily="2" charset="-122"/>
                        </a:rPr>
                        <a:t>建造</a:t>
                      </a:r>
                      <a:r>
                        <a:rPr lang="en-US" altLang="zh-CN" sz="1400" b="0" i="0" u="none" strike="noStrike" dirty="0">
                          <a:solidFill>
                            <a:srgbClr val="000000"/>
                          </a:solidFill>
                          <a:effectLst/>
                          <a:latin typeface="华文楷体" pitchFamily="2" charset="-122"/>
                          <a:ea typeface="华文楷体" pitchFamily="2" charset="-122"/>
                        </a:rPr>
                        <a:t>15</a:t>
                      </a:r>
                      <a:r>
                        <a:rPr lang="zh-CN" altLang="en-US" sz="1400" b="0" i="0" u="none" strike="noStrike" dirty="0">
                          <a:solidFill>
                            <a:srgbClr val="000000"/>
                          </a:solidFill>
                          <a:effectLst/>
                          <a:latin typeface="华文楷体" pitchFamily="2" charset="-122"/>
                          <a:ea typeface="华文楷体" pitchFamily="2" charset="-122"/>
                        </a:rPr>
                        <a:t>艘</a:t>
                      </a:r>
                      <a:r>
                        <a:rPr lang="en-US" altLang="zh-CN" sz="1400" b="0" i="0" u="none" strike="noStrike" dirty="0">
                          <a:solidFill>
                            <a:srgbClr val="000000"/>
                          </a:solidFill>
                          <a:effectLst/>
                          <a:latin typeface="华文楷体" pitchFamily="2" charset="-122"/>
                          <a:ea typeface="华文楷体" pitchFamily="2" charset="-122"/>
                        </a:rPr>
                        <a:t>VLCC,</a:t>
                      </a:r>
                      <a:r>
                        <a:rPr lang="zh-CN" altLang="en-US" sz="1400" b="0" i="0" u="none" strike="noStrike" dirty="0">
                          <a:solidFill>
                            <a:srgbClr val="000000"/>
                          </a:solidFill>
                          <a:effectLst/>
                          <a:latin typeface="华文楷体" pitchFamily="2" charset="-122"/>
                          <a:ea typeface="华文楷体" pitchFamily="2" charset="-122"/>
                        </a:rPr>
                        <a:t>继续为中国及</a:t>
                      </a:r>
                      <a:r>
                        <a:rPr lang="en-US" altLang="zh-CN" sz="1400" b="0" i="0" u="none" strike="noStrike" dirty="0">
                          <a:solidFill>
                            <a:srgbClr val="000000"/>
                          </a:solidFill>
                          <a:effectLst/>
                          <a:latin typeface="华文楷体" pitchFamily="2" charset="-122"/>
                          <a:ea typeface="华文楷体" pitchFamily="2" charset="-122"/>
                        </a:rPr>
                        <a:t>"</a:t>
                      </a:r>
                      <a:r>
                        <a:rPr lang="zh-CN" altLang="en-US" sz="1400" b="0" i="0" u="none" strike="noStrike" dirty="0">
                          <a:solidFill>
                            <a:srgbClr val="000000"/>
                          </a:solidFill>
                          <a:effectLst/>
                          <a:latin typeface="华文楷体" pitchFamily="2" charset="-122"/>
                          <a:ea typeface="华文楷体" pitchFamily="2" charset="-122"/>
                        </a:rPr>
                        <a:t>一带一路</a:t>
                      </a:r>
                      <a:r>
                        <a:rPr lang="en-US" altLang="zh-CN" sz="1400" b="0" i="0" u="none" strike="noStrike" dirty="0">
                          <a:solidFill>
                            <a:srgbClr val="000000"/>
                          </a:solidFill>
                          <a:effectLst/>
                          <a:latin typeface="华文楷体" pitchFamily="2" charset="-122"/>
                          <a:ea typeface="华文楷体" pitchFamily="2" charset="-122"/>
                        </a:rPr>
                        <a:t>"</a:t>
                      </a:r>
                      <a:r>
                        <a:rPr lang="zh-CN" altLang="en-US" sz="1400" b="0" i="0" u="none" strike="noStrike" dirty="0">
                          <a:solidFill>
                            <a:srgbClr val="000000"/>
                          </a:solidFill>
                          <a:effectLst/>
                          <a:latin typeface="华文楷体" pitchFamily="2" charset="-122"/>
                          <a:ea typeface="华文楷体" pitchFamily="2" charset="-122"/>
                        </a:rPr>
                        <a:t>沿线的发展提供能源保障</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矩形 3"/>
          <p:cNvSpPr/>
          <p:nvPr/>
        </p:nvSpPr>
        <p:spPr>
          <a:xfrm>
            <a:off x="6632297" y="6411266"/>
            <a:ext cx="2031325"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2955581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82734" y="769261"/>
            <a:ext cx="6729269" cy="461665"/>
          </a:xfrm>
          <a:prstGeom prst="rect">
            <a:avLst/>
          </a:prstGeom>
        </p:spPr>
        <p:txBody>
          <a:bodyPr vert="horz" lIns="91440" tIns="45720" rIns="91440" bIns="45720" rtlCol="0" anchor="ctr">
            <a:noAutofit/>
          </a:bodyPr>
          <a:lstStyle>
            <a:defPPr>
              <a:defRPr lang="zh-CN"/>
            </a:defPPr>
            <a:lvl1pPr>
              <a:spcBef>
                <a:spcPts val="1000"/>
              </a:spcBef>
              <a:buNone/>
              <a:defRPr sz="2400" b="1">
                <a:solidFill>
                  <a:srgbClr val="C00000"/>
                </a:solidFill>
                <a:latin typeface="华文楷体" pitchFamily="2" charset="-122"/>
                <a:ea typeface="华文楷体" pitchFamily="2" charset="-122"/>
              </a:defRPr>
            </a:lvl1pPr>
          </a:lstStyle>
          <a:p>
            <a:r>
              <a:rPr lang="zh-CN" altLang="en-US" dirty="0"/>
              <a:t>拟投资“一带一路”储备项目列表（下）</a:t>
            </a:r>
          </a:p>
        </p:txBody>
      </p:sp>
      <p:graphicFrame>
        <p:nvGraphicFramePr>
          <p:cNvPr id="3" name="表格 2"/>
          <p:cNvGraphicFramePr>
            <a:graphicFrameLocks noGrp="1"/>
          </p:cNvGraphicFramePr>
          <p:nvPr>
            <p:extLst>
              <p:ext uri="{D42A27DB-BD31-4B8C-83A1-F6EECF244321}">
                <p14:modId xmlns:p14="http://schemas.microsoft.com/office/powerpoint/2010/main" val="1000091518"/>
              </p:ext>
            </p:extLst>
          </p:nvPr>
        </p:nvGraphicFramePr>
        <p:xfrm>
          <a:off x="142876" y="1350967"/>
          <a:ext cx="8461573" cy="4454297"/>
        </p:xfrm>
        <a:graphic>
          <a:graphicData uri="http://schemas.openxmlformats.org/drawingml/2006/table">
            <a:tbl>
              <a:tblPr/>
              <a:tblGrid>
                <a:gridCol w="610412"/>
                <a:gridCol w="2341082"/>
                <a:gridCol w="5510079"/>
              </a:tblGrid>
              <a:tr h="441484">
                <a:tc>
                  <a:txBody>
                    <a:bodyPr/>
                    <a:lstStyle/>
                    <a:p>
                      <a:pPr algn="ctr" fontAlgn="ctr"/>
                      <a:r>
                        <a:rPr lang="zh-CN" altLang="en-US" sz="1400" b="1" i="0" u="none" strike="noStrike" dirty="0">
                          <a:effectLst/>
                          <a:latin typeface="华文楷体" pitchFamily="2" charset="-122"/>
                          <a:ea typeface="华文楷体" pitchFamily="2" charset="-122"/>
                        </a:rPr>
                        <a:t>编号</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zh-CN" altLang="en-US" sz="1400" b="1" i="0" u="none" strike="noStrike" dirty="0">
                          <a:effectLst/>
                          <a:latin typeface="华文楷体" pitchFamily="2" charset="-122"/>
                          <a:ea typeface="华文楷体" pitchFamily="2" charset="-122"/>
                        </a:rPr>
                        <a:t>项目名称</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zh-CN" altLang="en-US" sz="1400" b="1" i="0" u="none" strike="noStrike" dirty="0">
                          <a:effectLst/>
                          <a:latin typeface="华文楷体" pitchFamily="2" charset="-122"/>
                          <a:ea typeface="华文楷体" pitchFamily="2" charset="-122"/>
                        </a:rPr>
                        <a:t>项目</a:t>
                      </a:r>
                      <a:r>
                        <a:rPr lang="zh-CN" altLang="en-US" sz="1400" b="1" i="0" u="none" strike="noStrike" dirty="0" smtClean="0">
                          <a:effectLst/>
                          <a:latin typeface="华文楷体" pitchFamily="2" charset="-122"/>
                          <a:ea typeface="华文楷体" pitchFamily="2" charset="-122"/>
                        </a:rPr>
                        <a:t>内容及意义</a:t>
                      </a:r>
                      <a:endParaRPr lang="zh-CN" altLang="en-US" sz="1400" b="1" i="0" u="none" strike="noStrike" dirty="0">
                        <a:effectLst/>
                        <a:latin typeface="华文楷体" pitchFamily="2" charset="-122"/>
                        <a:ea typeface="华文楷体" pitchFamily="2" charset="-122"/>
                      </a:endParaRP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41484">
                <a:tc>
                  <a:txBody>
                    <a:bodyPr/>
                    <a:lstStyle/>
                    <a:p>
                      <a:pPr algn="ctr" fontAlgn="ctr"/>
                      <a:r>
                        <a:rPr lang="en-US" altLang="zh-CN" sz="1400" b="0" i="0" u="none" strike="noStrike" dirty="0">
                          <a:solidFill>
                            <a:srgbClr val="000000"/>
                          </a:solidFill>
                          <a:effectLst/>
                          <a:latin typeface="华文楷体" pitchFamily="2" charset="-122"/>
                          <a:ea typeface="华文楷体" pitchFamily="2" charset="-122"/>
                        </a:rPr>
                        <a:t>12</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收购国内油轮运输企业</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dirty="0">
                          <a:effectLst/>
                          <a:latin typeface="华文楷体" pitchFamily="2" charset="-122"/>
                          <a:ea typeface="华文楷体" pitchFamily="2" charset="-122"/>
                        </a:rPr>
                        <a:t>借助国资改革机遇</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收购了油轮运输企业</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增加国油国运输市场份额</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41484">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13</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solidFill>
                            <a:srgbClr val="000000"/>
                          </a:solidFill>
                          <a:effectLst/>
                          <a:latin typeface="华文楷体" pitchFamily="2" charset="-122"/>
                          <a:ea typeface="华文楷体" pitchFamily="2" charset="-122"/>
                        </a:rPr>
                        <a:t>招商轮船大灵便型散货船项目</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dirty="0">
                          <a:effectLst/>
                          <a:latin typeface="华文楷体" pitchFamily="2" charset="-122"/>
                          <a:ea typeface="华文楷体" pitchFamily="2" charset="-122"/>
                        </a:rPr>
                        <a:t>建造</a:t>
                      </a:r>
                      <a:r>
                        <a:rPr lang="en-US" altLang="zh-CN" sz="1400" b="0" i="0" u="none" strike="noStrike" dirty="0">
                          <a:effectLst/>
                          <a:latin typeface="华文楷体" pitchFamily="2" charset="-122"/>
                          <a:ea typeface="华文楷体" pitchFamily="2" charset="-122"/>
                        </a:rPr>
                        <a:t>12</a:t>
                      </a:r>
                      <a:r>
                        <a:rPr lang="zh-CN" altLang="en-US" sz="1400" b="0" i="0" u="none" strike="noStrike" dirty="0">
                          <a:effectLst/>
                          <a:latin typeface="华文楷体" pitchFamily="2" charset="-122"/>
                          <a:ea typeface="华文楷体" pitchFamily="2" charset="-122"/>
                        </a:rPr>
                        <a:t>艘大灵便型散货船</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继续为中国及</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一带一路</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沿线的发展提供资源保障</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41484">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14</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altLang="zh-CN" sz="1400" b="0" i="0" u="none" strike="noStrike">
                          <a:solidFill>
                            <a:srgbClr val="000000"/>
                          </a:solidFill>
                          <a:effectLst/>
                          <a:latin typeface="华文楷体" pitchFamily="2" charset="-122"/>
                          <a:ea typeface="华文楷体" pitchFamily="2" charset="-122"/>
                        </a:rPr>
                        <a:t>CLNG</a:t>
                      </a:r>
                      <a:r>
                        <a:rPr lang="zh-CN" altLang="en-US" sz="1400" b="0" i="0" u="none" strike="noStrike">
                          <a:solidFill>
                            <a:srgbClr val="000000"/>
                          </a:solidFill>
                          <a:effectLst/>
                          <a:latin typeface="华文楷体" pitchFamily="2" charset="-122"/>
                          <a:ea typeface="华文楷体" pitchFamily="2" charset="-122"/>
                        </a:rPr>
                        <a:t>：亚马尔项目</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增资</a:t>
                      </a:r>
                      <a:r>
                        <a:rPr lang="en-US" altLang="zh-CN" sz="1400" b="0" i="0" u="none" strike="noStrike">
                          <a:effectLst/>
                          <a:latin typeface="华文楷体" pitchFamily="2" charset="-122"/>
                          <a:ea typeface="华文楷体" pitchFamily="2" charset="-122"/>
                        </a:rPr>
                        <a:t>CLNG,</a:t>
                      </a:r>
                      <a:r>
                        <a:rPr lang="zh-CN" altLang="en-US" sz="1400" b="0" i="0" u="none" strike="noStrike">
                          <a:effectLst/>
                          <a:latin typeface="华文楷体" pitchFamily="2" charset="-122"/>
                          <a:ea typeface="华文楷体" pitchFamily="2" charset="-122"/>
                        </a:rPr>
                        <a:t>参与俄罗斯亚马尔 </a:t>
                      </a:r>
                      <a:r>
                        <a:rPr lang="en-US" altLang="zh-CN" sz="1400" b="0" i="0" u="none" strike="noStrike">
                          <a:effectLst/>
                          <a:latin typeface="华文楷体" pitchFamily="2" charset="-122"/>
                          <a:ea typeface="华文楷体" pitchFamily="2" charset="-122"/>
                        </a:rPr>
                        <a:t>LNG</a:t>
                      </a:r>
                      <a:r>
                        <a:rPr lang="zh-CN" altLang="en-US" sz="1400" b="0" i="0" u="none" strike="noStrike">
                          <a:effectLst/>
                          <a:latin typeface="华文楷体" pitchFamily="2" charset="-122"/>
                          <a:ea typeface="华文楷体" pitchFamily="2" charset="-122"/>
                        </a:rPr>
                        <a:t>运输项目</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继续为中国及</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一带一路</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沿线的发展提供能源保障 </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61457">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15</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solidFill>
                            <a:srgbClr val="000000"/>
                          </a:solidFill>
                          <a:effectLst/>
                          <a:latin typeface="华文楷体" pitchFamily="2" charset="-122"/>
                          <a:ea typeface="华文楷体" pitchFamily="2" charset="-122"/>
                        </a:rPr>
                        <a:t>投资</a:t>
                      </a:r>
                      <a:r>
                        <a:rPr lang="en-US" sz="1400" b="0" i="0" u="none" strike="noStrike">
                          <a:solidFill>
                            <a:srgbClr val="000000"/>
                          </a:solidFill>
                          <a:effectLst/>
                          <a:latin typeface="华文楷体" pitchFamily="2" charset="-122"/>
                          <a:ea typeface="华文楷体" pitchFamily="2" charset="-122"/>
                        </a:rPr>
                        <a:t>VLOC</a:t>
                      </a:r>
                      <a:r>
                        <a:rPr lang="zh-CN" altLang="en-US" sz="1400" b="0" i="0" u="none" strike="noStrike">
                          <a:solidFill>
                            <a:srgbClr val="000000"/>
                          </a:solidFill>
                          <a:effectLst/>
                          <a:latin typeface="华文楷体" pitchFamily="2" charset="-122"/>
                          <a:ea typeface="华文楷体" pitchFamily="2" charset="-122"/>
                        </a:rPr>
                        <a:t>项目</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dirty="0">
                          <a:effectLst/>
                          <a:latin typeface="华文楷体" pitchFamily="2" charset="-122"/>
                          <a:ea typeface="华文楷体" pitchFamily="2" charset="-122"/>
                        </a:rPr>
                        <a:t>建造</a:t>
                      </a:r>
                      <a:r>
                        <a:rPr lang="en-US" altLang="zh-CN" sz="1400" b="0" i="0" u="none" strike="noStrike" dirty="0">
                          <a:effectLst/>
                          <a:latin typeface="华文楷体" pitchFamily="2" charset="-122"/>
                          <a:ea typeface="华文楷体" pitchFamily="2" charset="-122"/>
                        </a:rPr>
                        <a:t>10</a:t>
                      </a:r>
                      <a:r>
                        <a:rPr lang="zh-CN" altLang="en-US" sz="1400" b="0" i="0" u="none" strike="noStrike" dirty="0">
                          <a:effectLst/>
                          <a:latin typeface="华文楷体" pitchFamily="2" charset="-122"/>
                          <a:ea typeface="华文楷体" pitchFamily="2" charset="-122"/>
                        </a:rPr>
                        <a:t>艘</a:t>
                      </a:r>
                      <a:r>
                        <a:rPr lang="en-US" altLang="zh-CN" sz="1400" b="0" i="0" u="none" strike="noStrike" dirty="0">
                          <a:effectLst/>
                          <a:latin typeface="华文楷体" pitchFamily="2" charset="-122"/>
                          <a:ea typeface="华文楷体" pitchFamily="2" charset="-122"/>
                        </a:rPr>
                        <a:t>40</a:t>
                      </a:r>
                      <a:r>
                        <a:rPr lang="zh-CN" altLang="en-US" sz="1400" b="0" i="0" u="none" strike="noStrike" dirty="0">
                          <a:effectLst/>
                          <a:latin typeface="华文楷体" pitchFamily="2" charset="-122"/>
                          <a:ea typeface="华文楷体" pitchFamily="2" charset="-122"/>
                        </a:rPr>
                        <a:t>万吨级</a:t>
                      </a:r>
                      <a:r>
                        <a:rPr lang="en-US" altLang="zh-CN" sz="1400" b="0" i="0" u="none" strike="noStrike" dirty="0">
                          <a:effectLst/>
                          <a:latin typeface="华文楷体" pitchFamily="2" charset="-122"/>
                          <a:ea typeface="华文楷体" pitchFamily="2" charset="-122"/>
                        </a:rPr>
                        <a:t>VLOC</a:t>
                      </a:r>
                      <a:r>
                        <a:rPr lang="zh-CN" altLang="en-US" sz="1400" b="0" i="0" u="none" strike="noStrike" dirty="0">
                          <a:effectLst/>
                          <a:latin typeface="华文楷体" pitchFamily="2" charset="-122"/>
                          <a:ea typeface="华文楷体" pitchFamily="2" charset="-122"/>
                        </a:rPr>
                        <a:t>及购买</a:t>
                      </a:r>
                      <a:r>
                        <a:rPr lang="en-US" altLang="zh-CN" sz="1400" b="0" i="0" u="none" strike="noStrike" dirty="0">
                          <a:effectLst/>
                          <a:latin typeface="华文楷体" pitchFamily="2" charset="-122"/>
                          <a:ea typeface="华文楷体" pitchFamily="2" charset="-122"/>
                        </a:rPr>
                        <a:t>4</a:t>
                      </a:r>
                      <a:r>
                        <a:rPr lang="zh-CN" altLang="en-US" sz="1400" b="0" i="0" u="none" strike="noStrike" dirty="0">
                          <a:effectLst/>
                          <a:latin typeface="华文楷体" pitchFamily="2" charset="-122"/>
                          <a:ea typeface="华文楷体" pitchFamily="2" charset="-122"/>
                        </a:rPr>
                        <a:t>艘二手</a:t>
                      </a:r>
                      <a:r>
                        <a:rPr lang="en-US" altLang="zh-CN" sz="1400" b="0" i="0" u="none" strike="noStrike" dirty="0">
                          <a:effectLst/>
                          <a:latin typeface="华文楷体" pitchFamily="2" charset="-122"/>
                          <a:ea typeface="华文楷体" pitchFamily="2" charset="-122"/>
                        </a:rPr>
                        <a:t>VLOC,,</a:t>
                      </a:r>
                      <a:r>
                        <a:rPr lang="zh-CN" altLang="en-US" sz="1400" b="0" i="0" u="none" strike="noStrike" dirty="0">
                          <a:effectLst/>
                          <a:latin typeface="华文楷体" pitchFamily="2" charset="-122"/>
                          <a:ea typeface="华文楷体" pitchFamily="2" charset="-122"/>
                        </a:rPr>
                        <a:t>继续为中国及</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一带一路</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沿线的发展提供资源保障</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0968">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16</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收购</a:t>
                      </a:r>
                      <a:r>
                        <a:rPr lang="en-US" altLang="zh-CN" sz="1400" b="0" i="0" u="none" strike="noStrike">
                          <a:effectLst/>
                          <a:latin typeface="华文楷体" pitchFamily="2" charset="-122"/>
                          <a:ea typeface="华文楷体" pitchFamily="2" charset="-122"/>
                        </a:rPr>
                        <a:t>VLOC</a:t>
                      </a:r>
                      <a:r>
                        <a:rPr lang="zh-CN" altLang="en-US" sz="1400" b="0" i="0" u="none" strike="noStrike">
                          <a:effectLst/>
                          <a:latin typeface="华文楷体" pitchFamily="2" charset="-122"/>
                          <a:ea typeface="华文楷体" pitchFamily="2" charset="-122"/>
                        </a:rPr>
                        <a:t>项目股权</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进一步加强实力</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整合管理资源</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增加效益</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41484">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17</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solidFill>
                            <a:srgbClr val="000000"/>
                          </a:solidFill>
                          <a:effectLst/>
                          <a:latin typeface="华文楷体" pitchFamily="2" charset="-122"/>
                          <a:ea typeface="华文楷体" pitchFamily="2" charset="-122"/>
                        </a:rPr>
                        <a:t>海洋装备基金项目</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成立海洋装备基金</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支持中国及</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一带一路</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海洋装备的制造业发展</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41484">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18</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在华东地区收购不景气的修船企业</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在行业低潮期</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收购资质好的修船厂</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在稳定增长的修船市场获得更大的份额和收益</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41484">
                <a:tc>
                  <a:txBody>
                    <a:bodyPr/>
                    <a:lstStyle/>
                    <a:p>
                      <a:pPr algn="ctr" fontAlgn="ctr"/>
                      <a:r>
                        <a:rPr lang="en-US" altLang="zh-CN" sz="1400" b="0" i="0" u="none" strike="noStrike">
                          <a:solidFill>
                            <a:srgbClr val="000000"/>
                          </a:solidFill>
                          <a:effectLst/>
                          <a:latin typeface="华文楷体" pitchFamily="2" charset="-122"/>
                          <a:ea typeface="华文楷体" pitchFamily="2" charset="-122"/>
                        </a:rPr>
                        <a:t>19</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国外修船及海工基地布点</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在行业低潮期</a:t>
                      </a:r>
                      <a:r>
                        <a:rPr lang="en-US" altLang="zh-CN" sz="1400" b="0" i="0" u="none" strike="noStrike">
                          <a:effectLst/>
                          <a:latin typeface="华文楷体" pitchFamily="2" charset="-122"/>
                          <a:ea typeface="华文楷体" pitchFamily="2" charset="-122"/>
                        </a:rPr>
                        <a:t>,</a:t>
                      </a:r>
                      <a:r>
                        <a:rPr lang="zh-CN" altLang="en-US" sz="1400" b="0" i="0" u="none" strike="noStrike">
                          <a:effectLst/>
                          <a:latin typeface="华文楷体" pitchFamily="2" charset="-122"/>
                          <a:ea typeface="华文楷体" pitchFamily="2" charset="-122"/>
                        </a:rPr>
                        <a:t>沿产业迁移路线竞选海工修造国外地点布局</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41484">
                <a:tc>
                  <a:txBody>
                    <a:bodyPr/>
                    <a:lstStyle/>
                    <a:p>
                      <a:pPr algn="ctr" fontAlgn="ctr"/>
                      <a:r>
                        <a:rPr lang="en-US" altLang="zh-CN" sz="1400" b="0" i="0" u="none" strike="noStrike" dirty="0" smtClean="0">
                          <a:solidFill>
                            <a:srgbClr val="000000"/>
                          </a:solidFill>
                          <a:effectLst/>
                          <a:latin typeface="华文楷体" pitchFamily="2" charset="-122"/>
                          <a:ea typeface="华文楷体" pitchFamily="2" charset="-122"/>
                        </a:rPr>
                        <a:t>20</a:t>
                      </a:r>
                      <a:endParaRPr lang="en-US" altLang="zh-CN" sz="1400" b="0" i="0" u="none" strike="noStrike" dirty="0">
                        <a:solidFill>
                          <a:srgbClr val="000000"/>
                        </a:solidFill>
                        <a:effectLst/>
                        <a:latin typeface="华文楷体" pitchFamily="2" charset="-122"/>
                        <a:ea typeface="华文楷体" pitchFamily="2" charset="-122"/>
                      </a:endParaRP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400" b="0" i="0" u="none" strike="noStrike">
                          <a:effectLst/>
                          <a:latin typeface="华文楷体" pitchFamily="2" charset="-122"/>
                          <a:ea typeface="华文楷体" pitchFamily="2" charset="-122"/>
                        </a:rPr>
                        <a:t>投资中墨能源</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zh-CN" altLang="en-US" sz="1400" b="0" i="0" u="none" strike="noStrike" dirty="0">
                          <a:effectLst/>
                          <a:latin typeface="华文楷体" pitchFamily="2" charset="-122"/>
                          <a:ea typeface="华文楷体" pitchFamily="2" charset="-122"/>
                        </a:rPr>
                        <a:t>出资</a:t>
                      </a:r>
                      <a:r>
                        <a:rPr lang="en-US" altLang="zh-CN" sz="1400" b="0" i="0" u="none" strike="noStrike" dirty="0">
                          <a:effectLst/>
                          <a:latin typeface="华文楷体" pitchFamily="2" charset="-122"/>
                          <a:ea typeface="华文楷体" pitchFamily="2" charset="-122"/>
                        </a:rPr>
                        <a:t>5</a:t>
                      </a:r>
                      <a:r>
                        <a:rPr lang="zh-CN" altLang="en-US" sz="1400" b="0" i="0" u="none" strike="noStrike" dirty="0">
                          <a:effectLst/>
                          <a:latin typeface="华文楷体" pitchFamily="2" charset="-122"/>
                          <a:ea typeface="华文楷体" pitchFamily="2" charset="-122"/>
                        </a:rPr>
                        <a:t>亿美金</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并集合社会资金</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设立能源基金</a:t>
                      </a:r>
                      <a:r>
                        <a:rPr lang="en-US" altLang="zh-CN" sz="1400" b="0" i="0" u="none" strike="noStrike" dirty="0">
                          <a:effectLst/>
                          <a:latin typeface="华文楷体" pitchFamily="2" charset="-122"/>
                          <a:ea typeface="华文楷体" pitchFamily="2" charset="-122"/>
                        </a:rPr>
                        <a:t>,</a:t>
                      </a:r>
                      <a:r>
                        <a:rPr lang="zh-CN" altLang="en-US" sz="1400" b="0" i="0" u="none" strike="noStrike" dirty="0">
                          <a:effectLst/>
                          <a:latin typeface="华文楷体" pitchFamily="2" charset="-122"/>
                          <a:ea typeface="华文楷体" pitchFamily="2" charset="-122"/>
                        </a:rPr>
                        <a:t>支持海工装备业的发展</a:t>
                      </a:r>
                    </a:p>
                  </a:txBody>
                  <a:tcPr marL="1493" marR="1493" marT="1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矩形 3"/>
          <p:cNvSpPr/>
          <p:nvPr/>
        </p:nvSpPr>
        <p:spPr>
          <a:xfrm>
            <a:off x="6733897" y="6396334"/>
            <a:ext cx="2031325" cy="276999"/>
          </a:xfrm>
          <a:prstGeom prst="rect">
            <a:avLst/>
          </a:prstGeom>
        </p:spPr>
        <p:txBody>
          <a:bodyPr wrap="none">
            <a:spAutoFit/>
          </a:bodyPr>
          <a:lstStyle/>
          <a:p>
            <a:r>
              <a:rPr lang="zh-CN" altLang="en-US" sz="1200" b="1" u="sng" dirty="0" smtClean="0">
                <a:latin typeface="华文楷体" pitchFamily="2" charset="-122"/>
                <a:ea typeface="华文楷体" pitchFamily="2" charset="-122"/>
              </a:rPr>
              <a:t>资料来源：招商局轮船股份</a:t>
            </a:r>
            <a:endParaRPr lang="zh-CN" altLang="en-US" sz="1200" b="1" u="sng" dirty="0">
              <a:latin typeface="华文楷体" pitchFamily="2" charset="-122"/>
              <a:ea typeface="华文楷体" pitchFamily="2" charset="-122"/>
            </a:endParaRPr>
          </a:p>
        </p:txBody>
      </p:sp>
    </p:spTree>
    <p:extLst>
      <p:ext uri="{BB962C8B-B14F-4D97-AF65-F5344CB8AC3E}">
        <p14:creationId xmlns:p14="http://schemas.microsoft.com/office/powerpoint/2010/main" val="15460437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vxaCx72UECsi3kvIfa2F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TotalTime>
  <Words>7553</Words>
  <Application>Microsoft Office PowerPoint</Application>
  <PresentationFormat>全屏显示(4:3)</PresentationFormat>
  <Paragraphs>758</Paragraphs>
  <Slides>41</Slides>
  <Notes>0</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Office 主题</vt:lpstr>
      <vt:lpstr>“中保投-招商局轮船股份股权投资计划” 简介</vt:lpstr>
      <vt:lpstr>目录</vt:lpstr>
      <vt:lpstr>项目简介</vt:lpstr>
      <vt:lpstr>股权投资计划交易架构</vt:lpstr>
      <vt:lpstr>目录</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目录</vt:lpstr>
      <vt:lpstr>交易要点——增资</vt:lpstr>
      <vt:lpstr>交易要点——递延利率调升机制示意</vt:lpstr>
      <vt:lpstr>交易要点——强制分配事件</vt:lpstr>
      <vt:lpstr>PowerPoint 演示文稿</vt:lpstr>
      <vt:lpstr>PowerPoint 演示文稿</vt:lpstr>
      <vt:lpstr>PowerPoint 演示文稿</vt:lpstr>
      <vt:lpstr>PowerPoint 演示文稿</vt:lpstr>
      <vt:lpstr>PowerPoint 演示文稿</vt:lpstr>
      <vt:lpstr>交易要点——退出、转股窗口期</vt:lpstr>
      <vt:lpstr>交易要点——投资计划的权利</vt:lpstr>
      <vt:lpstr>风险提示——投资经营风险</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“中保投-招商局轮船股份股权投资计划” 简介</dc:title>
  <dc:creator>景承蔚</dc:creator>
  <cp:lastModifiedBy>郭晓雨</cp:lastModifiedBy>
  <cp:revision>5</cp:revision>
  <cp:lastPrinted>2015-11-27T01:39:57Z</cp:lastPrinted>
  <dcterms:created xsi:type="dcterms:W3CDTF">2015-11-27T01:27:19Z</dcterms:created>
  <dcterms:modified xsi:type="dcterms:W3CDTF">2015-11-27T05:32:03Z</dcterms:modified>
</cp:coreProperties>
</file>